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625" r:id="rId2"/>
    <p:sldId id="611" r:id="rId3"/>
    <p:sldId id="551" r:id="rId4"/>
    <p:sldId id="608" r:id="rId5"/>
    <p:sldId id="552" r:id="rId6"/>
    <p:sldId id="488" r:id="rId7"/>
    <p:sldId id="489" r:id="rId8"/>
    <p:sldId id="612" r:id="rId9"/>
    <p:sldId id="613" r:id="rId10"/>
    <p:sldId id="616" r:id="rId11"/>
    <p:sldId id="617" r:id="rId12"/>
    <p:sldId id="609" r:id="rId13"/>
    <p:sldId id="557" r:id="rId14"/>
    <p:sldId id="553" r:id="rId15"/>
    <p:sldId id="554" r:id="rId16"/>
    <p:sldId id="558" r:id="rId17"/>
    <p:sldId id="559" r:id="rId18"/>
    <p:sldId id="560" r:id="rId19"/>
    <p:sldId id="561" r:id="rId20"/>
    <p:sldId id="562" r:id="rId21"/>
    <p:sldId id="563" r:id="rId22"/>
    <p:sldId id="601" r:id="rId23"/>
    <p:sldId id="564" r:id="rId24"/>
    <p:sldId id="570" r:id="rId25"/>
    <p:sldId id="556" r:id="rId26"/>
    <p:sldId id="566" r:id="rId27"/>
    <p:sldId id="567" r:id="rId28"/>
    <p:sldId id="618" r:id="rId29"/>
    <p:sldId id="569" r:id="rId30"/>
    <p:sldId id="571" r:id="rId31"/>
    <p:sldId id="572" r:id="rId32"/>
    <p:sldId id="568" r:id="rId33"/>
    <p:sldId id="543" r:id="rId34"/>
    <p:sldId id="573" r:id="rId35"/>
    <p:sldId id="575" r:id="rId36"/>
    <p:sldId id="576" r:id="rId37"/>
    <p:sldId id="578" r:id="rId38"/>
    <p:sldId id="577" r:id="rId39"/>
    <p:sldId id="579" r:id="rId40"/>
    <p:sldId id="580" r:id="rId41"/>
    <p:sldId id="581" r:id="rId42"/>
    <p:sldId id="582" r:id="rId43"/>
    <p:sldId id="583" r:id="rId44"/>
    <p:sldId id="584" r:id="rId45"/>
    <p:sldId id="585" r:id="rId46"/>
    <p:sldId id="586" r:id="rId47"/>
    <p:sldId id="602" r:id="rId48"/>
    <p:sldId id="590" r:id="rId49"/>
    <p:sldId id="544" r:id="rId50"/>
    <p:sldId id="589" r:id="rId51"/>
    <p:sldId id="587" r:id="rId52"/>
    <p:sldId id="591" r:id="rId53"/>
    <p:sldId id="592" r:id="rId54"/>
    <p:sldId id="588" r:id="rId55"/>
    <p:sldId id="603" r:id="rId56"/>
    <p:sldId id="593" r:id="rId57"/>
    <p:sldId id="594" r:id="rId58"/>
    <p:sldId id="512" r:id="rId59"/>
    <p:sldId id="596" r:id="rId60"/>
    <p:sldId id="599" r:id="rId61"/>
    <p:sldId id="598" r:id="rId62"/>
    <p:sldId id="600" r:id="rId63"/>
    <p:sldId id="623" r:id="rId64"/>
    <p:sldId id="624" r:id="rId65"/>
    <p:sldId id="619" r:id="rId66"/>
    <p:sldId id="621" r:id="rId67"/>
    <p:sldId id="622" r:id="rId68"/>
    <p:sldId id="626" r:id="rId69"/>
  </p:sldIdLst>
  <p:sldSz cx="9144000" cy="6858000" type="screen4x3"/>
  <p:notesSz cx="7045325" cy="93456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00"/>
    <a:srgbClr val="81051A"/>
    <a:srgbClr val="B60F21"/>
    <a:srgbClr val="FF3399"/>
    <a:srgbClr val="33CC33"/>
    <a:srgbClr val="009900"/>
    <a:srgbClr val="008000"/>
    <a:srgbClr val="EAEAEA"/>
    <a:srgbClr val="899396"/>
    <a:srgbClr val="CA002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23" autoAdjust="0"/>
    <p:restoredTop sz="91829" autoAdjust="0"/>
  </p:normalViewPr>
  <p:slideViewPr>
    <p:cSldViewPr snapToObjects="1">
      <p:cViewPr varScale="1">
        <p:scale>
          <a:sx n="76" d="100"/>
          <a:sy n="76" d="100"/>
        </p:scale>
        <p:origin x="-102" y="-14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51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>
                <a:solidFill>
                  <a:schemeClr val="bg1"/>
                </a:solidFill>
              </a:defRPr>
            </a:pPr>
            <a:r>
              <a:rPr lang="en-US" dirty="0" smtClean="0">
                <a:solidFill>
                  <a:schemeClr val="bg1"/>
                </a:solidFill>
              </a:rPr>
              <a:t>STATISTIK</a:t>
            </a:r>
            <a:r>
              <a:rPr lang="en-US" baseline="0" dirty="0" smtClean="0">
                <a:solidFill>
                  <a:schemeClr val="bg1"/>
                </a:solidFill>
              </a:rPr>
              <a:t> DOKUMEN SPK SISWAZAH</a:t>
            </a:r>
            <a:endParaRPr lang="en-US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1923900118906069"/>
          <c:y val="5.1577870293519297E-2"/>
        </c:manualLayout>
      </c:layout>
    </c:title>
    <c:view3D>
      <c:rotX val="0"/>
      <c:rotY val="30"/>
      <c:depthPercent val="120"/>
      <c:perspective val="50"/>
    </c:view3D>
    <c:plotArea>
      <c:layout>
        <c:manualLayout>
          <c:layoutTarget val="inner"/>
          <c:xMode val="edge"/>
          <c:yMode val="edge"/>
          <c:x val="7.5685488778825374E-2"/>
          <c:y val="0.14483207053407371"/>
          <c:w val="0.92431451122117469"/>
          <c:h val="0.60417992361858586"/>
        </c:manualLayout>
      </c:layout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solidFill>
                <a:schemeClr val="accent3">
                  <a:lumMod val="75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spPr>
              <a:solidFill>
                <a:schemeClr val="accent5">
                  <a:lumMod val="75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spPr>
              <a:solidFill>
                <a:schemeClr val="accent6">
                  <a:lumMod val="50000"/>
                </a:schemeClr>
              </a:solidFill>
              <a:effectLst>
                <a:outerShdw blurRad="152400" dist="317500" dir="5400000" sx="90000" sy="-19000" rotWithShape="0">
                  <a:prstClr val="black">
                    <a:alpha val="15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19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55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PROSEDUR</c:v>
                </c:pt>
                <c:pt idx="1">
                  <c:v>ARAHAN KERJA</c:v>
                </c:pt>
                <c:pt idx="2">
                  <c:v>GARIS PANDUAN</c:v>
                </c:pt>
                <c:pt idx="3">
                  <c:v>BORANG/SENARAI SEMAK/LOG/FORMAT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</c:v>
                </c:pt>
                <c:pt idx="1">
                  <c:v>29</c:v>
                </c:pt>
                <c:pt idx="2">
                  <c:v>4</c:v>
                </c:pt>
                <c:pt idx="3">
                  <c:v>56</c:v>
                </c:pt>
              </c:numCache>
            </c:numRef>
          </c:val>
        </c:ser>
        <c:dLbls/>
        <c:gapWidth val="75"/>
        <c:shape val="box"/>
        <c:axId val="101828480"/>
        <c:axId val="101830016"/>
        <c:axId val="0"/>
      </c:bar3DChart>
      <c:catAx>
        <c:axId val="10182848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sz="1220" baseline="0"/>
            </a:pPr>
            <a:endParaRPr lang="en-US"/>
          </a:p>
        </c:txPr>
        <c:crossAx val="101830016"/>
        <c:crosses val="autoZero"/>
        <c:auto val="1"/>
        <c:lblAlgn val="ctr"/>
        <c:lblOffset val="100"/>
      </c:catAx>
      <c:valAx>
        <c:axId val="1018300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101828480"/>
        <c:crosses val="autoZero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bg1"/>
                </a:solidFill>
              </a:defRPr>
            </a:pPr>
            <a:endParaRPr lang="en-US"/>
          </a:p>
        </c:txPr>
      </c:legendEntry>
      <c:layout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</c:chart>
  <c:spPr>
    <a:effectLst>
      <a:outerShdw blurRad="50800" dist="38100" dir="8100000" algn="tr" rotWithShape="0">
        <a:prstClr val="black">
          <a:alpha val="40000"/>
        </a:prstClr>
      </a:outerShdw>
    </a:effectLst>
  </c:spPr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8F713A-2D73-4FB5-BDCE-48D263C0F2CE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A23DE6A8-744B-4BB7-A333-906101657B71}">
      <dgm:prSet phldrT="[Text]" custT="1"/>
      <dgm:spPr>
        <a:solidFill>
          <a:schemeClr val="accent5">
            <a:lumMod val="75000"/>
            <a:alpha val="90000"/>
          </a:scheme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pPr algn="l"/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Semakan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kesesuaian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oleh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JKKPPPTP (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minggu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ke-2).</a:t>
          </a:r>
          <a:endParaRPr 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A293488-9B52-4782-ABF9-57BF6D937529}" type="parTrans" cxnId="{C01C89F6-BEDE-47A8-84DC-24D929C5AE2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74C9278-306A-40C7-9955-B767B8620B33}" type="sibTrans" cxnId="{C01C89F6-BEDE-47A8-84DC-24D929C5AE26}">
      <dgm:prSet/>
      <dgm:spPr>
        <a:solidFill>
          <a:srgbClr val="000000">
            <a:alpha val="90000"/>
          </a:srgbClr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F8B6207-E15F-4D3F-8651-E0D9E9DE5A4F}">
      <dgm:prSet phldrT="[Text]" custT="1"/>
      <dgm:spPr>
        <a:solidFill>
          <a:schemeClr val="accent5">
            <a:lumMod val="75000"/>
            <a:alpha val="52000"/>
          </a:scheme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Kelulusan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JKPSU (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minggu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ke-3).</a:t>
          </a:r>
          <a:endParaRPr 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4F22A75-2684-43A0-80A0-956BD43F0A53}" type="parTrans" cxnId="{ADC6822F-4996-4B58-8661-18548F283C8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CB31757-C189-492A-9A31-434C9317EA5B}" type="sibTrans" cxnId="{ADC6822F-4996-4B58-8661-18548F283C85}">
      <dgm:prSet/>
      <dgm:spPr>
        <a:solidFill>
          <a:schemeClr val="tx2">
            <a:lumMod val="10000"/>
          </a:schemeClr>
        </a:solidFill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1362CC-8458-4B17-B465-56CEC03952C1}">
      <dgm:prSet phldrT="[Text]" custT="1"/>
      <dgm:spPr>
        <a:solidFill>
          <a:schemeClr val="accent5">
            <a:lumMod val="50000"/>
          </a:scheme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Surat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Pelantikan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kepada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JK 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Peperiksaan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(7 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hari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bekerja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selepas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kelulusan</a:t>
          </a:r>
          <a:r>
            <a: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JKPSU</a:t>
          </a:r>
          <a:endParaRPr lang="en-US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FE6F375-DE22-415F-97D0-481D72EB2DC5}" type="parTrans" cxnId="{173C4FAC-DE12-4156-8584-6961D73C721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7A40339-5022-4FBA-A1B0-B84717BBDE01}" type="sibTrans" cxnId="{173C4FAC-DE12-4156-8584-6961D73C721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E046642-CFE2-4064-84D3-ECC093AAB12E}" type="pres">
      <dgm:prSet presAssocID="{1C8F713A-2D73-4FB5-BDCE-48D263C0F2C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077442-1686-4934-B41B-1790526FC1ED}" type="pres">
      <dgm:prSet presAssocID="{1C8F713A-2D73-4FB5-BDCE-48D263C0F2CE}" presName="dummyMaxCanvas" presStyleCnt="0">
        <dgm:presLayoutVars/>
      </dgm:prSet>
      <dgm:spPr/>
    </dgm:pt>
    <dgm:pt modelId="{D4D6491A-4F00-4D48-9149-C5B80A5487CA}" type="pres">
      <dgm:prSet presAssocID="{1C8F713A-2D73-4FB5-BDCE-48D263C0F2CE}" presName="ThreeNodes_1" presStyleLbl="node1" presStyleIdx="0" presStyleCnt="3" custScaleX="103513" custScaleY="739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F452B-FCD6-435A-9E75-A02027BDDEDC}" type="pres">
      <dgm:prSet presAssocID="{1C8F713A-2D73-4FB5-BDCE-48D263C0F2CE}" presName="ThreeNodes_2" presStyleLbl="node1" presStyleIdx="1" presStyleCnt="3" custScaleX="107056" custScaleY="75000" custLinFactNeighborX="-735" custLinFactNeighborY="-265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81BF7-714C-435E-9763-1F112753A69B}" type="pres">
      <dgm:prSet presAssocID="{1C8F713A-2D73-4FB5-BDCE-48D263C0F2CE}" presName="ThreeNodes_3" presStyleLbl="node1" presStyleIdx="2" presStyleCnt="3" custScaleY="94792" custLinFactNeighborX="-368" custLinFactNeighborY="-43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D9280E-54D3-4A2C-A08C-53FD0BF70E97}" type="pres">
      <dgm:prSet presAssocID="{1C8F713A-2D73-4FB5-BDCE-48D263C0F2CE}" presName="ThreeConn_1-2" presStyleLbl="fgAccFollowNode1" presStyleIdx="0" presStyleCnt="2" custLinFactNeighborY="-24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E6D121-96CE-4C7B-B5C5-816C6B3EE84C}" type="pres">
      <dgm:prSet presAssocID="{1C8F713A-2D73-4FB5-BDCE-48D263C0F2CE}" presName="ThreeConn_2-3" presStyleLbl="fgAccFollowNode1" presStyleIdx="1" presStyleCnt="2" custLinFactNeighborY="-673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421248-3CDE-480B-8C5F-8AC618D912DF}" type="pres">
      <dgm:prSet presAssocID="{1C8F713A-2D73-4FB5-BDCE-48D263C0F2C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6D1214-5673-44A5-A951-4627F2744E62}" type="pres">
      <dgm:prSet presAssocID="{1C8F713A-2D73-4FB5-BDCE-48D263C0F2C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5E565F-DD61-4C0B-BDEA-DD6FFBA577B5}" type="pres">
      <dgm:prSet presAssocID="{1C8F713A-2D73-4FB5-BDCE-48D263C0F2C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041D5A-37BE-4417-ABAD-A5198A4F675D}" type="presOf" srcId="{AF8B6207-E15F-4D3F-8651-E0D9E9DE5A4F}" destId="{DA8F452B-FCD6-435A-9E75-A02027BDDEDC}" srcOrd="0" destOrd="0" presId="urn:microsoft.com/office/officeart/2005/8/layout/vProcess5"/>
    <dgm:cxn modelId="{2FACA6FE-1B58-4AFC-BC1D-86B1B498D705}" type="presOf" srcId="{A23DE6A8-744B-4BB7-A333-906101657B71}" destId="{D4D6491A-4F00-4D48-9149-C5B80A5487CA}" srcOrd="0" destOrd="0" presId="urn:microsoft.com/office/officeart/2005/8/layout/vProcess5"/>
    <dgm:cxn modelId="{75285478-572A-4E5B-AB95-457E7F7DCAB1}" type="presOf" srcId="{AF8B6207-E15F-4D3F-8651-E0D9E9DE5A4F}" destId="{356D1214-5673-44A5-A951-4627F2744E62}" srcOrd="1" destOrd="0" presId="urn:microsoft.com/office/officeart/2005/8/layout/vProcess5"/>
    <dgm:cxn modelId="{173C4FAC-DE12-4156-8584-6961D73C7219}" srcId="{1C8F713A-2D73-4FB5-BDCE-48D263C0F2CE}" destId="{251362CC-8458-4B17-B465-56CEC03952C1}" srcOrd="2" destOrd="0" parTransId="{1FE6F375-DE22-415F-97D0-481D72EB2DC5}" sibTransId="{E7A40339-5022-4FBA-A1B0-B84717BBDE01}"/>
    <dgm:cxn modelId="{D2C0951E-15A2-4E13-92BB-C58888CDA8A0}" type="presOf" srcId="{A23DE6A8-744B-4BB7-A333-906101657B71}" destId="{84421248-3CDE-480B-8C5F-8AC618D912DF}" srcOrd="1" destOrd="0" presId="urn:microsoft.com/office/officeart/2005/8/layout/vProcess5"/>
    <dgm:cxn modelId="{ADC6822F-4996-4B58-8661-18548F283C85}" srcId="{1C8F713A-2D73-4FB5-BDCE-48D263C0F2CE}" destId="{AF8B6207-E15F-4D3F-8651-E0D9E9DE5A4F}" srcOrd="1" destOrd="0" parTransId="{84F22A75-2684-43A0-80A0-956BD43F0A53}" sibTransId="{8CB31757-C189-492A-9A31-434C9317EA5B}"/>
    <dgm:cxn modelId="{74EE74A6-E847-4CD2-9813-8D73DA892396}" type="presOf" srcId="{174C9278-306A-40C7-9955-B767B8620B33}" destId="{8DD9280E-54D3-4A2C-A08C-53FD0BF70E97}" srcOrd="0" destOrd="0" presId="urn:microsoft.com/office/officeart/2005/8/layout/vProcess5"/>
    <dgm:cxn modelId="{26D0FEC7-5CF2-43B8-9A0E-60D2CA8FF0ED}" type="presOf" srcId="{1C8F713A-2D73-4FB5-BDCE-48D263C0F2CE}" destId="{0E046642-CFE2-4064-84D3-ECC093AAB12E}" srcOrd="0" destOrd="0" presId="urn:microsoft.com/office/officeart/2005/8/layout/vProcess5"/>
    <dgm:cxn modelId="{F5A2B5A7-5ECD-4871-AD55-772CE1312B7E}" type="presOf" srcId="{251362CC-8458-4B17-B465-56CEC03952C1}" destId="{F5781BF7-714C-435E-9763-1F112753A69B}" srcOrd="0" destOrd="0" presId="urn:microsoft.com/office/officeart/2005/8/layout/vProcess5"/>
    <dgm:cxn modelId="{C01C89F6-BEDE-47A8-84DC-24D929C5AE26}" srcId="{1C8F713A-2D73-4FB5-BDCE-48D263C0F2CE}" destId="{A23DE6A8-744B-4BB7-A333-906101657B71}" srcOrd="0" destOrd="0" parTransId="{9A293488-9B52-4782-ABF9-57BF6D937529}" sibTransId="{174C9278-306A-40C7-9955-B767B8620B33}"/>
    <dgm:cxn modelId="{65370B38-83C7-44A1-A0B4-42B5D8B72B23}" type="presOf" srcId="{8CB31757-C189-492A-9A31-434C9317EA5B}" destId="{D8E6D121-96CE-4C7B-B5C5-816C6B3EE84C}" srcOrd="0" destOrd="0" presId="urn:microsoft.com/office/officeart/2005/8/layout/vProcess5"/>
    <dgm:cxn modelId="{D3ED6B52-7901-469D-A4D0-8D553E655B49}" type="presOf" srcId="{251362CC-8458-4B17-B465-56CEC03952C1}" destId="{A15E565F-DD61-4C0B-BDEA-DD6FFBA577B5}" srcOrd="1" destOrd="0" presId="urn:microsoft.com/office/officeart/2005/8/layout/vProcess5"/>
    <dgm:cxn modelId="{8DC2B475-7E23-4337-A3D2-296A1CF593D5}" type="presParOf" srcId="{0E046642-CFE2-4064-84D3-ECC093AAB12E}" destId="{E0077442-1686-4934-B41B-1790526FC1ED}" srcOrd="0" destOrd="0" presId="urn:microsoft.com/office/officeart/2005/8/layout/vProcess5"/>
    <dgm:cxn modelId="{14ECCA1A-97A2-4544-98C0-C3A65EDD8DB0}" type="presParOf" srcId="{0E046642-CFE2-4064-84D3-ECC093AAB12E}" destId="{D4D6491A-4F00-4D48-9149-C5B80A5487CA}" srcOrd="1" destOrd="0" presId="urn:microsoft.com/office/officeart/2005/8/layout/vProcess5"/>
    <dgm:cxn modelId="{764AF5B8-77B3-4D7B-BF86-B408F63253B7}" type="presParOf" srcId="{0E046642-CFE2-4064-84D3-ECC093AAB12E}" destId="{DA8F452B-FCD6-435A-9E75-A02027BDDEDC}" srcOrd="2" destOrd="0" presId="urn:microsoft.com/office/officeart/2005/8/layout/vProcess5"/>
    <dgm:cxn modelId="{87D66D2E-31A2-4805-80A8-EB717A24DCA3}" type="presParOf" srcId="{0E046642-CFE2-4064-84D3-ECC093AAB12E}" destId="{F5781BF7-714C-435E-9763-1F112753A69B}" srcOrd="3" destOrd="0" presId="urn:microsoft.com/office/officeart/2005/8/layout/vProcess5"/>
    <dgm:cxn modelId="{7460A55A-A3B9-4DBF-9446-4A8F1E413A35}" type="presParOf" srcId="{0E046642-CFE2-4064-84D3-ECC093AAB12E}" destId="{8DD9280E-54D3-4A2C-A08C-53FD0BF70E97}" srcOrd="4" destOrd="0" presId="urn:microsoft.com/office/officeart/2005/8/layout/vProcess5"/>
    <dgm:cxn modelId="{824095CE-58B2-47CB-B77A-1443DDC918AD}" type="presParOf" srcId="{0E046642-CFE2-4064-84D3-ECC093AAB12E}" destId="{D8E6D121-96CE-4C7B-B5C5-816C6B3EE84C}" srcOrd="5" destOrd="0" presId="urn:microsoft.com/office/officeart/2005/8/layout/vProcess5"/>
    <dgm:cxn modelId="{DEA8FA5C-F600-42B0-AC3D-BBC69AA4B441}" type="presParOf" srcId="{0E046642-CFE2-4064-84D3-ECC093AAB12E}" destId="{84421248-3CDE-480B-8C5F-8AC618D912DF}" srcOrd="6" destOrd="0" presId="urn:microsoft.com/office/officeart/2005/8/layout/vProcess5"/>
    <dgm:cxn modelId="{7070B2C9-ECA0-4B76-B9FB-2B6715F04D19}" type="presParOf" srcId="{0E046642-CFE2-4064-84D3-ECC093AAB12E}" destId="{356D1214-5673-44A5-A951-4627F2744E62}" srcOrd="7" destOrd="0" presId="urn:microsoft.com/office/officeart/2005/8/layout/vProcess5"/>
    <dgm:cxn modelId="{01EAD669-FE53-4931-BD44-EBE13E53CA48}" type="presParOf" srcId="{0E046642-CFE2-4064-84D3-ECC093AAB12E}" destId="{A15E565F-DD61-4C0B-BDEA-DD6FFBA577B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C1251-7976-4593-9413-9746F7C400A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CEBA2C-C30A-4A30-968E-2D305BC21B62}">
      <dgm:prSet phldrT="[Text]" custT="1"/>
      <dgm:spPr>
        <a:solidFill>
          <a:srgbClr val="FFFF00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pPr algn="ctr">
            <a:lnSpc>
              <a:spcPct val="100000"/>
            </a:lnSpc>
          </a:pP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Penghantaran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kepada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JKPPT      </a:t>
          </a:r>
        </a:p>
        <a:p>
          <a:pPr algn="ctr">
            <a:lnSpc>
              <a:spcPct val="100000"/>
            </a:lnSpc>
          </a:pP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(7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hari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bekerja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)</a:t>
          </a:r>
          <a:endParaRPr lang="en-US" sz="28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8A3F6D9-BACA-452A-A1F4-66CE8B0F1449}" type="parTrans" cxnId="{116E1ACA-37F7-425D-897C-939602E1AC5C}">
      <dgm:prSet/>
      <dgm:spPr/>
      <dgm:t>
        <a:bodyPr/>
        <a:lstStyle/>
        <a:p>
          <a:pPr algn="ctr"/>
          <a:endParaRPr lang="en-US"/>
        </a:p>
      </dgm:t>
    </dgm:pt>
    <dgm:pt modelId="{C3932B4C-CE71-421B-A91A-78C4777F3AD6}" type="sibTrans" cxnId="{116E1ACA-37F7-425D-897C-939602E1AC5C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endParaRPr lang="en-US">
            <a:solidFill>
              <a:srgbClr val="000000"/>
            </a:solidFill>
          </a:endParaRPr>
        </a:p>
      </dgm:t>
    </dgm:pt>
    <dgm:pt modelId="{07B6F405-600B-4593-9A65-F83CB564DB09}">
      <dgm:prSet phldrT="[Text]" custT="1"/>
      <dgm:spPr>
        <a:solidFill>
          <a:srgbClr val="FFFF99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pPr algn="ctr"/>
          <a:r>
            <a:rPr lang="en-US" sz="2800" dirty="0" err="1" smtClean="0">
              <a:solidFill>
                <a:srgbClr val="000000"/>
              </a:solidFill>
            </a:rPr>
            <a:t>Hantar</a:t>
          </a:r>
          <a:r>
            <a:rPr lang="en-US" sz="2800" dirty="0" smtClean="0">
              <a:solidFill>
                <a:srgbClr val="000000"/>
              </a:solidFill>
            </a:rPr>
            <a:t> </a:t>
          </a:r>
          <a:r>
            <a:rPr lang="en-US" sz="2800" dirty="0" err="1" smtClean="0">
              <a:solidFill>
                <a:srgbClr val="000000"/>
              </a:solidFill>
            </a:rPr>
            <a:t>peringatan</a:t>
          </a:r>
          <a:endParaRPr lang="en-US" sz="2800" dirty="0">
            <a:solidFill>
              <a:srgbClr val="000000"/>
            </a:solidFill>
          </a:endParaRPr>
        </a:p>
      </dgm:t>
    </dgm:pt>
    <dgm:pt modelId="{C450A02B-BF7E-4B6A-9CA1-2D5495CB5FA6}" type="parTrans" cxnId="{7FCA9B74-4C66-4FF7-A43B-16BCBDB8B5B7}">
      <dgm:prSet/>
      <dgm:spPr/>
      <dgm:t>
        <a:bodyPr/>
        <a:lstStyle/>
        <a:p>
          <a:pPr algn="ctr"/>
          <a:endParaRPr lang="en-US"/>
        </a:p>
      </dgm:t>
    </dgm:pt>
    <dgm:pt modelId="{401F1C2F-4A79-44CA-8413-9ABEB022FB5F}" type="sibTrans" cxnId="{7FCA9B74-4C66-4FF7-A43B-16BCBDB8B5B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endParaRPr lang="en-US"/>
        </a:p>
      </dgm:t>
    </dgm:pt>
    <dgm:pt modelId="{3F1331AD-DC6F-4AA5-97B4-4A744739055D}">
      <dgm:prSet phldrT="[Text]" custT="1"/>
      <dgm:spPr>
        <a:solidFill>
          <a:srgbClr val="FFFFCC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pPr algn="ctr"/>
          <a:r>
            <a:rPr lang="en-US" sz="2800" dirty="0" err="1" smtClean="0">
              <a:solidFill>
                <a:srgbClr val="000000"/>
              </a:solidFill>
            </a:rPr>
            <a:t>Kemaskini</a:t>
          </a:r>
          <a:r>
            <a:rPr lang="en-US" sz="2800" dirty="0" smtClean="0">
              <a:solidFill>
                <a:srgbClr val="000000"/>
              </a:solidFill>
            </a:rPr>
            <a:t> </a:t>
          </a:r>
          <a:r>
            <a:rPr lang="en-US" sz="2800" dirty="0" err="1" smtClean="0">
              <a:solidFill>
                <a:srgbClr val="000000"/>
              </a:solidFill>
            </a:rPr>
            <a:t>maklumat</a:t>
          </a:r>
          <a:r>
            <a:rPr lang="en-US" sz="2800" dirty="0" smtClean="0">
              <a:solidFill>
                <a:srgbClr val="000000"/>
              </a:solidFill>
            </a:rPr>
            <a:t> </a:t>
          </a:r>
          <a:r>
            <a:rPr lang="en-US" sz="2800" dirty="0" err="1" smtClean="0">
              <a:solidFill>
                <a:srgbClr val="000000"/>
              </a:solidFill>
            </a:rPr>
            <a:t>dlm</a:t>
          </a:r>
          <a:r>
            <a:rPr lang="en-US" sz="2800" dirty="0" smtClean="0">
              <a:solidFill>
                <a:srgbClr val="000000"/>
              </a:solidFill>
            </a:rPr>
            <a:t> </a:t>
          </a:r>
          <a:r>
            <a:rPr lang="en-US" sz="2800" dirty="0" err="1" smtClean="0">
              <a:solidFill>
                <a:srgbClr val="000000"/>
              </a:solidFill>
            </a:rPr>
            <a:t>i</a:t>
          </a:r>
          <a:r>
            <a:rPr lang="en-US" sz="2800" dirty="0" smtClean="0">
              <a:solidFill>
                <a:srgbClr val="000000"/>
              </a:solidFill>
            </a:rPr>
            <a:t>-GIMS</a:t>
          </a:r>
          <a:endParaRPr lang="en-US" sz="2800" dirty="0">
            <a:solidFill>
              <a:srgbClr val="000000"/>
            </a:solidFill>
          </a:endParaRPr>
        </a:p>
      </dgm:t>
    </dgm:pt>
    <dgm:pt modelId="{21D1C332-6D21-40A1-9CFC-AAF6EB4AB973}" type="parTrans" cxnId="{FBA1480C-8E3A-4081-B5B7-5DEEC621E11D}">
      <dgm:prSet/>
      <dgm:spPr/>
      <dgm:t>
        <a:bodyPr/>
        <a:lstStyle/>
        <a:p>
          <a:pPr algn="ctr"/>
          <a:endParaRPr lang="en-US"/>
        </a:p>
      </dgm:t>
    </dgm:pt>
    <dgm:pt modelId="{B47441D6-5192-4DD1-B5A7-20499442F0B5}" type="sibTrans" cxnId="{FBA1480C-8E3A-4081-B5B7-5DEEC621E11D}">
      <dgm:prSet/>
      <dgm:spPr/>
      <dgm:t>
        <a:bodyPr/>
        <a:lstStyle/>
        <a:p>
          <a:pPr algn="ctr"/>
          <a:endParaRPr lang="en-US"/>
        </a:p>
      </dgm:t>
    </dgm:pt>
    <dgm:pt modelId="{9E043528-756A-4432-942C-5AE895FD70A6}">
      <dgm:prSet phldrT="[Text]" custT="1"/>
      <dgm:spPr>
        <a:solidFill>
          <a:srgbClr val="FFFF66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pPr algn="ctr"/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Terima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laporan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dlm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tempoh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60 </a:t>
          </a:r>
          <a:r>
            <a:rPr lang="en-US" sz="28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Hari</a:t>
          </a:r>
          <a:r>
            <a:rPr lang="en-US" sz="28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en-US" sz="28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F7B89691-2303-4DDF-9BA3-624D1FA2C67A}" type="parTrans" cxnId="{50E6C518-3B3C-497F-9699-B1EE7E54DE34}">
      <dgm:prSet/>
      <dgm:spPr/>
      <dgm:t>
        <a:bodyPr/>
        <a:lstStyle/>
        <a:p>
          <a:pPr algn="ctr"/>
          <a:endParaRPr lang="en-US"/>
        </a:p>
      </dgm:t>
    </dgm:pt>
    <dgm:pt modelId="{7F7D1C15-A00F-4E49-8714-22B74C091694}" type="sibTrans" cxnId="{50E6C518-3B3C-497F-9699-B1EE7E54DE3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algn="ctr"/>
          <a:endParaRPr lang="en-US"/>
        </a:p>
      </dgm:t>
    </dgm:pt>
    <dgm:pt modelId="{0D59B369-E0E7-4D35-908A-47F811CCDE77}" type="pres">
      <dgm:prSet presAssocID="{6C0C1251-7976-4593-9413-9746F7C400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22E062-1A3C-4809-962A-43A605CF24F6}" type="pres">
      <dgm:prSet presAssocID="{23CEBA2C-C30A-4A30-968E-2D305BC21B62}" presName="node" presStyleLbl="node1" presStyleIdx="0" presStyleCnt="4" custScaleX="157802" custScaleY="110547" custLinFactNeighborX="-13668" custLinFactNeighborY="34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6F0338-E2F8-4B50-B86E-36181B701BDF}" type="pres">
      <dgm:prSet presAssocID="{C3932B4C-CE71-421B-A91A-78C4777F3AD6}" presName="sibTrans" presStyleLbl="sibTrans2D1" presStyleIdx="0" presStyleCnt="3" custLinFactNeighborX="-3060" custLinFactNeighborY="6684"/>
      <dgm:spPr/>
      <dgm:t>
        <a:bodyPr/>
        <a:lstStyle/>
        <a:p>
          <a:endParaRPr lang="en-US"/>
        </a:p>
      </dgm:t>
    </dgm:pt>
    <dgm:pt modelId="{FB720494-6E15-4052-A2E0-0F2194B04B65}" type="pres">
      <dgm:prSet presAssocID="{C3932B4C-CE71-421B-A91A-78C4777F3AD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D9EA5FF-0839-43E9-94E1-1710D1581E56}" type="pres">
      <dgm:prSet presAssocID="{9E043528-756A-4432-942C-5AE895FD70A6}" presName="node" presStyleLbl="node1" presStyleIdx="1" presStyleCnt="4" custScaleX="128135" custScaleY="113260" custLinFactNeighborX="4352" custLinFactNeighborY="36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01F3D-7AD5-49CE-8C67-5F9A8701F4FF}" type="pres">
      <dgm:prSet presAssocID="{7F7D1C15-A00F-4E49-8714-22B74C091694}" presName="sibTrans" presStyleLbl="sibTrans2D1" presStyleIdx="1" presStyleCnt="3" custLinFactNeighborX="6430" custLinFactNeighborY="5003"/>
      <dgm:spPr/>
      <dgm:t>
        <a:bodyPr/>
        <a:lstStyle/>
        <a:p>
          <a:endParaRPr lang="en-US"/>
        </a:p>
      </dgm:t>
    </dgm:pt>
    <dgm:pt modelId="{BA691774-8B46-4499-9AAD-7A193CC63168}" type="pres">
      <dgm:prSet presAssocID="{7F7D1C15-A00F-4E49-8714-22B74C09169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BC10CB5-CC17-4A08-8A3A-7D2E9B6736C3}" type="pres">
      <dgm:prSet presAssocID="{07B6F405-600B-4593-9A65-F83CB564DB09}" presName="node" presStyleLbl="node1" presStyleIdx="2" presStyleCnt="4" custScaleX="129337" custScaleY="95946" custLinFactNeighborX="0" custLinFactNeighborY="5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BFAB43-D4C3-4ADE-BBDF-428414669F61}" type="pres">
      <dgm:prSet presAssocID="{401F1C2F-4A79-44CA-8413-9ABEB022FB5F}" presName="sibTrans" presStyleLbl="sibTrans2D1" presStyleIdx="2" presStyleCnt="3" custLinFactNeighborX="3645" custLinFactNeighborY="-4732"/>
      <dgm:spPr/>
      <dgm:t>
        <a:bodyPr/>
        <a:lstStyle/>
        <a:p>
          <a:endParaRPr lang="en-US"/>
        </a:p>
      </dgm:t>
    </dgm:pt>
    <dgm:pt modelId="{698D8AFF-B952-4025-8D7A-11DA55BF7F97}" type="pres">
      <dgm:prSet presAssocID="{401F1C2F-4A79-44CA-8413-9ABEB022FB5F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C861CA5-922C-47EF-A47F-696C17C20BBC}" type="pres">
      <dgm:prSet presAssocID="{3F1331AD-DC6F-4AA5-97B4-4A744739055D}" presName="node" presStyleLbl="node1" presStyleIdx="3" presStyleCnt="4" custScaleX="143673" custLinFactNeighborX="-316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FA4D3C-7C1C-4D31-AA3E-68DED36BD1B8}" type="presOf" srcId="{9E043528-756A-4432-942C-5AE895FD70A6}" destId="{FD9EA5FF-0839-43E9-94E1-1710D1581E56}" srcOrd="0" destOrd="0" presId="urn:microsoft.com/office/officeart/2005/8/layout/process5"/>
    <dgm:cxn modelId="{6B714AAE-4C73-41A7-8DC9-5C59FDC11D58}" type="presOf" srcId="{401F1C2F-4A79-44CA-8413-9ABEB022FB5F}" destId="{61BFAB43-D4C3-4ADE-BBDF-428414669F61}" srcOrd="0" destOrd="0" presId="urn:microsoft.com/office/officeart/2005/8/layout/process5"/>
    <dgm:cxn modelId="{116E1ACA-37F7-425D-897C-939602E1AC5C}" srcId="{6C0C1251-7976-4593-9413-9746F7C400A0}" destId="{23CEBA2C-C30A-4A30-968E-2D305BC21B62}" srcOrd="0" destOrd="0" parTransId="{F8A3F6D9-BACA-452A-A1F4-66CE8B0F1449}" sibTransId="{C3932B4C-CE71-421B-A91A-78C4777F3AD6}"/>
    <dgm:cxn modelId="{CB8770F2-EAC6-43AB-89CE-64A1EFDC5A90}" type="presOf" srcId="{7F7D1C15-A00F-4E49-8714-22B74C091694}" destId="{BA691774-8B46-4499-9AAD-7A193CC63168}" srcOrd="1" destOrd="0" presId="urn:microsoft.com/office/officeart/2005/8/layout/process5"/>
    <dgm:cxn modelId="{C5C9F215-81B1-43C4-ACF4-B29C461C1870}" type="presOf" srcId="{23CEBA2C-C30A-4A30-968E-2D305BC21B62}" destId="{D522E062-1A3C-4809-962A-43A605CF24F6}" srcOrd="0" destOrd="0" presId="urn:microsoft.com/office/officeart/2005/8/layout/process5"/>
    <dgm:cxn modelId="{7FCA9B74-4C66-4FF7-A43B-16BCBDB8B5B7}" srcId="{6C0C1251-7976-4593-9413-9746F7C400A0}" destId="{07B6F405-600B-4593-9A65-F83CB564DB09}" srcOrd="2" destOrd="0" parTransId="{C450A02B-BF7E-4B6A-9CA1-2D5495CB5FA6}" sibTransId="{401F1C2F-4A79-44CA-8413-9ABEB022FB5F}"/>
    <dgm:cxn modelId="{63DBB1F0-8CAB-4A06-843B-1736D764E23D}" type="presOf" srcId="{6C0C1251-7976-4593-9413-9746F7C400A0}" destId="{0D59B369-E0E7-4D35-908A-47F811CCDE77}" srcOrd="0" destOrd="0" presId="urn:microsoft.com/office/officeart/2005/8/layout/process5"/>
    <dgm:cxn modelId="{DE85F3FF-5F0F-4AA1-9FA0-AC745196C600}" type="presOf" srcId="{C3932B4C-CE71-421B-A91A-78C4777F3AD6}" destId="{FB720494-6E15-4052-A2E0-0F2194B04B65}" srcOrd="1" destOrd="0" presId="urn:microsoft.com/office/officeart/2005/8/layout/process5"/>
    <dgm:cxn modelId="{5A57F417-F159-4C53-825B-44E5234BBA2A}" type="presOf" srcId="{401F1C2F-4A79-44CA-8413-9ABEB022FB5F}" destId="{698D8AFF-B952-4025-8D7A-11DA55BF7F97}" srcOrd="1" destOrd="0" presId="urn:microsoft.com/office/officeart/2005/8/layout/process5"/>
    <dgm:cxn modelId="{FBA1480C-8E3A-4081-B5B7-5DEEC621E11D}" srcId="{6C0C1251-7976-4593-9413-9746F7C400A0}" destId="{3F1331AD-DC6F-4AA5-97B4-4A744739055D}" srcOrd="3" destOrd="0" parTransId="{21D1C332-6D21-40A1-9CFC-AAF6EB4AB973}" sibTransId="{B47441D6-5192-4DD1-B5A7-20499442F0B5}"/>
    <dgm:cxn modelId="{47D8B741-9177-4902-9228-B6F257E6468B}" type="presOf" srcId="{C3932B4C-CE71-421B-A91A-78C4777F3AD6}" destId="{CB6F0338-E2F8-4B50-B86E-36181B701BDF}" srcOrd="0" destOrd="0" presId="urn:microsoft.com/office/officeart/2005/8/layout/process5"/>
    <dgm:cxn modelId="{A46D95B8-7480-4505-B9C6-F8A9A45475E1}" type="presOf" srcId="{7F7D1C15-A00F-4E49-8714-22B74C091694}" destId="{59201F3D-7AD5-49CE-8C67-5F9A8701F4FF}" srcOrd="0" destOrd="0" presId="urn:microsoft.com/office/officeart/2005/8/layout/process5"/>
    <dgm:cxn modelId="{50E6C518-3B3C-497F-9699-B1EE7E54DE34}" srcId="{6C0C1251-7976-4593-9413-9746F7C400A0}" destId="{9E043528-756A-4432-942C-5AE895FD70A6}" srcOrd="1" destOrd="0" parTransId="{F7B89691-2303-4DDF-9BA3-624D1FA2C67A}" sibTransId="{7F7D1C15-A00F-4E49-8714-22B74C091694}"/>
    <dgm:cxn modelId="{ADD02003-C783-45B9-9904-7BF2F7358082}" type="presOf" srcId="{3F1331AD-DC6F-4AA5-97B4-4A744739055D}" destId="{EC861CA5-922C-47EF-A47F-696C17C20BBC}" srcOrd="0" destOrd="0" presId="urn:microsoft.com/office/officeart/2005/8/layout/process5"/>
    <dgm:cxn modelId="{A0F5AAE8-27B4-48AB-8008-392A9E1A6BDE}" type="presOf" srcId="{07B6F405-600B-4593-9A65-F83CB564DB09}" destId="{CBC10CB5-CC17-4A08-8A3A-7D2E9B6736C3}" srcOrd="0" destOrd="0" presId="urn:microsoft.com/office/officeart/2005/8/layout/process5"/>
    <dgm:cxn modelId="{C79DA86B-7776-4A74-8C3B-4869E7BD2125}" type="presParOf" srcId="{0D59B369-E0E7-4D35-908A-47F811CCDE77}" destId="{D522E062-1A3C-4809-962A-43A605CF24F6}" srcOrd="0" destOrd="0" presId="urn:microsoft.com/office/officeart/2005/8/layout/process5"/>
    <dgm:cxn modelId="{CC95E67F-A9B7-49AB-988C-8FB3334EA467}" type="presParOf" srcId="{0D59B369-E0E7-4D35-908A-47F811CCDE77}" destId="{CB6F0338-E2F8-4B50-B86E-36181B701BDF}" srcOrd="1" destOrd="0" presId="urn:microsoft.com/office/officeart/2005/8/layout/process5"/>
    <dgm:cxn modelId="{2F99406A-A1C8-4EC5-8462-537ED2177BB6}" type="presParOf" srcId="{CB6F0338-E2F8-4B50-B86E-36181B701BDF}" destId="{FB720494-6E15-4052-A2E0-0F2194B04B65}" srcOrd="0" destOrd="0" presId="urn:microsoft.com/office/officeart/2005/8/layout/process5"/>
    <dgm:cxn modelId="{844AA3D2-2ECF-448C-A7E5-E5C820A3404B}" type="presParOf" srcId="{0D59B369-E0E7-4D35-908A-47F811CCDE77}" destId="{FD9EA5FF-0839-43E9-94E1-1710D1581E56}" srcOrd="2" destOrd="0" presId="urn:microsoft.com/office/officeart/2005/8/layout/process5"/>
    <dgm:cxn modelId="{2B091A6F-3539-4243-888D-AB99EF9A5DAB}" type="presParOf" srcId="{0D59B369-E0E7-4D35-908A-47F811CCDE77}" destId="{59201F3D-7AD5-49CE-8C67-5F9A8701F4FF}" srcOrd="3" destOrd="0" presId="urn:microsoft.com/office/officeart/2005/8/layout/process5"/>
    <dgm:cxn modelId="{738FD2BD-D704-4F3F-A112-45DC538B655E}" type="presParOf" srcId="{59201F3D-7AD5-49CE-8C67-5F9A8701F4FF}" destId="{BA691774-8B46-4499-9AAD-7A193CC63168}" srcOrd="0" destOrd="0" presId="urn:microsoft.com/office/officeart/2005/8/layout/process5"/>
    <dgm:cxn modelId="{4B940AC5-A693-429F-A6C1-3B39D0815F5A}" type="presParOf" srcId="{0D59B369-E0E7-4D35-908A-47F811CCDE77}" destId="{CBC10CB5-CC17-4A08-8A3A-7D2E9B6736C3}" srcOrd="4" destOrd="0" presId="urn:microsoft.com/office/officeart/2005/8/layout/process5"/>
    <dgm:cxn modelId="{DC63BEEF-D0C4-4CA6-9D71-2BB5156E63FF}" type="presParOf" srcId="{0D59B369-E0E7-4D35-908A-47F811CCDE77}" destId="{61BFAB43-D4C3-4ADE-BBDF-428414669F61}" srcOrd="5" destOrd="0" presId="urn:microsoft.com/office/officeart/2005/8/layout/process5"/>
    <dgm:cxn modelId="{CD6AA129-9055-4BC9-8836-3FFB4CB02A17}" type="presParOf" srcId="{61BFAB43-D4C3-4ADE-BBDF-428414669F61}" destId="{698D8AFF-B952-4025-8D7A-11DA55BF7F97}" srcOrd="0" destOrd="0" presId="urn:microsoft.com/office/officeart/2005/8/layout/process5"/>
    <dgm:cxn modelId="{70F393A0-C586-4B21-91B9-11E78978BB09}" type="presParOf" srcId="{0D59B369-E0E7-4D35-908A-47F811CCDE77}" destId="{EC861CA5-922C-47EF-A47F-696C17C20BBC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54F42D-78E8-43A6-B4DC-3CB7BBF39A1F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6D1B97-3665-4B53-B5F4-385DF0CD7035}">
      <dgm:prSet phldrT="[Text]" custT="1"/>
      <dgm:spPr>
        <a:solidFill>
          <a:srgbClr val="FF6699"/>
        </a:solidFill>
        <a:ln>
          <a:noFill/>
        </a:ln>
      </dgm:spPr>
      <dgm:t>
        <a:bodyPr/>
        <a:lstStyle/>
        <a:p>
          <a:r>
            <a:rPr lang="en-US" sz="20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Tetapkan Tarikh Viva Voce</a:t>
          </a:r>
          <a:endParaRPr lang="en-US" sz="2000" b="1" dirty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</dgm:t>
    </dgm:pt>
    <dgm:pt modelId="{F5A38800-02F5-4485-A448-77AEE6A315FC}" type="parTrans" cxnId="{030003BA-3A24-41EB-BD3E-4D231FC398CC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C0D31A21-1BF1-40A3-9F8C-230C5628838B}" type="sibTrans" cxnId="{030003BA-3A24-41EB-BD3E-4D231FC398CC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3A8EF04-E4EA-4BA4-BCBF-A0D5F6C53F7C}">
      <dgm:prSet phldrT="[Text]" custT="1"/>
      <dgm:spPr>
        <a:solidFill>
          <a:srgbClr val="FFCCFF">
            <a:alpha val="89804"/>
          </a:srgb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Dibuat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selepas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terima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semua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laporan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/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sekurang-kurangnya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2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laporan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termasuk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Pemeriksa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Luar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3160791-877B-4736-8839-D854B8092B90}" type="parTrans" cxnId="{96828EDE-E751-4CEF-AB63-570018F3E9B5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4A5E4D2-7C48-4388-88ED-E7C1821A9F34}" type="sibTrans" cxnId="{96828EDE-E751-4CEF-AB63-570018F3E9B5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1675B24A-9F58-48CB-A017-A71FBF12FC39}">
      <dgm:prSet phldrT="[Text]" custT="1"/>
      <dgm:spPr>
        <a:solidFill>
          <a:srgbClr val="FF99CC"/>
        </a:solidFill>
        <a:ln>
          <a:noFill/>
        </a:ln>
      </dgm:spPr>
      <dgm:t>
        <a:bodyPr/>
        <a:lstStyle/>
        <a:p>
          <a:r>
            <a:rPr lang="en-US" sz="2000" b="1" dirty="0" err="1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Dptkan</a:t>
          </a:r>
          <a:r>
            <a:rPr lang="en-US" sz="20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Pengesa-han</a:t>
          </a:r>
          <a:endParaRPr lang="en-US" sz="2000" b="1" dirty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</dgm:t>
    </dgm:pt>
    <dgm:pt modelId="{304E00BF-2BDD-4728-820A-83BBD9D120AA}" type="parTrans" cxnId="{9080E6AF-8C65-4A77-B632-528BAF875820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A382AD03-EBAC-4EEB-A425-D30265107073}" type="sibTrans" cxnId="{9080E6AF-8C65-4A77-B632-528BAF875820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163B1007-5BDC-4B9C-B397-4C42F76E7351}">
      <dgm:prSet phldrT="[Text]" custT="1"/>
      <dgm:spPr>
        <a:solidFill>
          <a:srgbClr val="FFCCFF">
            <a:alpha val="90000"/>
          </a:srgb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Dptkan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pengesahan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tarikh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drp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JKPT.</a:t>
          </a:r>
          <a:endParaRPr lang="en-US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3F90C31D-12FF-45F7-A307-5A6AA7B185E9}" type="parTrans" cxnId="{51772907-BBF8-4904-ACD6-D61872477BD4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8F35C83A-0B1F-437C-BF08-1E3C1C49DE70}" type="sibTrans" cxnId="{51772907-BBF8-4904-ACD6-D61872477BD4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5E40AD71-ECA8-4E15-A391-3EAF9878CD87}">
      <dgm:prSet phldrT="[Text]" custT="1"/>
      <dgm:spPr>
        <a:solidFill>
          <a:srgbClr val="FFCCFF">
            <a:alpha val="90000"/>
          </a:srgb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Dibuat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melalui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emel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telefon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@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sms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E088905E-9470-4813-AB7B-46789B94AA84}" type="parTrans" cxnId="{9340694B-320D-4C0B-9AAD-BD96EFE4924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F99EA3D5-4007-40D1-AE67-280F876AA414}" type="sibTrans" cxnId="{9340694B-320D-4C0B-9AAD-BD96EFE49241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4E827C1C-5D5A-479D-B55E-58842675F703}">
      <dgm:prSet phldrT="[Text]" custT="1"/>
      <dgm:spPr>
        <a:solidFill>
          <a:srgbClr val="FFCCCC"/>
        </a:solidFill>
        <a:ln>
          <a:noFill/>
        </a:ln>
      </dgm:spPr>
      <dgm:t>
        <a:bodyPr/>
        <a:lstStyle/>
        <a:p>
          <a:r>
            <a:rPr lang="en-US" sz="2000" b="1" dirty="0" err="1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Hantar</a:t>
          </a:r>
          <a:r>
            <a:rPr lang="en-US" sz="2000" b="1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b="1" dirty="0" err="1" smtClean="0">
              <a:solidFill>
                <a:srgbClr val="CC0000"/>
              </a:solidFill>
              <a:latin typeface="Arial" pitchFamily="34" charset="0"/>
              <a:cs typeface="Arial" pitchFamily="34" charset="0"/>
            </a:rPr>
            <a:t>Jemputan</a:t>
          </a:r>
          <a:endParaRPr lang="en-US" sz="2000" b="1" dirty="0">
            <a:solidFill>
              <a:srgbClr val="CC0000"/>
            </a:solidFill>
            <a:latin typeface="Arial" pitchFamily="34" charset="0"/>
            <a:cs typeface="Arial" pitchFamily="34" charset="0"/>
          </a:endParaRPr>
        </a:p>
      </dgm:t>
    </dgm:pt>
    <dgm:pt modelId="{819307E3-E522-41CB-8230-E21E6B6C3CB9}" type="parTrans" cxnId="{719B5801-A26D-48CC-9C64-B95EF8B68F72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FCBDB47D-2512-4F49-A626-11652A55004F}" type="sibTrans" cxnId="{719B5801-A26D-48CC-9C64-B95EF8B68F72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92F45379-93B6-4674-8783-CCE001206F43}">
      <dgm:prSet phldrT="[Text]" custT="1"/>
      <dgm:spPr>
        <a:solidFill>
          <a:srgbClr val="FFCCFF">
            <a:alpha val="90000"/>
          </a:srgbClr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Hantar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jemputan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kpd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JKPT,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Penyeliaan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&amp; </a:t>
          </a:r>
          <a:r>
            <a:rPr lang="en-US" sz="20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pelajar</a:t>
          </a:r>
          <a:r>
            <a: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en-US" sz="20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F50EA35-1DC6-41D4-B59F-AA2576E60838}" type="parTrans" cxnId="{C698C38A-380E-4130-BF59-5CE9EA2984E5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70F5CDDA-9DCE-4E0C-AE9C-349A4034D8B3}" type="sibTrans" cxnId="{C698C38A-380E-4130-BF59-5CE9EA2984E5}">
      <dgm:prSet/>
      <dgm:spPr/>
      <dgm:t>
        <a:bodyPr/>
        <a:lstStyle/>
        <a:p>
          <a:endParaRPr lang="en-US" sz="2000">
            <a:latin typeface="Arial" pitchFamily="34" charset="0"/>
            <a:cs typeface="Arial" pitchFamily="34" charset="0"/>
          </a:endParaRPr>
        </a:p>
      </dgm:t>
    </dgm:pt>
    <dgm:pt modelId="{18074C4F-98DC-4037-BBF4-C4121425BBD1}" type="pres">
      <dgm:prSet presAssocID="{2454F42D-78E8-43A6-B4DC-3CB7BBF39A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03F3B8D-2D25-46FF-9376-A9933F0070D8}" type="pres">
      <dgm:prSet presAssocID="{516D1B97-3665-4B53-B5F4-385DF0CD7035}" presName="composite" presStyleCnt="0"/>
      <dgm:spPr/>
    </dgm:pt>
    <dgm:pt modelId="{D9BC5793-291C-44C4-B349-62AB83C82A61}" type="pres">
      <dgm:prSet presAssocID="{516D1B97-3665-4B53-B5F4-385DF0CD7035}" presName="parentText" presStyleLbl="alignNode1" presStyleIdx="0" presStyleCnt="3" custLinFactNeighborX="0" custLinFactNeighborY="-2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1E1B1-7B19-4827-917D-B1EB1513C0A9}" type="pres">
      <dgm:prSet presAssocID="{516D1B97-3665-4B53-B5F4-385DF0CD7035}" presName="descendantText" presStyleLbl="alignAcc1" presStyleIdx="0" presStyleCnt="3" custLinFactNeighborX="5952" custLinFactNeighborY="-2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3A9EB8-9357-4FED-9A3E-AC16D4383784}" type="pres">
      <dgm:prSet presAssocID="{C0D31A21-1BF1-40A3-9F8C-230C5628838B}" presName="sp" presStyleCnt="0"/>
      <dgm:spPr/>
    </dgm:pt>
    <dgm:pt modelId="{B5126F4E-D16A-4557-9B3D-9EBD76C68936}" type="pres">
      <dgm:prSet presAssocID="{1675B24A-9F58-48CB-A017-A71FBF12FC39}" presName="composite" presStyleCnt="0"/>
      <dgm:spPr/>
    </dgm:pt>
    <dgm:pt modelId="{90CD8318-44BD-4BD5-BC6D-AFB0FD0951E3}" type="pres">
      <dgm:prSet presAssocID="{1675B24A-9F58-48CB-A017-A71FBF12FC3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410CF-13B9-4749-9022-3BF3BBA4E39B}" type="pres">
      <dgm:prSet presAssocID="{1675B24A-9F58-48CB-A017-A71FBF12FC3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2FAE3-0274-4F37-BB60-5A8EB35BA79E}" type="pres">
      <dgm:prSet presAssocID="{A382AD03-EBAC-4EEB-A425-D30265107073}" presName="sp" presStyleCnt="0"/>
      <dgm:spPr/>
    </dgm:pt>
    <dgm:pt modelId="{F3F3C7A3-62BD-4F66-8D9D-EDA897884142}" type="pres">
      <dgm:prSet presAssocID="{4E827C1C-5D5A-479D-B55E-58842675F703}" presName="composite" presStyleCnt="0"/>
      <dgm:spPr/>
    </dgm:pt>
    <dgm:pt modelId="{5A39911D-CC12-413C-BDE7-2BABA845F83E}" type="pres">
      <dgm:prSet presAssocID="{4E827C1C-5D5A-479D-B55E-58842675F70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93C24E-6B2C-4686-BA62-0203376F93D2}" type="pres">
      <dgm:prSet presAssocID="{4E827C1C-5D5A-479D-B55E-58842675F70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BF2E0A-B3CD-40B2-89AC-ACDE9B953B5C}" type="presOf" srcId="{1675B24A-9F58-48CB-A017-A71FBF12FC39}" destId="{90CD8318-44BD-4BD5-BC6D-AFB0FD0951E3}" srcOrd="0" destOrd="0" presId="urn:microsoft.com/office/officeart/2005/8/layout/chevron2"/>
    <dgm:cxn modelId="{51772907-BBF8-4904-ACD6-D61872477BD4}" srcId="{1675B24A-9F58-48CB-A017-A71FBF12FC39}" destId="{163B1007-5BDC-4B9C-B397-4C42F76E7351}" srcOrd="0" destOrd="0" parTransId="{3F90C31D-12FF-45F7-A307-5A6AA7B185E9}" sibTransId="{8F35C83A-0B1F-437C-BF08-1E3C1C49DE70}"/>
    <dgm:cxn modelId="{4C42A67C-3D19-467D-B2FA-1E5D2BC5F4EF}" type="presOf" srcId="{2454F42D-78E8-43A6-B4DC-3CB7BBF39A1F}" destId="{18074C4F-98DC-4037-BBF4-C4121425BBD1}" srcOrd="0" destOrd="0" presId="urn:microsoft.com/office/officeart/2005/8/layout/chevron2"/>
    <dgm:cxn modelId="{940BFD29-AB7F-49BC-BD9C-26B7F45EC915}" type="presOf" srcId="{53A8EF04-E4EA-4BA4-BCBF-A0D5F6C53F7C}" destId="{E711E1B1-7B19-4827-917D-B1EB1513C0A9}" srcOrd="0" destOrd="0" presId="urn:microsoft.com/office/officeart/2005/8/layout/chevron2"/>
    <dgm:cxn modelId="{6B10C58E-3C2E-4D13-BAAC-F7610FCC0BFB}" type="presOf" srcId="{516D1B97-3665-4B53-B5F4-385DF0CD7035}" destId="{D9BC5793-291C-44C4-B349-62AB83C82A61}" srcOrd="0" destOrd="0" presId="urn:microsoft.com/office/officeart/2005/8/layout/chevron2"/>
    <dgm:cxn modelId="{D2456DB9-27AF-4544-97DF-22767BB7B93D}" type="presOf" srcId="{92F45379-93B6-4674-8783-CCE001206F43}" destId="{0293C24E-6B2C-4686-BA62-0203376F93D2}" srcOrd="0" destOrd="0" presId="urn:microsoft.com/office/officeart/2005/8/layout/chevron2"/>
    <dgm:cxn modelId="{030003BA-3A24-41EB-BD3E-4D231FC398CC}" srcId="{2454F42D-78E8-43A6-B4DC-3CB7BBF39A1F}" destId="{516D1B97-3665-4B53-B5F4-385DF0CD7035}" srcOrd="0" destOrd="0" parTransId="{F5A38800-02F5-4485-A448-77AEE6A315FC}" sibTransId="{C0D31A21-1BF1-40A3-9F8C-230C5628838B}"/>
    <dgm:cxn modelId="{982F2E8A-F804-4C59-8740-A7A52256F25C}" type="presOf" srcId="{4E827C1C-5D5A-479D-B55E-58842675F703}" destId="{5A39911D-CC12-413C-BDE7-2BABA845F83E}" srcOrd="0" destOrd="0" presId="urn:microsoft.com/office/officeart/2005/8/layout/chevron2"/>
    <dgm:cxn modelId="{719B5801-A26D-48CC-9C64-B95EF8B68F72}" srcId="{2454F42D-78E8-43A6-B4DC-3CB7BBF39A1F}" destId="{4E827C1C-5D5A-479D-B55E-58842675F703}" srcOrd="2" destOrd="0" parTransId="{819307E3-E522-41CB-8230-E21E6B6C3CB9}" sibTransId="{FCBDB47D-2512-4F49-A626-11652A55004F}"/>
    <dgm:cxn modelId="{96828EDE-E751-4CEF-AB63-570018F3E9B5}" srcId="{516D1B97-3665-4B53-B5F4-385DF0CD7035}" destId="{53A8EF04-E4EA-4BA4-BCBF-A0D5F6C53F7C}" srcOrd="0" destOrd="0" parTransId="{E3160791-877B-4736-8839-D854B8092B90}" sibTransId="{54A5E4D2-7C48-4388-88ED-E7C1821A9F34}"/>
    <dgm:cxn modelId="{2920C944-E106-48A3-A0BA-17D59E465150}" type="presOf" srcId="{5E40AD71-ECA8-4E15-A391-3EAF9878CD87}" destId="{FF2410CF-13B9-4749-9022-3BF3BBA4E39B}" srcOrd="0" destOrd="1" presId="urn:microsoft.com/office/officeart/2005/8/layout/chevron2"/>
    <dgm:cxn modelId="{9080E6AF-8C65-4A77-B632-528BAF875820}" srcId="{2454F42D-78E8-43A6-B4DC-3CB7BBF39A1F}" destId="{1675B24A-9F58-48CB-A017-A71FBF12FC39}" srcOrd="1" destOrd="0" parTransId="{304E00BF-2BDD-4728-820A-83BBD9D120AA}" sibTransId="{A382AD03-EBAC-4EEB-A425-D30265107073}"/>
    <dgm:cxn modelId="{D6FE5B97-3AB6-4AA8-B149-0ECA7D7EB7F7}" type="presOf" srcId="{163B1007-5BDC-4B9C-B397-4C42F76E7351}" destId="{FF2410CF-13B9-4749-9022-3BF3BBA4E39B}" srcOrd="0" destOrd="0" presId="urn:microsoft.com/office/officeart/2005/8/layout/chevron2"/>
    <dgm:cxn modelId="{9340694B-320D-4C0B-9AAD-BD96EFE49241}" srcId="{1675B24A-9F58-48CB-A017-A71FBF12FC39}" destId="{5E40AD71-ECA8-4E15-A391-3EAF9878CD87}" srcOrd="1" destOrd="0" parTransId="{E088905E-9470-4813-AB7B-46789B94AA84}" sibTransId="{F99EA3D5-4007-40D1-AE67-280F876AA414}"/>
    <dgm:cxn modelId="{C698C38A-380E-4130-BF59-5CE9EA2984E5}" srcId="{4E827C1C-5D5A-479D-B55E-58842675F703}" destId="{92F45379-93B6-4674-8783-CCE001206F43}" srcOrd="0" destOrd="0" parTransId="{4F50EA35-1DC6-41D4-B59F-AA2576E60838}" sibTransId="{70F5CDDA-9DCE-4E0C-AE9C-349A4034D8B3}"/>
    <dgm:cxn modelId="{0604DA8C-A9EB-4CED-8DE2-39989E07A060}" type="presParOf" srcId="{18074C4F-98DC-4037-BBF4-C4121425BBD1}" destId="{803F3B8D-2D25-46FF-9376-A9933F0070D8}" srcOrd="0" destOrd="0" presId="urn:microsoft.com/office/officeart/2005/8/layout/chevron2"/>
    <dgm:cxn modelId="{EA133709-435F-417C-ABF9-7F55052E608A}" type="presParOf" srcId="{803F3B8D-2D25-46FF-9376-A9933F0070D8}" destId="{D9BC5793-291C-44C4-B349-62AB83C82A61}" srcOrd="0" destOrd="0" presId="urn:microsoft.com/office/officeart/2005/8/layout/chevron2"/>
    <dgm:cxn modelId="{45F24F56-0F8A-4AFB-B2C9-1B305E72721B}" type="presParOf" srcId="{803F3B8D-2D25-46FF-9376-A9933F0070D8}" destId="{E711E1B1-7B19-4827-917D-B1EB1513C0A9}" srcOrd="1" destOrd="0" presId="urn:microsoft.com/office/officeart/2005/8/layout/chevron2"/>
    <dgm:cxn modelId="{2C848AD8-6576-4B80-B144-B764D1AF427C}" type="presParOf" srcId="{18074C4F-98DC-4037-BBF4-C4121425BBD1}" destId="{A73A9EB8-9357-4FED-9A3E-AC16D4383784}" srcOrd="1" destOrd="0" presId="urn:microsoft.com/office/officeart/2005/8/layout/chevron2"/>
    <dgm:cxn modelId="{3D6B2075-0997-454E-9E33-849BBF6A0F18}" type="presParOf" srcId="{18074C4F-98DC-4037-BBF4-C4121425BBD1}" destId="{B5126F4E-D16A-4557-9B3D-9EBD76C68936}" srcOrd="2" destOrd="0" presId="urn:microsoft.com/office/officeart/2005/8/layout/chevron2"/>
    <dgm:cxn modelId="{4742E448-8888-4C79-B38F-EBCB83827BD2}" type="presParOf" srcId="{B5126F4E-D16A-4557-9B3D-9EBD76C68936}" destId="{90CD8318-44BD-4BD5-BC6D-AFB0FD0951E3}" srcOrd="0" destOrd="0" presId="urn:microsoft.com/office/officeart/2005/8/layout/chevron2"/>
    <dgm:cxn modelId="{3E79A586-D38F-4982-9157-5217DCF5E319}" type="presParOf" srcId="{B5126F4E-D16A-4557-9B3D-9EBD76C68936}" destId="{FF2410CF-13B9-4749-9022-3BF3BBA4E39B}" srcOrd="1" destOrd="0" presId="urn:microsoft.com/office/officeart/2005/8/layout/chevron2"/>
    <dgm:cxn modelId="{F572CDA1-0D9D-4F69-84F2-051635495379}" type="presParOf" srcId="{18074C4F-98DC-4037-BBF4-C4121425BBD1}" destId="{F0A2FAE3-0274-4F37-BB60-5A8EB35BA79E}" srcOrd="3" destOrd="0" presId="urn:microsoft.com/office/officeart/2005/8/layout/chevron2"/>
    <dgm:cxn modelId="{FD268A9C-685D-4BD2-92E3-20FA17A0090A}" type="presParOf" srcId="{18074C4F-98DC-4037-BBF4-C4121425BBD1}" destId="{F3F3C7A3-62BD-4F66-8D9D-EDA897884142}" srcOrd="4" destOrd="0" presId="urn:microsoft.com/office/officeart/2005/8/layout/chevron2"/>
    <dgm:cxn modelId="{D19548FF-539F-4D1F-984D-91AFDBA2FC35}" type="presParOf" srcId="{F3F3C7A3-62BD-4F66-8D9D-EDA897884142}" destId="{5A39911D-CC12-413C-BDE7-2BABA845F83E}" srcOrd="0" destOrd="0" presId="urn:microsoft.com/office/officeart/2005/8/layout/chevron2"/>
    <dgm:cxn modelId="{99BDD351-AF2F-4183-A009-AED4729AB66F}" type="presParOf" srcId="{F3F3C7A3-62BD-4F66-8D9D-EDA897884142}" destId="{0293C24E-6B2C-4686-BA62-0203376F93D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779DEE-0746-4740-8208-86A914C6F21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59EC851-C86B-4CC0-9F9C-B038AAFA1B36}">
      <dgm:prSet phldrT="[Text]" custT="1"/>
      <dgm:spPr>
        <a:solidFill>
          <a:srgbClr val="6699FF"/>
        </a:solidFill>
      </dgm:spPr>
      <dgm:t>
        <a:bodyPr/>
        <a:lstStyle/>
        <a:p>
          <a:pPr algn="ctr"/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SPS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menerima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borang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Penyerahan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Selepas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Peperiksaan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Akhir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(PU/S/BR03/GS-16a)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drp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pelajar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Borang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perlu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disahkan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oleh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Pengerusi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JKPT, 2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Pemeriksa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Dalam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,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Pengerusi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Penyeliaan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&amp;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Penyelaras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PS.</a:t>
          </a:r>
          <a:endParaRPr lang="en-US" sz="2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B0982308-0009-4255-B401-3DB465CFE074}" type="parTrans" cxnId="{27E4A8F2-4F56-45C6-9B75-849450279AAD}">
      <dgm:prSet/>
      <dgm:spPr/>
      <dgm:t>
        <a:bodyPr/>
        <a:lstStyle/>
        <a:p>
          <a:endParaRPr lang="en-US"/>
        </a:p>
      </dgm:t>
    </dgm:pt>
    <dgm:pt modelId="{D7096887-8252-4450-AC7C-7B712B3EE6D6}" type="sibTrans" cxnId="{27E4A8F2-4F56-45C6-9B75-849450279AAD}">
      <dgm:prSet/>
      <dgm:spPr>
        <a:solidFill>
          <a:srgbClr val="000000"/>
        </a:solidFill>
        <a:ln>
          <a:solidFill>
            <a:schemeClr val="tx2">
              <a:lumMod val="10000"/>
            </a:schemeClr>
          </a:solidFill>
        </a:ln>
      </dgm:spPr>
      <dgm:t>
        <a:bodyPr/>
        <a:lstStyle/>
        <a:p>
          <a:endParaRPr lang="en-US"/>
        </a:p>
      </dgm:t>
    </dgm:pt>
    <dgm:pt modelId="{1772DB0D-376D-45AF-871B-151346AC426B}">
      <dgm:prSet phldrT="[Text]" custT="1"/>
      <dgm:spPr>
        <a:solidFill>
          <a:srgbClr val="CCECFF"/>
        </a:solidFill>
      </dgm:spPr>
      <dgm:t>
        <a:bodyPr/>
        <a:lstStyle/>
        <a:p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Sediakan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senarai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utk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kelulusan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JKPSU.</a:t>
          </a:r>
          <a:endParaRPr lang="en-US" sz="2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899E80FD-C77F-4067-A469-1E047EDCC889}" type="parTrans" cxnId="{6C07D0B3-7258-4F85-9CD1-ACFC4AF54470}">
      <dgm:prSet/>
      <dgm:spPr/>
      <dgm:t>
        <a:bodyPr/>
        <a:lstStyle/>
        <a:p>
          <a:endParaRPr lang="en-US"/>
        </a:p>
      </dgm:t>
    </dgm:pt>
    <dgm:pt modelId="{BED0B10A-26CA-4773-AA92-98514B163322}" type="sibTrans" cxnId="{6C07D0B3-7258-4F85-9CD1-ACFC4AF54470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77D6F3B9-87E3-4227-8456-63E55FEDBF61}">
      <dgm:prSet phldrT="[Text]" custT="1"/>
      <dgm:spPr>
        <a:solidFill>
          <a:srgbClr val="99CCFF"/>
        </a:solidFill>
      </dgm:spPr>
      <dgm:t>
        <a:bodyPr/>
        <a:lstStyle/>
        <a:p>
          <a:pPr algn="ctr"/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Sediakan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senarai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utk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semakan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JK Kecil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Semakan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Tajuk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(JKKSTT).</a:t>
          </a:r>
          <a:endParaRPr lang="en-US" sz="2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4AFA9987-A672-406E-8F39-B3F9939E8D70}" type="parTrans" cxnId="{F6508991-799B-4434-8191-7F2212DCBB8E}">
      <dgm:prSet/>
      <dgm:spPr/>
      <dgm:t>
        <a:bodyPr/>
        <a:lstStyle/>
        <a:p>
          <a:endParaRPr lang="en-US"/>
        </a:p>
      </dgm:t>
    </dgm:pt>
    <dgm:pt modelId="{2617AF0C-FB2B-473B-B1F1-84B8419500AC}" type="sibTrans" cxnId="{F6508991-799B-4434-8191-7F2212DCBB8E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F800F641-DAB5-4B74-ADA7-C61460E2C584}">
      <dgm:prSet phldrT="[Text]" custT="1"/>
      <dgm:spPr>
        <a:solidFill>
          <a:srgbClr val="CCFFFF"/>
        </a:solidFill>
      </dgm:spPr>
      <dgm:t>
        <a:bodyPr/>
        <a:lstStyle/>
        <a:p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Sediakan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senarai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utk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pengesahan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Senat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Universiti</a:t>
          </a:r>
          <a:r>
            <a:rPr lang="en-US" sz="2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rPr>
            <a:t>.</a:t>
          </a:r>
          <a:endParaRPr lang="en-US" sz="2200" dirty="0">
            <a:solidFill>
              <a:srgbClr val="000000"/>
            </a:solidFill>
            <a:latin typeface="Arial" pitchFamily="34" charset="0"/>
            <a:cs typeface="Arial" pitchFamily="34" charset="0"/>
          </a:endParaRPr>
        </a:p>
      </dgm:t>
    </dgm:pt>
    <dgm:pt modelId="{1B4E6421-5992-4161-8482-391398F3BBE3}" type="parTrans" cxnId="{E27205E9-4AC3-4731-8CF4-1083CE0D90B2}">
      <dgm:prSet/>
      <dgm:spPr/>
      <dgm:t>
        <a:bodyPr/>
        <a:lstStyle/>
        <a:p>
          <a:endParaRPr lang="en-US"/>
        </a:p>
      </dgm:t>
    </dgm:pt>
    <dgm:pt modelId="{0363D7AA-00BB-4C84-B82A-8761D9F0EB79}" type="sibTrans" cxnId="{E27205E9-4AC3-4731-8CF4-1083CE0D90B2}">
      <dgm:prSet/>
      <dgm:spPr/>
      <dgm:t>
        <a:bodyPr/>
        <a:lstStyle/>
        <a:p>
          <a:endParaRPr lang="en-US"/>
        </a:p>
      </dgm:t>
    </dgm:pt>
    <dgm:pt modelId="{54B69FEF-36AE-4004-A39B-0CF8D760E549}" type="pres">
      <dgm:prSet presAssocID="{D8779DEE-0746-4740-8208-86A914C6F218}" presName="linearFlow" presStyleCnt="0">
        <dgm:presLayoutVars>
          <dgm:resizeHandles val="exact"/>
        </dgm:presLayoutVars>
      </dgm:prSet>
      <dgm:spPr/>
    </dgm:pt>
    <dgm:pt modelId="{F5C7CFA6-3AB5-4E89-8B55-ED566F0CCAC6}" type="pres">
      <dgm:prSet presAssocID="{059EC851-C86B-4CC0-9F9C-B038AAFA1B36}" presName="node" presStyleLbl="node1" presStyleIdx="0" presStyleCnt="4" custScaleX="264923" custScaleY="2723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CD377-4A3A-437C-AA29-BFDA10560C89}" type="pres">
      <dgm:prSet presAssocID="{D7096887-8252-4450-AC7C-7B712B3EE6D6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F893417-3996-41A5-870C-EA94FA020901}" type="pres">
      <dgm:prSet presAssocID="{D7096887-8252-4450-AC7C-7B712B3EE6D6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70FACB20-4B5B-45A8-92C0-29442DA99322}" type="pres">
      <dgm:prSet presAssocID="{77D6F3B9-87E3-4227-8456-63E55FEDBF61}" presName="node" presStyleLbl="node1" presStyleIdx="1" presStyleCnt="4" custScaleX="264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46729-AE7A-4912-A491-0B8F4C070445}" type="pres">
      <dgm:prSet presAssocID="{2617AF0C-FB2B-473B-B1F1-84B8419500A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E1F5D34-B98E-44EC-906F-9AE4AF5705BA}" type="pres">
      <dgm:prSet presAssocID="{2617AF0C-FB2B-473B-B1F1-84B8419500A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CDB6965-4DB1-4C7C-AAEF-EF733EBB9B43}" type="pres">
      <dgm:prSet presAssocID="{1772DB0D-376D-45AF-871B-151346AC426B}" presName="node" presStyleLbl="node1" presStyleIdx="2" presStyleCnt="4" custScaleX="264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02C3A-6C18-4AD5-A109-231EEA0F08C6}" type="pres">
      <dgm:prSet presAssocID="{BED0B10A-26CA-4773-AA92-98514B16332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A0B91F36-01EB-4544-AD11-ED55A152A4EC}" type="pres">
      <dgm:prSet presAssocID="{BED0B10A-26CA-4773-AA92-98514B16332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46C9DAA-3B2C-4817-912F-657122E789B9}" type="pres">
      <dgm:prSet presAssocID="{F800F641-DAB5-4B74-ADA7-C61460E2C584}" presName="node" presStyleLbl="node1" presStyleIdx="3" presStyleCnt="4" custScaleX="263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1B64BF-E96C-47EC-ACA0-0D29AA39E2DC}" type="presOf" srcId="{BED0B10A-26CA-4773-AA92-98514B163322}" destId="{A0B91F36-01EB-4544-AD11-ED55A152A4EC}" srcOrd="1" destOrd="0" presId="urn:microsoft.com/office/officeart/2005/8/layout/process2"/>
    <dgm:cxn modelId="{4672F08A-C4E8-4A4F-B881-9F1C0440601A}" type="presOf" srcId="{2617AF0C-FB2B-473B-B1F1-84B8419500AC}" destId="{2F646729-AE7A-4912-A491-0B8F4C070445}" srcOrd="0" destOrd="0" presId="urn:microsoft.com/office/officeart/2005/8/layout/process2"/>
    <dgm:cxn modelId="{41BCE354-8F40-4AAE-8B23-B56C72063C42}" type="presOf" srcId="{F800F641-DAB5-4B74-ADA7-C61460E2C584}" destId="{A46C9DAA-3B2C-4817-912F-657122E789B9}" srcOrd="0" destOrd="0" presId="urn:microsoft.com/office/officeart/2005/8/layout/process2"/>
    <dgm:cxn modelId="{40B0E8E3-6D30-494B-AC07-ED7C45BF4181}" type="presOf" srcId="{77D6F3B9-87E3-4227-8456-63E55FEDBF61}" destId="{70FACB20-4B5B-45A8-92C0-29442DA99322}" srcOrd="0" destOrd="0" presId="urn:microsoft.com/office/officeart/2005/8/layout/process2"/>
    <dgm:cxn modelId="{5986D15E-8905-4F4B-9B2B-C6DD51941195}" type="presOf" srcId="{BED0B10A-26CA-4773-AA92-98514B163322}" destId="{BB202C3A-6C18-4AD5-A109-231EEA0F08C6}" srcOrd="0" destOrd="0" presId="urn:microsoft.com/office/officeart/2005/8/layout/process2"/>
    <dgm:cxn modelId="{D43B7027-48B5-4FDB-B341-64782FCD5E93}" type="presOf" srcId="{2617AF0C-FB2B-473B-B1F1-84B8419500AC}" destId="{5E1F5D34-B98E-44EC-906F-9AE4AF5705BA}" srcOrd="1" destOrd="0" presId="urn:microsoft.com/office/officeart/2005/8/layout/process2"/>
    <dgm:cxn modelId="{F6508991-799B-4434-8191-7F2212DCBB8E}" srcId="{D8779DEE-0746-4740-8208-86A914C6F218}" destId="{77D6F3B9-87E3-4227-8456-63E55FEDBF61}" srcOrd="1" destOrd="0" parTransId="{4AFA9987-A672-406E-8F39-B3F9939E8D70}" sibTransId="{2617AF0C-FB2B-473B-B1F1-84B8419500AC}"/>
    <dgm:cxn modelId="{6C07D0B3-7258-4F85-9CD1-ACFC4AF54470}" srcId="{D8779DEE-0746-4740-8208-86A914C6F218}" destId="{1772DB0D-376D-45AF-871B-151346AC426B}" srcOrd="2" destOrd="0" parTransId="{899E80FD-C77F-4067-A469-1E047EDCC889}" sibTransId="{BED0B10A-26CA-4773-AA92-98514B163322}"/>
    <dgm:cxn modelId="{27E4A8F2-4F56-45C6-9B75-849450279AAD}" srcId="{D8779DEE-0746-4740-8208-86A914C6F218}" destId="{059EC851-C86B-4CC0-9F9C-B038AAFA1B36}" srcOrd="0" destOrd="0" parTransId="{B0982308-0009-4255-B401-3DB465CFE074}" sibTransId="{D7096887-8252-4450-AC7C-7B712B3EE6D6}"/>
    <dgm:cxn modelId="{6E5CD4B3-D04C-4BE3-932A-2D420536373C}" type="presOf" srcId="{059EC851-C86B-4CC0-9F9C-B038AAFA1B36}" destId="{F5C7CFA6-3AB5-4E89-8B55-ED566F0CCAC6}" srcOrd="0" destOrd="0" presId="urn:microsoft.com/office/officeart/2005/8/layout/process2"/>
    <dgm:cxn modelId="{E27205E9-4AC3-4731-8CF4-1083CE0D90B2}" srcId="{D8779DEE-0746-4740-8208-86A914C6F218}" destId="{F800F641-DAB5-4B74-ADA7-C61460E2C584}" srcOrd="3" destOrd="0" parTransId="{1B4E6421-5992-4161-8482-391398F3BBE3}" sibTransId="{0363D7AA-00BB-4C84-B82A-8761D9F0EB79}"/>
    <dgm:cxn modelId="{F69D7C93-5F41-4D2F-8054-FEA37740D012}" type="presOf" srcId="{D7096887-8252-4450-AC7C-7B712B3EE6D6}" destId="{0F893417-3996-41A5-870C-EA94FA020901}" srcOrd="1" destOrd="0" presId="urn:microsoft.com/office/officeart/2005/8/layout/process2"/>
    <dgm:cxn modelId="{1B101479-051C-4F4D-A6BD-0064AB98AA60}" type="presOf" srcId="{1772DB0D-376D-45AF-871B-151346AC426B}" destId="{4CDB6965-4DB1-4C7C-AAEF-EF733EBB9B43}" srcOrd="0" destOrd="0" presId="urn:microsoft.com/office/officeart/2005/8/layout/process2"/>
    <dgm:cxn modelId="{B142DCDE-1AA7-4058-B059-F934F84649FF}" type="presOf" srcId="{D8779DEE-0746-4740-8208-86A914C6F218}" destId="{54B69FEF-36AE-4004-A39B-0CF8D760E549}" srcOrd="0" destOrd="0" presId="urn:microsoft.com/office/officeart/2005/8/layout/process2"/>
    <dgm:cxn modelId="{B493EF72-9D8B-40D5-B1C8-6949B171E191}" type="presOf" srcId="{D7096887-8252-4450-AC7C-7B712B3EE6D6}" destId="{CCECD377-4A3A-437C-AA29-BFDA10560C89}" srcOrd="0" destOrd="0" presId="urn:microsoft.com/office/officeart/2005/8/layout/process2"/>
    <dgm:cxn modelId="{A496DD00-F466-4A80-AEA5-2A66EEFDC1DB}" type="presParOf" srcId="{54B69FEF-36AE-4004-A39B-0CF8D760E549}" destId="{F5C7CFA6-3AB5-4E89-8B55-ED566F0CCAC6}" srcOrd="0" destOrd="0" presId="urn:microsoft.com/office/officeart/2005/8/layout/process2"/>
    <dgm:cxn modelId="{3025A5E8-C88C-4255-956E-3F6C54B67500}" type="presParOf" srcId="{54B69FEF-36AE-4004-A39B-0CF8D760E549}" destId="{CCECD377-4A3A-437C-AA29-BFDA10560C89}" srcOrd="1" destOrd="0" presId="urn:microsoft.com/office/officeart/2005/8/layout/process2"/>
    <dgm:cxn modelId="{41F1DD47-3571-4E6C-88A1-F073A6345A70}" type="presParOf" srcId="{CCECD377-4A3A-437C-AA29-BFDA10560C89}" destId="{0F893417-3996-41A5-870C-EA94FA020901}" srcOrd="0" destOrd="0" presId="urn:microsoft.com/office/officeart/2005/8/layout/process2"/>
    <dgm:cxn modelId="{46B2F627-559A-4079-B46A-218DD3BE2216}" type="presParOf" srcId="{54B69FEF-36AE-4004-A39B-0CF8D760E549}" destId="{70FACB20-4B5B-45A8-92C0-29442DA99322}" srcOrd="2" destOrd="0" presId="urn:microsoft.com/office/officeart/2005/8/layout/process2"/>
    <dgm:cxn modelId="{63B6514C-7E1A-41CE-9654-7C3B7392A137}" type="presParOf" srcId="{54B69FEF-36AE-4004-A39B-0CF8D760E549}" destId="{2F646729-AE7A-4912-A491-0B8F4C070445}" srcOrd="3" destOrd="0" presId="urn:microsoft.com/office/officeart/2005/8/layout/process2"/>
    <dgm:cxn modelId="{8BD14F93-A080-494D-8023-26FD33AC29BA}" type="presParOf" srcId="{2F646729-AE7A-4912-A491-0B8F4C070445}" destId="{5E1F5D34-B98E-44EC-906F-9AE4AF5705BA}" srcOrd="0" destOrd="0" presId="urn:microsoft.com/office/officeart/2005/8/layout/process2"/>
    <dgm:cxn modelId="{0A2D6E69-EDE2-4EFA-8188-94000759CAF2}" type="presParOf" srcId="{54B69FEF-36AE-4004-A39B-0CF8D760E549}" destId="{4CDB6965-4DB1-4C7C-AAEF-EF733EBB9B43}" srcOrd="4" destOrd="0" presId="urn:microsoft.com/office/officeart/2005/8/layout/process2"/>
    <dgm:cxn modelId="{6FF97CC7-C3AA-4373-BBAE-59AD4E937781}" type="presParOf" srcId="{54B69FEF-36AE-4004-A39B-0CF8D760E549}" destId="{BB202C3A-6C18-4AD5-A109-231EEA0F08C6}" srcOrd="5" destOrd="0" presId="urn:microsoft.com/office/officeart/2005/8/layout/process2"/>
    <dgm:cxn modelId="{8B502A18-4802-4B49-B048-9B29CDC66781}" type="presParOf" srcId="{BB202C3A-6C18-4AD5-A109-231EEA0F08C6}" destId="{A0B91F36-01EB-4544-AD11-ED55A152A4EC}" srcOrd="0" destOrd="0" presId="urn:microsoft.com/office/officeart/2005/8/layout/process2"/>
    <dgm:cxn modelId="{E377E1DD-2B31-49CA-8ABE-4B41DFC49531}" type="presParOf" srcId="{54B69FEF-36AE-4004-A39B-0CF8D760E549}" destId="{A46C9DAA-3B2C-4817-912F-657122E789B9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7029F7-0492-4BFD-9F0B-519298C75F72}" type="doc">
      <dgm:prSet loTypeId="urn:microsoft.com/office/officeart/2005/8/layout/process2" loCatId="process" qsTypeId="urn:microsoft.com/office/officeart/2005/8/quickstyle/simple1" qsCatId="simple" csTypeId="urn:microsoft.com/office/officeart/2005/8/colors/accent1_3" csCatId="accent1" phldr="1"/>
      <dgm:spPr/>
    </dgm:pt>
    <dgm:pt modelId="{6C92A7B6-28EC-4DA7-82DE-62C7F806D94A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Terima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borang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PU/S/BR03/GS-16b,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berjilid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kulit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keras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&amp; CD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drp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pelajar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(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selepas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disahkan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Senat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Universiti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).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1BDA928-36D1-4054-B2E0-442A4CEDE40A}" type="parTrans" cxnId="{A24708C9-0210-4191-9F39-04709C9A1F74}">
      <dgm:prSet/>
      <dgm:spPr/>
      <dgm:t>
        <a:bodyPr/>
        <a:lstStyle/>
        <a:p>
          <a:endParaRPr lang="en-US"/>
        </a:p>
      </dgm:t>
    </dgm:pt>
    <dgm:pt modelId="{94D8489D-BAAE-4D0F-BFAA-44A831B3DAE5}" type="sibTrans" cxnId="{A24708C9-0210-4191-9F39-04709C9A1F74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D9248531-D866-4A65-B705-FDC348642470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Pelajar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mengemukakan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salinan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yg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tlh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lengkap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kpd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setiap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ahli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JK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Penyeliaan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D61158-DC0C-44B4-B0D6-701F8F07E0A2}" type="parTrans" cxnId="{F72C4404-CEC4-49AF-9317-2A873468FBCF}">
      <dgm:prSet/>
      <dgm:spPr/>
      <dgm:t>
        <a:bodyPr/>
        <a:lstStyle/>
        <a:p>
          <a:endParaRPr lang="en-US"/>
        </a:p>
      </dgm:t>
    </dgm:pt>
    <dgm:pt modelId="{0414149E-559C-4F88-8AAE-7EABD10B9174}" type="sibTrans" cxnId="{F72C4404-CEC4-49AF-9317-2A873468FBCF}">
      <dgm:prSet/>
      <dgm:spPr>
        <a:solidFill>
          <a:srgbClr val="000000"/>
        </a:solidFill>
      </dgm:spPr>
      <dgm:t>
        <a:bodyPr/>
        <a:lstStyle/>
        <a:p>
          <a:endParaRPr lang="en-US"/>
        </a:p>
      </dgm:t>
    </dgm:pt>
    <dgm:pt modelId="{BECC51A2-C68B-459D-A609-5B548F27DE26}">
      <dgm:prSet phldrT="[Text]" custT="1"/>
      <dgm:spPr/>
      <dgm:t>
        <a:bodyPr/>
        <a:lstStyle/>
        <a:p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Salinan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tesis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CD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dihantar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ke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Perpustakaan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dan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Fakulti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/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Institut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untuk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200" dirty="0" err="1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simpanan</a:t>
          </a:r>
          <a:r>
            <a: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rPr>
            <a:t>.</a:t>
          </a:r>
          <a:endParaRPr lang="en-US" sz="2200" dirty="0">
            <a:solidFill>
              <a:schemeClr val="tx1">
                <a:lumMod val="95000"/>
                <a:lumOff val="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C289255-60CA-4EF0-AC92-34065D329110}" type="parTrans" cxnId="{1B0C32E9-E919-4E03-8E17-48DABA4D6D45}">
      <dgm:prSet/>
      <dgm:spPr/>
      <dgm:t>
        <a:bodyPr/>
        <a:lstStyle/>
        <a:p>
          <a:endParaRPr lang="en-US"/>
        </a:p>
      </dgm:t>
    </dgm:pt>
    <dgm:pt modelId="{CFA060FE-53C3-4DEB-BC78-565670F65842}" type="sibTrans" cxnId="{1B0C32E9-E919-4E03-8E17-48DABA4D6D45}">
      <dgm:prSet/>
      <dgm:spPr/>
      <dgm:t>
        <a:bodyPr/>
        <a:lstStyle/>
        <a:p>
          <a:endParaRPr lang="en-US"/>
        </a:p>
      </dgm:t>
    </dgm:pt>
    <dgm:pt modelId="{89E54E38-0779-49F3-9A8F-629131F19789}" type="pres">
      <dgm:prSet presAssocID="{2C7029F7-0492-4BFD-9F0B-519298C75F72}" presName="linearFlow" presStyleCnt="0">
        <dgm:presLayoutVars>
          <dgm:resizeHandles val="exact"/>
        </dgm:presLayoutVars>
      </dgm:prSet>
      <dgm:spPr/>
    </dgm:pt>
    <dgm:pt modelId="{45500886-31D2-40A4-86BD-9C518F1C390B}" type="pres">
      <dgm:prSet presAssocID="{6C92A7B6-28EC-4DA7-82DE-62C7F806D94A}" presName="node" presStyleLbl="node1" presStyleIdx="0" presStyleCnt="3" custScaleX="4010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F127F-D823-4844-9CF2-72DD3B101864}" type="pres">
      <dgm:prSet presAssocID="{94D8489D-BAAE-4D0F-BFAA-44A831B3DAE5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FEA7B65-7B4F-4DD8-9117-615D0607AE5C}" type="pres">
      <dgm:prSet presAssocID="{94D8489D-BAAE-4D0F-BFAA-44A831B3DAE5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54D6B9D4-C052-4BF1-AB85-82469BEF73B3}" type="pres">
      <dgm:prSet presAssocID="{D9248531-D866-4A65-B705-FDC348642470}" presName="node" presStyleLbl="node1" presStyleIdx="1" presStyleCnt="3" custScaleX="40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DEB411-8277-4BF2-8E7A-1909EC4F8EEC}" type="pres">
      <dgm:prSet presAssocID="{0414149E-559C-4F88-8AAE-7EABD10B9174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A1A9BBF-6E4C-4C95-BB0D-67E1DFA3B307}" type="pres">
      <dgm:prSet presAssocID="{0414149E-559C-4F88-8AAE-7EABD10B9174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5620A89-9161-4769-AD5D-2CFAD98F6907}" type="pres">
      <dgm:prSet presAssocID="{BECC51A2-C68B-459D-A609-5B548F27DE26}" presName="node" presStyleLbl="node1" presStyleIdx="2" presStyleCnt="3" custScaleX="396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0C32E9-E919-4E03-8E17-48DABA4D6D45}" srcId="{2C7029F7-0492-4BFD-9F0B-519298C75F72}" destId="{BECC51A2-C68B-459D-A609-5B548F27DE26}" srcOrd="2" destOrd="0" parTransId="{5C289255-60CA-4EF0-AC92-34065D329110}" sibTransId="{CFA060FE-53C3-4DEB-BC78-565670F65842}"/>
    <dgm:cxn modelId="{5EAABA71-72E5-449E-9BD7-C5651BF944CA}" type="presOf" srcId="{6C92A7B6-28EC-4DA7-82DE-62C7F806D94A}" destId="{45500886-31D2-40A4-86BD-9C518F1C390B}" srcOrd="0" destOrd="0" presId="urn:microsoft.com/office/officeart/2005/8/layout/process2"/>
    <dgm:cxn modelId="{6063E7F5-3305-4829-8F6E-A93944A67B7F}" type="presOf" srcId="{D9248531-D866-4A65-B705-FDC348642470}" destId="{54D6B9D4-C052-4BF1-AB85-82469BEF73B3}" srcOrd="0" destOrd="0" presId="urn:microsoft.com/office/officeart/2005/8/layout/process2"/>
    <dgm:cxn modelId="{F72C4404-CEC4-49AF-9317-2A873468FBCF}" srcId="{2C7029F7-0492-4BFD-9F0B-519298C75F72}" destId="{D9248531-D866-4A65-B705-FDC348642470}" srcOrd="1" destOrd="0" parTransId="{C7D61158-DC0C-44B4-B0D6-701F8F07E0A2}" sibTransId="{0414149E-559C-4F88-8AAE-7EABD10B9174}"/>
    <dgm:cxn modelId="{B4AF76D2-BECE-4EA0-A883-AEB1ADC015A9}" type="presOf" srcId="{94D8489D-BAAE-4D0F-BFAA-44A831B3DAE5}" destId="{DFEA7B65-7B4F-4DD8-9117-615D0607AE5C}" srcOrd="1" destOrd="0" presId="urn:microsoft.com/office/officeart/2005/8/layout/process2"/>
    <dgm:cxn modelId="{8FA6EE27-B97D-4158-AEF6-E61D4FB9F966}" type="presOf" srcId="{BECC51A2-C68B-459D-A609-5B548F27DE26}" destId="{45620A89-9161-4769-AD5D-2CFAD98F6907}" srcOrd="0" destOrd="0" presId="urn:microsoft.com/office/officeart/2005/8/layout/process2"/>
    <dgm:cxn modelId="{8C9E8BEC-65D7-4060-A2AD-B1ADF264357E}" type="presOf" srcId="{0414149E-559C-4F88-8AAE-7EABD10B9174}" destId="{28DEB411-8277-4BF2-8E7A-1909EC4F8EEC}" srcOrd="0" destOrd="0" presId="urn:microsoft.com/office/officeart/2005/8/layout/process2"/>
    <dgm:cxn modelId="{759B391B-469A-49EF-A83C-0E66BEB1F060}" type="presOf" srcId="{94D8489D-BAAE-4D0F-BFAA-44A831B3DAE5}" destId="{AEBF127F-D823-4844-9CF2-72DD3B101864}" srcOrd="0" destOrd="0" presId="urn:microsoft.com/office/officeart/2005/8/layout/process2"/>
    <dgm:cxn modelId="{A24708C9-0210-4191-9F39-04709C9A1F74}" srcId="{2C7029F7-0492-4BFD-9F0B-519298C75F72}" destId="{6C92A7B6-28EC-4DA7-82DE-62C7F806D94A}" srcOrd="0" destOrd="0" parTransId="{51BDA928-36D1-4054-B2E0-442A4CEDE40A}" sibTransId="{94D8489D-BAAE-4D0F-BFAA-44A831B3DAE5}"/>
    <dgm:cxn modelId="{12FF6A5F-E1C8-4BC3-A7CA-2B5126A8F8A1}" type="presOf" srcId="{2C7029F7-0492-4BFD-9F0B-519298C75F72}" destId="{89E54E38-0779-49F3-9A8F-629131F19789}" srcOrd="0" destOrd="0" presId="urn:microsoft.com/office/officeart/2005/8/layout/process2"/>
    <dgm:cxn modelId="{8F930AEC-9C53-4756-8D1D-BFD366520E6A}" type="presOf" srcId="{0414149E-559C-4F88-8AAE-7EABD10B9174}" destId="{4A1A9BBF-6E4C-4C95-BB0D-67E1DFA3B307}" srcOrd="1" destOrd="0" presId="urn:microsoft.com/office/officeart/2005/8/layout/process2"/>
    <dgm:cxn modelId="{8B29E2FA-637F-4D02-BE07-922ACC44C523}" type="presParOf" srcId="{89E54E38-0779-49F3-9A8F-629131F19789}" destId="{45500886-31D2-40A4-86BD-9C518F1C390B}" srcOrd="0" destOrd="0" presId="urn:microsoft.com/office/officeart/2005/8/layout/process2"/>
    <dgm:cxn modelId="{08F6586C-54EC-4A84-BD91-DCF5F318FF95}" type="presParOf" srcId="{89E54E38-0779-49F3-9A8F-629131F19789}" destId="{AEBF127F-D823-4844-9CF2-72DD3B101864}" srcOrd="1" destOrd="0" presId="urn:microsoft.com/office/officeart/2005/8/layout/process2"/>
    <dgm:cxn modelId="{89F2F868-A650-4973-AD29-7AE945A6739E}" type="presParOf" srcId="{AEBF127F-D823-4844-9CF2-72DD3B101864}" destId="{DFEA7B65-7B4F-4DD8-9117-615D0607AE5C}" srcOrd="0" destOrd="0" presId="urn:microsoft.com/office/officeart/2005/8/layout/process2"/>
    <dgm:cxn modelId="{C763304C-AEFA-45DD-BD0A-43E5A0F4C725}" type="presParOf" srcId="{89E54E38-0779-49F3-9A8F-629131F19789}" destId="{54D6B9D4-C052-4BF1-AB85-82469BEF73B3}" srcOrd="2" destOrd="0" presId="urn:microsoft.com/office/officeart/2005/8/layout/process2"/>
    <dgm:cxn modelId="{3B7EE447-A988-41EB-80FC-B403B5A90362}" type="presParOf" srcId="{89E54E38-0779-49F3-9A8F-629131F19789}" destId="{28DEB411-8277-4BF2-8E7A-1909EC4F8EEC}" srcOrd="3" destOrd="0" presId="urn:microsoft.com/office/officeart/2005/8/layout/process2"/>
    <dgm:cxn modelId="{A9769BD9-65AC-4B1F-A13D-BC0298970C43}" type="presParOf" srcId="{28DEB411-8277-4BF2-8E7A-1909EC4F8EEC}" destId="{4A1A9BBF-6E4C-4C95-BB0D-67E1DFA3B307}" srcOrd="0" destOrd="0" presId="urn:microsoft.com/office/officeart/2005/8/layout/process2"/>
    <dgm:cxn modelId="{68BA7F07-A7F5-433C-B35A-E63EC1CD918C}" type="presParOf" srcId="{89E54E38-0779-49F3-9A8F-629131F19789}" destId="{45620A89-9161-4769-AD5D-2CFAD98F6907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ABF0D44A-F692-413E-A396-7D72FC84BE41}" type="datetime1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12" charset="0"/>
              </a:defRPr>
            </a:lvl1pPr>
          </a:lstStyle>
          <a:p>
            <a:pPr>
              <a:defRPr/>
            </a:pPr>
            <a:fld id="{B49FD3C4-7B2A-4031-B6EC-CBCBD0C6D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330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2763" cy="466725"/>
          </a:xfrm>
          <a:prstGeom prst="rect">
            <a:avLst/>
          </a:prstGeom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975" y="0"/>
            <a:ext cx="3052763" cy="466725"/>
          </a:xfrm>
          <a:prstGeom prst="rect">
            <a:avLst/>
          </a:prstGeom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2" charset="0"/>
              </a:defRPr>
            </a:lvl1pPr>
          </a:lstStyle>
          <a:p>
            <a:pPr>
              <a:defRPr/>
            </a:pPr>
            <a:fld id="{D3221329-92E4-4433-B1D4-155E88C56D11}" type="datetime1">
              <a:rPr lang="en-US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40238"/>
            <a:ext cx="5635625" cy="4205287"/>
          </a:xfrm>
          <a:prstGeom prst="rect">
            <a:avLst/>
          </a:prstGeom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77300"/>
            <a:ext cx="3052763" cy="466725"/>
          </a:xfrm>
          <a:prstGeom prst="rect">
            <a:avLst/>
          </a:prstGeom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6725"/>
          </a:xfrm>
          <a:prstGeom prst="rect">
            <a:avLst/>
          </a:prstGeom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2" charset="0"/>
              </a:defRPr>
            </a:lvl1pPr>
          </a:lstStyle>
          <a:p>
            <a:pPr>
              <a:defRPr/>
            </a:pPr>
            <a:fld id="{EB7D2BDF-38FA-4547-87F9-784435A64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13979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03F68-B2C8-49F7-8317-9A63C26DD516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697" y="4439805"/>
            <a:ext cx="5165934" cy="4205207"/>
          </a:xfrm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xmlns="" val="229035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1334F-A287-4BA7-8D63-DD281B89A0F4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529304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7C951-CDA5-4271-B5F8-A3700CAF17F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885376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BDD73E-9853-4423-89E5-473F59BF4B15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574627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B7119-A40B-46A0-BFEC-18D07D60B42A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3057767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38E456-B1CB-4914-83E2-001991F3AF8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996825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E8FA5-3DCD-4A86-8362-967FBBFC8513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48507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C2068-A51F-4C75-9B10-20DA2DB2C6EF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2386651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7D2BDF-38FA-4547-87F9-784435A6455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786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A6F46-B8A0-4D47-A612-1445E0EC9405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9D25B-6A5F-427E-B0CD-CF56F909F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C77B-0CCA-4E70-88DD-CC74D3FAB1EE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66A83-6B82-4226-8C8B-A0C1A96D0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8C39-D37D-4329-9281-C094EBAEDEBC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D221-35C2-48BD-B14B-F433A1080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3137-EC14-4B3C-A3A4-3811BE938007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2AC9F-BE3B-489B-BF9B-90F3F9BB0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E982-14A3-4DA1-B5EB-B8B846F122BE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E9CD3-D9FD-43BB-B01E-EE58F6E89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F994A-7953-4301-913B-78492C305A43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8FA7F-066D-4865-8328-1DCE0F098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4D6DF-0D4C-47A8-8ECD-66D3663BFFDA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DC65-FB4F-4794-8A8F-244349B3D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0477E-3668-45DA-A2E1-8C9C3079D6C5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80136-AC09-4C81-8802-78C55B62A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11FFE-FE98-4104-BC3A-C89E10862E01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6F6BF-9BA7-4DC1-BEE5-93211636E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B18F-A28B-41F1-8D32-8970D9B8C2C7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DF800-B86E-4CBD-BC71-A353B9968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DF13D-269E-4D4D-8608-631905EBED4E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46676-B748-4495-A832-888F1020F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D9C5F-024C-4D58-8541-D1746152FCBB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B65B-4A69-48EC-8566-967453F7B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0A932EF1-D91D-4CB4-8A3F-3585E4298D59}" type="datetime1">
              <a:rPr lang="en-US" smtClean="0"/>
              <a:pPr>
                <a:defRPr/>
              </a:pPr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pPr>
              <a:defRPr/>
            </a:pPr>
            <a:fld id="{1FFD6496-B22A-489B-887E-54E41B4B42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7.jpeg"/><Relationship Id="rId9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microsoft.com/office/2007/relationships/hdphoto" Target="../media/hdphoto7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microsoft.com/office/2007/relationships/hdphoto" Target="../media/hdphoto4.wdp"/><Relationship Id="rId17" Type="http://schemas.openxmlformats.org/officeDocument/2006/relationships/image" Target="../media/image14.png"/><Relationship Id="rId2" Type="http://schemas.openxmlformats.org/officeDocument/2006/relationships/image" Target="../media/image5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microsoft.com/office/2007/relationships/hdphoto" Target="../media/hdphoto3.wdp"/><Relationship Id="rId19" Type="http://schemas.openxmlformats.org/officeDocument/2006/relationships/image" Target="../media/image15.jpe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microsoft.com/office/2007/relationships/hdphoto" Target="../media/hdphoto5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2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3.jpeg"/><Relationship Id="rId4" Type="http://schemas.openxmlformats.org/officeDocument/2006/relationships/image" Target="../media/image19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12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4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over-UPM-Template_Option-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01144" y="5824600"/>
            <a:ext cx="2621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Disediakan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oleh</a:t>
            </a:r>
            <a:r>
              <a:rPr lang="en-US" sz="1400" b="1" dirty="0" smtClean="0"/>
              <a:t>:</a:t>
            </a:r>
          </a:p>
          <a:p>
            <a:pPr algn="ctr"/>
            <a:r>
              <a:rPr lang="en-US" sz="1400" b="1" dirty="0" err="1" smtClean="0"/>
              <a:t>Sekolah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Pengajian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Siswazah</a:t>
            </a:r>
            <a:endParaRPr lang="en-US" sz="1400" b="1" dirty="0"/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588" y="2211189"/>
            <a:ext cx="7416824" cy="3109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721238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895361" y="277611"/>
            <a:ext cx="5248639" cy="830996"/>
          </a:xfrm>
          <a:prstGeom prst="rect">
            <a:avLst/>
          </a:prstGeom>
          <a:solidFill>
            <a:srgbClr val="B60F21"/>
          </a:solidFill>
          <a:ln w="9525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6200" dirty="0">
              <a:solidFill>
                <a:srgbClr val="FFFFFF"/>
              </a:solidFill>
              <a:latin typeface="Calibri" pitchFamily="-11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3838538" y="277610"/>
            <a:ext cx="5177733" cy="830997"/>
          </a:xfrm>
          <a:prstGeom prst="rect">
            <a:avLst/>
          </a:prstGeom>
        </p:spPr>
        <p:txBody>
          <a:bodyPr wrap="square">
            <a:spAutoFit/>
            <a:scene3d>
              <a:camera prst="obliqueTopRight"/>
              <a:lightRig rig="threePt" dir="t"/>
            </a:scene3d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Internet Graduate Information Management System  (</a:t>
            </a:r>
            <a:r>
              <a:rPr lang="en-US" sz="2400" b="1" dirty="0" err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sz="2400" b="1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-GIMS)</a:t>
            </a:r>
          </a:p>
        </p:txBody>
      </p:sp>
      <p:pic>
        <p:nvPicPr>
          <p:cNvPr id="63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76"/>
          <p:cNvGrpSpPr/>
          <p:nvPr/>
        </p:nvGrpSpPr>
        <p:grpSpPr>
          <a:xfrm>
            <a:off x="2424992" y="5402792"/>
            <a:ext cx="1089881" cy="1194560"/>
            <a:chOff x="6734715" y="3036332"/>
            <a:chExt cx="998592" cy="1143000"/>
          </a:xfrm>
        </p:grpSpPr>
        <p:grpSp>
          <p:nvGrpSpPr>
            <p:cNvPr id="4" name="Group 48"/>
            <p:cNvGrpSpPr/>
            <p:nvPr/>
          </p:nvGrpSpPr>
          <p:grpSpPr>
            <a:xfrm>
              <a:off x="7191915" y="3188733"/>
              <a:ext cx="541392" cy="990599"/>
              <a:chOff x="8001000" y="2667000"/>
              <a:chExt cx="541392" cy="990599"/>
            </a:xfrm>
          </p:grpSpPr>
          <p:grpSp>
            <p:nvGrpSpPr>
              <p:cNvPr id="5" name="Group 47"/>
              <p:cNvGrpSpPr/>
              <p:nvPr/>
            </p:nvGrpSpPr>
            <p:grpSpPr>
              <a:xfrm>
                <a:off x="8001000" y="3200400"/>
                <a:ext cx="541392" cy="457199"/>
                <a:chOff x="6239552" y="4267200"/>
                <a:chExt cx="541392" cy="457199"/>
              </a:xfrm>
              <a:scene3d>
                <a:camera prst="isometricOffAxis1Top"/>
                <a:lightRig rig="threePt" dir="t"/>
              </a:scene3d>
            </p:grpSpPr>
            <p:sp>
              <p:nvSpPr>
                <p:cNvPr id="57" name="Oval 56"/>
                <p:cNvSpPr/>
                <p:nvPr/>
              </p:nvSpPr>
              <p:spPr>
                <a:xfrm>
                  <a:off x="6239552" y="4267200"/>
                  <a:ext cx="541392" cy="457199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rgbClr val="33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6324600" y="4343400"/>
                  <a:ext cx="385567" cy="293436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solidFill>
                    <a:srgbClr val="3366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6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111610" y="2667000"/>
                <a:ext cx="270390" cy="7508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sp>
          <p:nvSpPr>
            <p:cNvPr id="54" name="Rectangle 53"/>
            <p:cNvSpPr/>
            <p:nvPr/>
          </p:nvSpPr>
          <p:spPr>
            <a:xfrm>
              <a:off x="6734715" y="3036332"/>
              <a:ext cx="546945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rPr>
                <a:t>SGS</a:t>
              </a:r>
            </a:p>
            <a:p>
              <a:endParaRPr lang="en-US" b="1" dirty="0">
                <a:solidFill>
                  <a:srgbClr val="336600"/>
                </a:solidFill>
                <a:latin typeface="Cambria Math" pitchFamily="18" charset="0"/>
                <a:ea typeface="Cambria Math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79511" y="1500188"/>
            <a:ext cx="9106888" cy="4778615"/>
            <a:chOff x="179511" y="1978387"/>
            <a:chExt cx="9106888" cy="4300415"/>
          </a:xfrm>
        </p:grpSpPr>
        <p:cxnSp>
          <p:nvCxnSpPr>
            <p:cNvPr id="20" name="Straight Connector 19"/>
            <p:cNvCxnSpPr/>
            <p:nvPr/>
          </p:nvCxnSpPr>
          <p:spPr>
            <a:xfrm flipH="1">
              <a:off x="3339819" y="4428021"/>
              <a:ext cx="656117" cy="1850781"/>
            </a:xfrm>
            <a:prstGeom prst="line">
              <a:avLst/>
            </a:prstGeom>
            <a:ln w="31750">
              <a:solidFill>
                <a:srgbClr val="C00000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51" idx="2"/>
            </p:cNvCxnSpPr>
            <p:nvPr/>
          </p:nvCxnSpPr>
          <p:spPr>
            <a:xfrm>
              <a:off x="4682137" y="4171183"/>
              <a:ext cx="3619458" cy="37051"/>
            </a:xfrm>
            <a:prstGeom prst="line">
              <a:avLst/>
            </a:prstGeom>
            <a:ln w="31750">
              <a:solidFill>
                <a:srgbClr val="C00000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77"/>
            <p:cNvGrpSpPr/>
            <p:nvPr/>
          </p:nvGrpSpPr>
          <p:grpSpPr>
            <a:xfrm>
              <a:off x="8163441" y="2996953"/>
              <a:ext cx="992907" cy="1450192"/>
              <a:chOff x="7115715" y="2563131"/>
              <a:chExt cx="909742" cy="1387598"/>
            </a:xfrm>
          </p:grpSpPr>
          <p:grpSp>
            <p:nvGrpSpPr>
              <p:cNvPr id="7" name="Group 49"/>
              <p:cNvGrpSpPr/>
              <p:nvPr/>
            </p:nvGrpSpPr>
            <p:grpSpPr>
              <a:xfrm>
                <a:off x="7242292" y="2960130"/>
                <a:ext cx="541392" cy="990599"/>
                <a:chOff x="8432377" y="2666997"/>
                <a:chExt cx="541392" cy="990599"/>
              </a:xfrm>
            </p:grpSpPr>
            <p:grpSp>
              <p:nvGrpSpPr>
                <p:cNvPr id="8" name="Group 47"/>
                <p:cNvGrpSpPr/>
                <p:nvPr/>
              </p:nvGrpSpPr>
              <p:grpSpPr>
                <a:xfrm>
                  <a:off x="8432377" y="3200397"/>
                  <a:ext cx="541392" cy="457199"/>
                  <a:chOff x="6670929" y="4267197"/>
                  <a:chExt cx="541392" cy="457199"/>
                </a:xfrm>
                <a:scene3d>
                  <a:camera prst="isometricOffAxis1Top"/>
                  <a:lightRig rig="threePt" dir="t"/>
                </a:scene3d>
              </p:grpSpPr>
              <p:sp>
                <p:nvSpPr>
                  <p:cNvPr id="51" name="Oval 50"/>
                  <p:cNvSpPr/>
                  <p:nvPr/>
                </p:nvSpPr>
                <p:spPr>
                  <a:xfrm>
                    <a:off x="6670929" y="4267197"/>
                    <a:ext cx="541392" cy="457199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solidFill>
                      <a:srgbClr val="33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Oval 51"/>
                  <p:cNvSpPr/>
                  <p:nvPr/>
                </p:nvSpPr>
                <p:spPr>
                  <a:xfrm>
                    <a:off x="6760783" y="4343397"/>
                    <a:ext cx="385568" cy="293436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solidFill>
                      <a:srgbClr val="33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50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542988" y="2666997"/>
                  <a:ext cx="270391" cy="7508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48" name="Rectangle 47"/>
              <p:cNvSpPr/>
              <p:nvPr/>
            </p:nvSpPr>
            <p:spPr>
              <a:xfrm>
                <a:off x="7115715" y="2563131"/>
                <a:ext cx="909742" cy="3612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Student</a:t>
                </a:r>
                <a:endParaRPr lang="en-US" b="1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cxnSp>
          <p:nvCxnSpPr>
            <p:cNvPr id="23" name="Straight Connector 22"/>
            <p:cNvCxnSpPr>
              <a:stCxn id="45" idx="6"/>
            </p:cNvCxnSpPr>
            <p:nvPr/>
          </p:nvCxnSpPr>
          <p:spPr>
            <a:xfrm>
              <a:off x="770396" y="4196039"/>
              <a:ext cx="2744477" cy="12193"/>
            </a:xfrm>
            <a:prstGeom prst="line">
              <a:avLst/>
            </a:prstGeom>
            <a:ln w="31750">
              <a:solidFill>
                <a:srgbClr val="C00000"/>
              </a:solidFill>
              <a:prstDash val="dash"/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78"/>
            <p:cNvGrpSpPr/>
            <p:nvPr/>
          </p:nvGrpSpPr>
          <p:grpSpPr>
            <a:xfrm>
              <a:off x="179511" y="2924944"/>
              <a:ext cx="1995985" cy="1510008"/>
              <a:chOff x="6429916" y="2277299"/>
              <a:chExt cx="1828801" cy="1444831"/>
            </a:xfrm>
          </p:grpSpPr>
          <p:grpSp>
            <p:nvGrpSpPr>
              <p:cNvPr id="10" name="Group 54"/>
              <p:cNvGrpSpPr/>
              <p:nvPr/>
            </p:nvGrpSpPr>
            <p:grpSpPr>
              <a:xfrm>
                <a:off x="6429916" y="2690700"/>
                <a:ext cx="541392" cy="1031430"/>
                <a:chOff x="8001001" y="2626167"/>
                <a:chExt cx="541392" cy="1031430"/>
              </a:xfrm>
            </p:grpSpPr>
            <p:grpSp>
              <p:nvGrpSpPr>
                <p:cNvPr id="11" name="Group 47"/>
                <p:cNvGrpSpPr/>
                <p:nvPr/>
              </p:nvGrpSpPr>
              <p:grpSpPr>
                <a:xfrm>
                  <a:off x="8001001" y="3200398"/>
                  <a:ext cx="541392" cy="457199"/>
                  <a:chOff x="6239553" y="4267198"/>
                  <a:chExt cx="541392" cy="457199"/>
                </a:xfrm>
                <a:scene3d>
                  <a:camera prst="isometricOffAxis1Top"/>
                  <a:lightRig rig="threePt" dir="t"/>
                </a:scene3d>
              </p:grpSpPr>
              <p:sp>
                <p:nvSpPr>
                  <p:cNvPr id="45" name="Oval 44"/>
                  <p:cNvSpPr/>
                  <p:nvPr/>
                </p:nvSpPr>
                <p:spPr>
                  <a:xfrm>
                    <a:off x="6239553" y="4267198"/>
                    <a:ext cx="541392" cy="457199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solidFill>
                      <a:srgbClr val="33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Oval 45"/>
                  <p:cNvSpPr/>
                  <p:nvPr/>
                </p:nvSpPr>
                <p:spPr>
                  <a:xfrm>
                    <a:off x="6324600" y="4343400"/>
                    <a:ext cx="385567" cy="293436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solidFill>
                      <a:srgbClr val="33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44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126471" y="2626167"/>
                  <a:ext cx="270391" cy="7508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42" name="Rectangle 41"/>
              <p:cNvSpPr/>
              <p:nvPr/>
            </p:nvSpPr>
            <p:spPr>
              <a:xfrm>
                <a:off x="6429917" y="2277299"/>
                <a:ext cx="1828800" cy="3533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ea typeface="Cambria Math" pitchFamily="18" charset="0"/>
                    <a:cs typeface="Arial" pitchFamily="34" charset="0"/>
                  </a:rPr>
                  <a:t>Faculty/Institute</a:t>
                </a:r>
                <a:endParaRPr lang="en-US" b="1" dirty="0">
                  <a:solidFill>
                    <a:schemeClr val="bg1"/>
                  </a:solidFill>
                  <a:ea typeface="Cambria Math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12" name="Group 102"/>
            <p:cNvGrpSpPr/>
            <p:nvPr/>
          </p:nvGrpSpPr>
          <p:grpSpPr>
            <a:xfrm>
              <a:off x="6695915" y="1978387"/>
              <a:ext cx="1550697" cy="1194560"/>
              <a:chOff x="5867400" y="2362200"/>
              <a:chExt cx="1420811" cy="1143000"/>
            </a:xfrm>
          </p:grpSpPr>
          <p:grpSp>
            <p:nvGrpSpPr>
              <p:cNvPr id="13" name="Group 49"/>
              <p:cNvGrpSpPr/>
              <p:nvPr/>
            </p:nvGrpSpPr>
            <p:grpSpPr>
              <a:xfrm>
                <a:off x="5867400" y="2514601"/>
                <a:ext cx="541392" cy="990599"/>
                <a:chOff x="8001000" y="2667000"/>
                <a:chExt cx="541392" cy="990599"/>
              </a:xfrm>
            </p:grpSpPr>
            <p:grpSp>
              <p:nvGrpSpPr>
                <p:cNvPr id="14" name="Group 47"/>
                <p:cNvGrpSpPr/>
                <p:nvPr/>
              </p:nvGrpSpPr>
              <p:grpSpPr>
                <a:xfrm>
                  <a:off x="8001000" y="3200400"/>
                  <a:ext cx="541392" cy="457199"/>
                  <a:chOff x="6239552" y="4267200"/>
                  <a:chExt cx="541392" cy="457199"/>
                </a:xfrm>
                <a:scene3d>
                  <a:camera prst="isometricOffAxis1Top"/>
                  <a:lightRig rig="threePt" dir="t"/>
                </a:scene3d>
              </p:grpSpPr>
              <p:sp>
                <p:nvSpPr>
                  <p:cNvPr id="39" name="Oval 38"/>
                  <p:cNvSpPr/>
                  <p:nvPr/>
                </p:nvSpPr>
                <p:spPr>
                  <a:xfrm>
                    <a:off x="6239552" y="4267200"/>
                    <a:ext cx="541392" cy="457199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solidFill>
                      <a:srgbClr val="33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>
                  <a:xfrm>
                    <a:off x="6324600" y="4343400"/>
                    <a:ext cx="385567" cy="293436"/>
                  </a:xfrm>
                  <a:prstGeom prst="ellipse">
                    <a:avLst/>
                  </a:prstGeom>
                  <a:solidFill>
                    <a:srgbClr val="FFFF99"/>
                  </a:solidFill>
                  <a:ln>
                    <a:solidFill>
                      <a:srgbClr val="3366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pic>
              <p:nvPicPr>
                <p:cNvPr id="36" name="Picture 9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8111610" y="2667000"/>
                  <a:ext cx="270390" cy="7508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34" name="Rectangle 33"/>
              <p:cNvSpPr/>
              <p:nvPr/>
            </p:nvSpPr>
            <p:spPr>
              <a:xfrm>
                <a:off x="6172200" y="2362200"/>
                <a:ext cx="11160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</a:rPr>
                  <a:t>Applicant</a:t>
                </a:r>
                <a:endParaRPr lang="en-US" b="1" dirty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</p:grpSp>
        <p:cxnSp>
          <p:nvCxnSpPr>
            <p:cNvPr id="32" name="Straight Connector 31"/>
            <p:cNvCxnSpPr/>
            <p:nvPr/>
          </p:nvCxnSpPr>
          <p:spPr>
            <a:xfrm flipV="1">
              <a:off x="4754164" y="2922369"/>
              <a:ext cx="2034573" cy="707754"/>
            </a:xfrm>
            <a:prstGeom prst="line">
              <a:avLst/>
            </a:prstGeom>
            <a:ln w="31750">
              <a:solidFill>
                <a:srgbClr val="C00000"/>
              </a:solidFill>
              <a:prstDash val="dash"/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>
              <a:off x="640127" y="2850893"/>
              <a:ext cx="8646272" cy="2975482"/>
              <a:chOff x="640127" y="2850893"/>
              <a:chExt cx="8646272" cy="2975482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3477228" y="3091324"/>
                <a:ext cx="1276936" cy="1316498"/>
              </a:xfrm>
              <a:prstGeom prst="ellipse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  <a:reflection blurRad="6350" stA="52000" endA="300" endPos="35000" dir="5400000" sy="-100000" algn="bl" rotWithShape="0"/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20376974">
                <a:off x="4630672" y="2850893"/>
                <a:ext cx="2530536" cy="3416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b="1" dirty="0" smtClean="0">
                    <a:solidFill>
                      <a:schemeClr val="bg1"/>
                    </a:solidFill>
                    <a:ea typeface="Cambria Math" pitchFamily="18" charset="0"/>
                    <a:cs typeface="Arial" pitchFamily="34" charset="0"/>
                  </a:rPr>
                  <a:t>Online Application</a:t>
                </a:r>
              </a:p>
            </p:txBody>
          </p:sp>
          <p:grpSp>
            <p:nvGrpSpPr>
              <p:cNvPr id="47" name="Group 63"/>
              <p:cNvGrpSpPr/>
              <p:nvPr/>
            </p:nvGrpSpPr>
            <p:grpSpPr>
              <a:xfrm>
                <a:off x="4552830" y="3645028"/>
                <a:ext cx="4733569" cy="1478413"/>
                <a:chOff x="4605094" y="3897177"/>
                <a:chExt cx="4733569" cy="1248838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4791392" y="3897177"/>
                  <a:ext cx="3682539" cy="70975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b="1" dirty="0" smtClean="0">
                      <a:solidFill>
                        <a:schemeClr val="bg1"/>
                      </a:solidFill>
                      <a:ea typeface="Cambria Math" pitchFamily="18" charset="0"/>
                      <a:cs typeface="Arial" pitchFamily="34" charset="0"/>
                    </a:rPr>
                    <a:t>Course registration, Progress report</a:t>
                  </a:r>
                  <a:endParaRPr lang="en-US" b="1" dirty="0" smtClean="0">
                    <a:solidFill>
                      <a:schemeClr val="bg1"/>
                    </a:solidFill>
                    <a:cs typeface="Arial" pitchFamily="34" charset="0"/>
                  </a:endParaRPr>
                </a:p>
                <a:p>
                  <a:pPr>
                    <a:lnSpc>
                      <a:spcPct val="90000"/>
                    </a:lnSpc>
                  </a:pPr>
                  <a:endParaRPr lang="en-US" b="1" dirty="0" smtClean="0">
                    <a:solidFill>
                      <a:schemeClr val="bg1"/>
                    </a:solidFill>
                    <a:ea typeface="Cambria Math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4624264" y="4345719"/>
                  <a:ext cx="4714399" cy="646331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ea typeface="Cambria Math" pitchFamily="18" charset="0"/>
                      <a:cs typeface="Arial" pitchFamily="34" charset="0"/>
                    </a:rPr>
                    <a:t>Application of transfer, deferment, grade review, etc</a:t>
                  </a:r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4605094" y="4776683"/>
                  <a:ext cx="433965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ea typeface="Cambria Math" pitchFamily="18" charset="0"/>
                      <a:cs typeface="Arial" pitchFamily="34" charset="0"/>
                    </a:rPr>
                    <a:t>Thesis submission and viva  date info</a:t>
                  </a:r>
                  <a:endParaRPr lang="en-US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62" name="Rectangle 61"/>
              <p:cNvSpPr/>
              <p:nvPr/>
            </p:nvSpPr>
            <p:spPr>
              <a:xfrm rot="17059050">
                <a:off x="2984604" y="5100535"/>
                <a:ext cx="10823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ea typeface="Cambria Math" pitchFamily="18" charset="0"/>
                    <a:cs typeface="Arial" pitchFamily="34" charset="0"/>
                  </a:rPr>
                  <a:t>Process</a:t>
                </a:r>
                <a:endParaRPr 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640127" y="3284984"/>
                <a:ext cx="3355809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ea typeface="Cambria Math" pitchFamily="18" charset="0"/>
                    <a:cs typeface="Arial" pitchFamily="34" charset="0"/>
                  </a:rPr>
                  <a:t>Support, approve, </a:t>
                </a:r>
              </a:p>
              <a:p>
                <a:r>
                  <a:rPr lang="en-US" b="1" dirty="0" smtClean="0">
                    <a:solidFill>
                      <a:schemeClr val="bg1"/>
                    </a:solidFill>
                    <a:ea typeface="Cambria Math" pitchFamily="18" charset="0"/>
                    <a:cs typeface="Arial" pitchFamily="34" charset="0"/>
                  </a:rPr>
                  <a:t>Endorse student’s application </a:t>
                </a:r>
                <a:endParaRPr 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61546" y="4211796"/>
                <a:ext cx="23262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chemeClr val="bg1"/>
                    </a:solidFill>
                    <a:ea typeface="Cambria Math" pitchFamily="18" charset="0"/>
                    <a:cs typeface="Arial" pitchFamily="34" charset="0"/>
                  </a:rPr>
                  <a:t>Key-in marks/grade</a:t>
                </a:r>
                <a:endParaRPr lang="en-US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79" name="Rectangle 78"/>
          <p:cNvSpPr/>
          <p:nvPr/>
        </p:nvSpPr>
        <p:spPr>
          <a:xfrm>
            <a:off x="755576" y="1579234"/>
            <a:ext cx="3642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Real-time interactive system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Secure web-based system</a:t>
            </a:r>
          </a:p>
          <a:p>
            <a:pPr>
              <a:lnSpc>
                <a:spcPct val="90000"/>
              </a:lnSpc>
            </a:pPr>
            <a:endParaRPr lang="en-US" sz="2000" dirty="0" smtClean="0">
              <a:solidFill>
                <a:srgbClr val="0000FF"/>
              </a:solidFill>
              <a:ea typeface="Cambria Math" pitchFamily="18" charset="0"/>
              <a:cs typeface="Arial" pitchFamily="34" charset="0"/>
            </a:endParaRPr>
          </a:p>
        </p:txBody>
      </p:sp>
      <p:pic>
        <p:nvPicPr>
          <p:cNvPr id="60" name="Content Placeholder 4" descr="Inner-UPM-Template_Option-1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4590928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3352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35896" y="663352"/>
            <a:ext cx="5510336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635896" y="663352"/>
            <a:ext cx="55446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GRADUATE STUDIES RULES</a:t>
            </a:r>
          </a:p>
        </p:txBody>
      </p:sp>
      <p:pic>
        <p:nvPicPr>
          <p:cNvPr id="11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" y="1830388"/>
            <a:ext cx="2564903" cy="37444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" name="TextBox 18"/>
          <p:cNvSpPr txBox="1"/>
          <p:nvPr/>
        </p:nvSpPr>
        <p:spPr>
          <a:xfrm>
            <a:off x="3635897" y="1988840"/>
            <a:ext cx="518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conduct and management of graduate studies at Universiti Putra Malaysia are based of Rules of UPM (Graduate Studies) 2003.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35897" y="3140968"/>
            <a:ext cx="51845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The  Rules provide the Do’s and the  Don’ts of graduate process ranging:</a:t>
            </a:r>
          </a:p>
          <a:p>
            <a:pPr marL="117475" indent="-117475" algn="just"/>
            <a:r>
              <a:rPr lang="en-US" dirty="0" smtClean="0">
                <a:solidFill>
                  <a:schemeClr val="bg1"/>
                </a:solidFill>
              </a:rPr>
              <a:t>   - admission requirements</a:t>
            </a:r>
          </a:p>
          <a:p>
            <a:pPr marL="117475" indent="-117475" algn="just"/>
            <a:r>
              <a:rPr lang="en-US" dirty="0" smtClean="0">
                <a:solidFill>
                  <a:schemeClr val="bg1"/>
                </a:solidFill>
              </a:rPr>
              <a:t>   - extension of study </a:t>
            </a:r>
          </a:p>
          <a:p>
            <a:pPr marL="117475" indent="-117475" algn="just"/>
            <a:r>
              <a:rPr lang="en-US" dirty="0" smtClean="0">
                <a:solidFill>
                  <a:schemeClr val="bg1"/>
                </a:solidFill>
              </a:rPr>
              <a:t>   - deferment</a:t>
            </a:r>
          </a:p>
          <a:p>
            <a:pPr marL="287338" indent="-117475" algn="just"/>
            <a:r>
              <a:rPr lang="en-US" dirty="0" smtClean="0">
                <a:solidFill>
                  <a:schemeClr val="bg1"/>
                </a:solidFill>
              </a:rPr>
              <a:t>- appointment of supervisory committee</a:t>
            </a:r>
          </a:p>
          <a:p>
            <a:pPr marL="287338" indent="-117475" algn="just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Course registration</a:t>
            </a:r>
          </a:p>
          <a:p>
            <a:pPr marL="287338" indent="-117475" algn="just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thesis examination </a:t>
            </a:r>
          </a:p>
          <a:p>
            <a:pPr marL="287338" indent="-117475" algn="just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</a:rPr>
              <a:t> graduation requirements.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nenamix\Desktop\ru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803" y="2209738"/>
            <a:ext cx="2678693" cy="38209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4" descr="Inner-UPM-Template_Option-1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532299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046" y="2353444"/>
            <a:ext cx="82296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PERINCIAN PROSES PERKHIDMATAN PENGAJIAN SISWAZAH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5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29847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2358" y="2348880"/>
            <a:ext cx="8623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4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KURIKULUM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4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PENGAJIAN SISWAZAH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91" name="Picture 15" descr="logo UPM_berilmu berbakti_L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6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9180" y="1905794"/>
            <a:ext cx="86233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Kurikulum Siswazah melibatkan enam (6) prosedur: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endParaRPr lang="fi-FI" sz="2800" b="1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Pembentukan Program Baharu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Semakan Semula Program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Pembentukan Kursus Baharu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Semakan Semula Kursus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Pembentukan Bidang Pengajian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Semakan Semula Bidang Pengajian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91" name="Picture 15" descr="logo UPM_berilmu berbakti_L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4644008" y="467961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KURIKULUM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948264" y="327569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i-FI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UPM/PU/S/P001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948264" y="3707740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i-FI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UPM/PU/S/P003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948264" y="4139788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i-FI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UPM/PU/S/P002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948264" y="457183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i-FI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UPM/PU/S/P004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48264" y="5003884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i-FI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UPM/PU/S/P018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948264" y="543593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i-FI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UPM/PU/S/P019</a:t>
            </a: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3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713"/>
          <a:stretch>
            <a:fillRect/>
          </a:stretch>
        </p:blipFill>
        <p:spPr bwMode="auto">
          <a:xfrm rot="10800000">
            <a:off x="-3" y="929615"/>
            <a:ext cx="2195738" cy="278741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3" name="Rectangle 12"/>
          <p:cNvSpPr/>
          <p:nvPr/>
        </p:nvSpPr>
        <p:spPr>
          <a:xfrm>
            <a:off x="1763688" y="929616"/>
            <a:ext cx="738031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741363"/>
            <a:r>
              <a:rPr lang="fi-FI" sz="20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1: Kertas konsep 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Disediakan di peringkat Jabatan di Fakulti.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mendapat kelulusan Mesyuarat Jabatan, JKPP, Fakulti, JKPSU dan  Senat.</a:t>
            </a:r>
          </a:p>
          <a:p>
            <a:pPr marL="1257300" lvl="2" indent="-342900">
              <a:buFont typeface="Wingdings" pitchFamily="2" charset="2"/>
              <a:buChar char="§"/>
            </a:pPr>
            <a:endParaRPr lang="fi-FI" sz="2000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800100" lvl="1" indent="-741363"/>
            <a:r>
              <a:rPr lang="fi-FI" sz="20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2: Kertas cadangan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Disediakan di peringkat Jabatan di Fakulti.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mendapat kelulusan Mesyuarat Jabatan, JKPP, JKPSF, Fakulti, JKKKPSU,JKPSU, Akreditasi Sementara, Senat, LPU, JKPT. </a:t>
            </a:r>
          </a:p>
          <a:p>
            <a:pPr marL="1257300" lvl="2" indent="-342900"/>
            <a:endParaRPr lang="fi-FI" sz="20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463550" lvl="2" indent="-404813"/>
            <a:r>
              <a:rPr lang="fi-FI" sz="20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3: Tawar Program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kemaskini brosure &amp; i-GIMS</a:t>
            </a:r>
          </a:p>
          <a:p>
            <a:pPr marL="463550" lvl="2"/>
            <a:endParaRPr lang="fi-FI" sz="20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463550" lvl="2" indent="-404813"/>
            <a:r>
              <a:rPr lang="fi-FI" sz="20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4: Laksana Akreditasi Penuh/ Badan Profesional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Urusan BPK</a:t>
            </a:r>
          </a:p>
          <a:p>
            <a:pPr marL="463550" lvl="2"/>
            <a:endParaRPr lang="fi-FI" sz="20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463550" lvl="2"/>
            <a:r>
              <a:rPr lang="fi-FI" sz="20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5: Daftar MQR</a:t>
            </a:r>
          </a:p>
          <a:p>
            <a:pPr marL="628650" lvl="2" indent="-284163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Urusan BPK</a:t>
            </a:r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618" y="1"/>
            <a:ext cx="1859230" cy="92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03848" y="0"/>
            <a:ext cx="5940152" cy="929616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66394" y="71735"/>
            <a:ext cx="5777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PEMBENTUKAN PROGRAM BAHARU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6"/>
            <a:ext cx="1344618" cy="929621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713"/>
          <a:stretch>
            <a:fillRect/>
          </a:stretch>
        </p:blipFill>
        <p:spPr bwMode="auto">
          <a:xfrm rot="10800000">
            <a:off x="-3" y="929615"/>
            <a:ext cx="2195738" cy="249938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618" y="1"/>
            <a:ext cx="1859230" cy="92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03848" y="-6"/>
            <a:ext cx="5940152" cy="929616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66394" y="-27384"/>
            <a:ext cx="5777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SEMAKAN SEMULA </a:t>
            </a:r>
          </a:p>
          <a:p>
            <a:pPr marL="342900" lvl="0" indent="-342900" algn="ctr"/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KURIKULUM PROGRAM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6"/>
            <a:ext cx="1344618" cy="929621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5656" y="1081038"/>
            <a:ext cx="7776864" cy="5732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1" algn="just"/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Keperluan semakan semula kurikulum program: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Program Tanpa Tesis   : 3-4 tahun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Program Dengan Tesis: 4-5 tahun</a:t>
            </a:r>
          </a:p>
          <a:p>
            <a:pPr marL="800100" lvl="1" indent="-741363"/>
            <a:endParaRPr lang="fi-FI" sz="11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800100" lvl="1" indent="-741363"/>
            <a:r>
              <a:rPr lang="fi-FI" sz="20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1: Kertas cadangan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Disediakan oleh Ketua Jabatan.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mendapat kelulusan dan pengesahan Mesyuarat Jabatan, JKPSF,  Fakulti, JKPP, JKKKPSU,JKPSU, Senat, LPU, dan JKPT.</a:t>
            </a:r>
          </a:p>
          <a:p>
            <a:pPr marL="688975" lvl="2" indent="-344488"/>
            <a:endParaRPr lang="fi-FI" sz="1100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463550" lvl="2" indent="-404813"/>
            <a:r>
              <a:rPr lang="fi-FI" sz="20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2: Tawar Program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kemaskini brosure &amp; i-GIMS</a:t>
            </a:r>
          </a:p>
          <a:p>
            <a:pPr marL="463550" lvl="2"/>
            <a:endParaRPr lang="fi-FI" sz="11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463550" lvl="2" indent="-404813"/>
            <a:r>
              <a:rPr lang="fi-FI" sz="20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3: Mohon Akreditasi Semula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Fakulti perlu membuat permohonan akreditasi semula melalui SPS.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BPK akan membuat akreditasi semula program.</a:t>
            </a:r>
          </a:p>
          <a:p>
            <a:pPr marL="463550" lvl="2"/>
            <a:endParaRPr lang="fi-FI" sz="105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463550" lvl="2"/>
            <a:r>
              <a:rPr lang="fi-FI" sz="20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5: Daftar MQR</a:t>
            </a:r>
          </a:p>
          <a:p>
            <a:pPr marL="628650" lvl="2" indent="-284163">
              <a:buFont typeface="Wingdings" pitchFamily="2" charset="2"/>
              <a:buChar char="§"/>
            </a:pPr>
            <a:r>
              <a:rPr lang="fi-FI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Urusan BPK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713"/>
          <a:stretch>
            <a:fillRect/>
          </a:stretch>
        </p:blipFill>
        <p:spPr bwMode="auto">
          <a:xfrm rot="10800000">
            <a:off x="-3" y="929615"/>
            <a:ext cx="2195738" cy="249938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618" y="1"/>
            <a:ext cx="1859230" cy="92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03848" y="-6"/>
            <a:ext cx="5940152" cy="929616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66394" y="-27384"/>
            <a:ext cx="5777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PEMBENTUKAN </a:t>
            </a:r>
          </a:p>
          <a:p>
            <a:pPr marL="342900" lvl="0" indent="-342900" algn="ctr"/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KURSUS BAHARU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6"/>
            <a:ext cx="1344618" cy="929621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5656" y="1081038"/>
            <a:ext cx="777686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1" algn="just"/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Keperluan pembentukan kursus baharu: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Cadangan kurikulum program baharu.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Keperluan semasa program dan bidang sedia ada.</a:t>
            </a:r>
          </a:p>
          <a:p>
            <a:pPr marL="800100" lvl="1" indent="-741363"/>
            <a:endParaRPr lang="fi-FI" sz="24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800100" lvl="1" indent="-741363"/>
            <a:r>
              <a:rPr lang="fi-FI" sz="24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1: Kertas cadangan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Disediakan oleh Timbalan Dekan Fakulti.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mendapat kelulusan dan pengesahan Mesyuarat Fakulti, JKKKPSU,JKPSU,  dan Senat.</a:t>
            </a:r>
          </a:p>
          <a:p>
            <a:pPr marL="688975" lvl="2" indent="-344488"/>
            <a:endParaRPr lang="fi-FI" sz="2400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463550" lvl="2" indent="-404813"/>
            <a:r>
              <a:rPr lang="fi-FI" sz="24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2: Tawar Program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kemaskini brosure &amp; i-GIMS</a:t>
            </a:r>
          </a:p>
          <a:p>
            <a:pPr marL="463550" lvl="2"/>
            <a:endParaRPr lang="fi-FI" sz="24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713"/>
          <a:stretch>
            <a:fillRect/>
          </a:stretch>
        </p:blipFill>
        <p:spPr bwMode="auto">
          <a:xfrm rot="10800000">
            <a:off x="-3" y="929615"/>
            <a:ext cx="2195738" cy="59283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618" y="1"/>
            <a:ext cx="1859230" cy="92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03848" y="-6"/>
            <a:ext cx="5940152" cy="929616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66394" y="-27384"/>
            <a:ext cx="5777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SEMAKAN SEMULA </a:t>
            </a:r>
          </a:p>
          <a:p>
            <a:pPr marL="342900" lvl="0" indent="-342900" algn="ctr"/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KURSUS SEDIA  ADA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6"/>
            <a:ext cx="1344618" cy="929621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5656" y="1081038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1" algn="just"/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Keperluan semakan semula kursus sedia ada: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Keperluan semasa program baharu.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Keperluan semasa semakan semula program sedia ada.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Keperluan dari semasa ke semasa.</a:t>
            </a:r>
          </a:p>
          <a:p>
            <a:pPr marL="800100" lvl="1" indent="-741363"/>
            <a:endParaRPr lang="fi-FI" sz="24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800100" lvl="1" indent="-741363"/>
            <a:r>
              <a:rPr lang="fi-FI" sz="24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1: Kertas cadangan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Disediakan oleh Timbalan Dekan Fakulti.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mendapat kelulusan dan pengesahan Mesyuarat Fakulti, JKKKPSU,JKPSU,  dan Senat.</a:t>
            </a:r>
          </a:p>
          <a:p>
            <a:pPr marL="688975" lvl="2" indent="-344488"/>
            <a:endParaRPr lang="fi-FI" sz="2400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463550" lvl="2" indent="-404813"/>
            <a:r>
              <a:rPr lang="fi-FI" sz="24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2: Tawar Program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kemaskini brosure &amp; i-GIMS</a:t>
            </a:r>
          </a:p>
          <a:p>
            <a:pPr marL="463550" lvl="2"/>
            <a:endParaRPr lang="fi-FI" sz="24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713"/>
          <a:stretch>
            <a:fillRect/>
          </a:stretch>
        </p:blipFill>
        <p:spPr bwMode="auto">
          <a:xfrm rot="10800000">
            <a:off x="-3" y="929615"/>
            <a:ext cx="2195738" cy="2715409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618" y="1"/>
            <a:ext cx="1859230" cy="92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03848" y="-6"/>
            <a:ext cx="5940152" cy="929616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66394" y="-27384"/>
            <a:ext cx="5777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PEMBENTUKAN BIDANG PENGAJIAN BAHARU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6"/>
            <a:ext cx="1344618" cy="929621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75656" y="1081038"/>
            <a:ext cx="77768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1" algn="just"/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Keperluan pembentukan bidang pengajian baharu: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Pelan Strategik Pendidikan Tinggi Negara.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Pelan Strategik UPM.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Perkembangan baru dalam bidang profesion berkaitan.</a:t>
            </a:r>
          </a:p>
          <a:p>
            <a:pPr marL="800100" lvl="1" indent="-741363"/>
            <a:endParaRPr lang="fi-FI" sz="24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800100" lvl="1" indent="-741363"/>
            <a:r>
              <a:rPr lang="fi-FI" sz="24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1: Kertas cadangan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Disediakan oleh Timbalan Dekan Fakulti/ Timbalan Pengarah Institut.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mendapat kelulusan dan pengesahan Mesyuarat Fakulti/Institut, JKPSU dan Senat.</a:t>
            </a:r>
          </a:p>
          <a:p>
            <a:pPr marL="688975" lvl="2" indent="-344488"/>
            <a:endParaRPr lang="fi-FI" sz="2400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463550" lvl="2" indent="-404813"/>
            <a:r>
              <a:rPr lang="fi-FI" sz="24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2: Tawar Program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kemaskini brosure &amp; i-GIMS</a:t>
            </a:r>
          </a:p>
          <a:p>
            <a:pPr marL="463550" lvl="2"/>
            <a:endParaRPr lang="fi-FI" sz="24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0"/>
            <a:ext cx="5508104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755576" y="1477233"/>
            <a:ext cx="2483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FFFFFF"/>
                </a:solidFill>
                <a:cs typeface="Arial" pitchFamily="34" charset="0"/>
              </a:rPr>
              <a:t>School Of Graduate Studies</a:t>
            </a:r>
          </a:p>
          <a:p>
            <a:r>
              <a:rPr lang="en-US" sz="1200" b="1" dirty="0" smtClean="0">
                <a:solidFill>
                  <a:srgbClr val="FFFFFF"/>
                </a:solidFill>
                <a:cs typeface="Arial" pitchFamily="34" charset="0"/>
              </a:rPr>
              <a:t>Zone 4 Off Jalan Stadium</a:t>
            </a:r>
          </a:p>
          <a:p>
            <a:r>
              <a:rPr lang="en-US" sz="1200" b="1" dirty="0" smtClean="0">
                <a:solidFill>
                  <a:srgbClr val="FFFFFF"/>
                </a:solidFill>
                <a:cs typeface="Arial" pitchFamily="34" charset="0"/>
              </a:rPr>
              <a:t>Universiti Putra Malaysia</a:t>
            </a:r>
          </a:p>
          <a:p>
            <a:r>
              <a:rPr lang="en-US" sz="1200" b="1" dirty="0" smtClean="0">
                <a:solidFill>
                  <a:srgbClr val="FFFFFF"/>
                </a:solidFill>
                <a:cs typeface="Arial" pitchFamily="34" charset="0"/>
              </a:rPr>
              <a:t>43400 UPM Serdang</a:t>
            </a:r>
          </a:p>
          <a:p>
            <a:r>
              <a:rPr lang="en-US" sz="1200" b="1" dirty="0" err="1" smtClean="0">
                <a:solidFill>
                  <a:srgbClr val="FFFFFF"/>
                </a:solidFill>
                <a:cs typeface="Arial" pitchFamily="34" charset="0"/>
              </a:rPr>
              <a:t>Selanggor</a:t>
            </a:r>
            <a:r>
              <a:rPr lang="en-US" sz="1200" b="1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  <a:cs typeface="Arial" pitchFamily="34" charset="0"/>
              </a:rPr>
              <a:t>Darul</a:t>
            </a:r>
            <a:r>
              <a:rPr lang="en-US" sz="1200" b="1" dirty="0" smtClean="0"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rgbClr val="FFFFFF"/>
                </a:solidFill>
                <a:cs typeface="Arial" pitchFamily="34" charset="0"/>
              </a:rPr>
              <a:t>Ehsan</a:t>
            </a:r>
            <a:endParaRPr lang="en-US" sz="12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88640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35896" y="2204863"/>
            <a:ext cx="5508104" cy="43204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0" y="2636911"/>
            <a:ext cx="9144002" cy="0"/>
          </a:xfrm>
          <a:prstGeom prst="line">
            <a:avLst/>
          </a:prstGeom>
          <a:ln w="101600">
            <a:solidFill>
              <a:srgbClr val="B60F2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635895" y="2124145"/>
            <a:ext cx="5556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cs typeface="Arial" pitchFamily="34" charset="0"/>
              </a:rPr>
              <a:t>Sekolah Pengajian Siswazah</a:t>
            </a:r>
            <a:endParaRPr lang="en-US" sz="2800" dirty="0"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9552" y="304630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Sekolah Pengajian Siswazah merupakan peneraju proses pengajian siswazah.</a:t>
            </a:r>
          </a:p>
          <a:p>
            <a:pPr marL="463550" indent="-463550" algn="just"/>
            <a:endParaRPr lang="en-US" sz="2400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463550" indent="-463550"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Semua pelajar dalam program selain Pengurusan  mendaftar di bawah SPS secara sepenuh masa.</a:t>
            </a:r>
          </a:p>
          <a:p>
            <a:pPr marL="463550" indent="-463550" algn="just"/>
            <a:endParaRPr lang="en-US" sz="2400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463550" indent="-463550" algn="just">
              <a:buFont typeface="Wingdings" pitchFamily="2" charset="2"/>
              <a:buChar char="q"/>
            </a:pPr>
            <a:r>
              <a:rPr lang="en-US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SPS mengendalikan 16 buah fakulti dan 9 buah institut.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12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8051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713"/>
          <a:stretch>
            <a:fillRect/>
          </a:stretch>
        </p:blipFill>
        <p:spPr bwMode="auto">
          <a:xfrm rot="10800000">
            <a:off x="-3" y="929614"/>
            <a:ext cx="1763691" cy="3363481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618" y="1"/>
            <a:ext cx="1859230" cy="92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03848" y="-6"/>
            <a:ext cx="5940152" cy="929616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366394" y="-27384"/>
            <a:ext cx="5777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/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SEMAKAN SEMULA BIDANG PENGAJIAN SEDIA ADA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-6"/>
            <a:ext cx="1344618" cy="929621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403648" y="908720"/>
            <a:ext cx="7776864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738" lvl="1" algn="just"/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Keperluan semakan semula bidang pengajian sedia ada sekurang-kurangnya sekali dalam tempoh lima (5) tahun berdasarkan faktor: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Pelan Strategik Pendidikan Tinggi Negara.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Pelan Strategik UPM.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Laporan Penilai Luar.</a:t>
            </a:r>
          </a:p>
          <a:p>
            <a:pPr marL="800100" lvl="1" indent="-455613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Perkembangan baru dalam bidang profesion berkaitan.</a:t>
            </a:r>
          </a:p>
          <a:p>
            <a:pPr marL="800100" lvl="1" indent="-741363"/>
            <a:endParaRPr lang="fi-FI" sz="10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800100" lvl="1" indent="-741363"/>
            <a:r>
              <a:rPr lang="fi-FI" sz="24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1: Kertas cadangan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Disediakan oleh Timbalan Dekan Fakulti/ Timbalan Pengarah Institut.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mendapat kelulusan dan pengesahan Mesyuarat Fakulti/Institut, JKPSU dan Senat.</a:t>
            </a:r>
          </a:p>
          <a:p>
            <a:pPr marL="688975" lvl="2" indent="-344488"/>
            <a:endParaRPr lang="fi-FI" sz="1100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463550" lvl="2" indent="-404813"/>
            <a:r>
              <a:rPr lang="fi-FI" sz="2400" u="sng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Langkah 2: Tawar Program</a:t>
            </a:r>
          </a:p>
          <a:p>
            <a:pPr marL="688975" lvl="2" indent="-344488">
              <a:buFont typeface="Wingdings" pitchFamily="2" charset="2"/>
              <a:buChar char="§"/>
            </a:pPr>
            <a:r>
              <a:rPr lang="fi-FI" sz="24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Perlu kemaskini brosure &amp; i-GIMS</a:t>
            </a:r>
          </a:p>
          <a:p>
            <a:pPr marL="463550" lvl="2"/>
            <a:endParaRPr lang="fi-FI" sz="2400" u="sng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713"/>
          <a:stretch>
            <a:fillRect/>
          </a:stretch>
        </p:blipFill>
        <p:spPr bwMode="auto">
          <a:xfrm rot="10800000">
            <a:off x="-3" y="929614"/>
            <a:ext cx="1763691" cy="293143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4618" y="1"/>
            <a:ext cx="1859230" cy="929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203848" y="-6"/>
            <a:ext cx="5940152" cy="929616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-6"/>
            <a:ext cx="1344618" cy="929621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39218" y="260648"/>
            <a:ext cx="5281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  <a:cs typeface="Arial" pitchFamily="34" charset="0"/>
              </a:rPr>
              <a:t>STRUKTUR PROGRAM SISWAZAH</a:t>
            </a:r>
            <a:endParaRPr lang="en-US" sz="2400" b="1" i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4618" y="1149707"/>
            <a:ext cx="7835894" cy="5447645"/>
          </a:xfrm>
          <a:prstGeom prst="rect">
            <a:avLst/>
          </a:prstGeom>
          <a:solidFill>
            <a:schemeClr val="bg1">
              <a:lumMod val="65000"/>
              <a:alpha val="44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 Dengan Tesis (Penyelidikan)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Master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MSc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MA,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M.V.Sc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PhD &amp;</a:t>
            </a:r>
            <a:r>
              <a:rPr lang="ms-MY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Industrial PhD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Lebih 400 bidang.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 Tanpa Tesis (Kursus)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Masters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sahaja 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(42 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program)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ms-MY" sz="2800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 Antarabangsa:</a:t>
            </a:r>
            <a:endParaRPr lang="ms-MY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688975" indent="-225425">
              <a:buFont typeface="Wingdings" pitchFamily="2" charset="2"/>
              <a:buChar char="§"/>
            </a:pPr>
            <a:r>
              <a:rPr lang="ms-MY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Jointly Awarded PhD Degree (University of Sheffield)</a:t>
            </a:r>
          </a:p>
          <a:p>
            <a:pPr marL="688975" indent="-225425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Master in Land Resource Management (Cambridge University)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3352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35896" y="663352"/>
            <a:ext cx="5510336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779912" y="622429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TEMPOH PENGAJIAN</a:t>
            </a:r>
          </a:p>
        </p:txBody>
      </p:sp>
      <p:pic>
        <p:nvPicPr>
          <p:cNvPr id="11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Freeform 9"/>
          <p:cNvSpPr>
            <a:spLocks/>
          </p:cNvSpPr>
          <p:nvPr/>
        </p:nvSpPr>
        <p:spPr bwMode="auto">
          <a:xfrm flipH="1">
            <a:off x="1107554" y="1510035"/>
            <a:ext cx="4400550" cy="1724025"/>
          </a:xfrm>
          <a:custGeom>
            <a:avLst/>
            <a:gdLst/>
            <a:ahLst/>
            <a:cxnLst>
              <a:cxn ang="0">
                <a:pos x="0" y="758"/>
              </a:cxn>
              <a:cxn ang="0">
                <a:pos x="0" y="246"/>
              </a:cxn>
              <a:cxn ang="0">
                <a:pos x="512" y="0"/>
              </a:cxn>
              <a:cxn ang="0">
                <a:pos x="2772" y="607"/>
              </a:cxn>
              <a:cxn ang="0">
                <a:pos x="2772" y="1004"/>
              </a:cxn>
              <a:cxn ang="0">
                <a:pos x="2194" y="1086"/>
              </a:cxn>
              <a:cxn ang="0">
                <a:pos x="0" y="758"/>
              </a:cxn>
            </a:cxnLst>
            <a:rect l="0" t="0" r="r" b="b"/>
            <a:pathLst>
              <a:path w="2772" h="1086">
                <a:moveTo>
                  <a:pt x="0" y="758"/>
                </a:moveTo>
                <a:lnTo>
                  <a:pt x="0" y="246"/>
                </a:lnTo>
                <a:lnTo>
                  <a:pt x="512" y="0"/>
                </a:lnTo>
                <a:lnTo>
                  <a:pt x="2772" y="607"/>
                </a:lnTo>
                <a:lnTo>
                  <a:pt x="2772" y="1004"/>
                </a:lnTo>
                <a:lnTo>
                  <a:pt x="2194" y="1086"/>
                </a:lnTo>
                <a:lnTo>
                  <a:pt x="0" y="758"/>
                </a:lnTo>
                <a:close/>
              </a:path>
            </a:pathLst>
          </a:custGeom>
          <a:solidFill>
            <a:srgbClr val="B60F2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 flipH="1">
            <a:off x="1179562" y="2440310"/>
            <a:ext cx="4400550" cy="793750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512" y="0"/>
              </a:cxn>
              <a:cxn ang="0">
                <a:pos x="2772" y="418"/>
              </a:cxn>
              <a:cxn ang="0">
                <a:pos x="2194" y="500"/>
              </a:cxn>
              <a:cxn ang="0">
                <a:pos x="0" y="172"/>
              </a:cxn>
            </a:cxnLst>
            <a:rect l="0" t="0" r="r" b="b"/>
            <a:pathLst>
              <a:path w="2772" h="500">
                <a:moveTo>
                  <a:pt x="0" y="172"/>
                </a:moveTo>
                <a:lnTo>
                  <a:pt x="512" y="0"/>
                </a:lnTo>
                <a:lnTo>
                  <a:pt x="2772" y="418"/>
                </a:lnTo>
                <a:lnTo>
                  <a:pt x="2194" y="500"/>
                </a:lnTo>
                <a:lnTo>
                  <a:pt x="0" y="172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 flipH="1">
            <a:off x="4695304" y="1510035"/>
            <a:ext cx="812800" cy="1203325"/>
          </a:xfrm>
          <a:custGeom>
            <a:avLst/>
            <a:gdLst/>
            <a:ahLst/>
            <a:cxnLst>
              <a:cxn ang="0">
                <a:pos x="512" y="0"/>
              </a:cxn>
              <a:cxn ang="0">
                <a:pos x="512" y="586"/>
              </a:cxn>
              <a:cxn ang="0">
                <a:pos x="512" y="586"/>
              </a:cxn>
              <a:cxn ang="0">
                <a:pos x="385" y="631"/>
              </a:cxn>
              <a:cxn ang="0">
                <a:pos x="258" y="672"/>
              </a:cxn>
              <a:cxn ang="0">
                <a:pos x="127" y="713"/>
              </a:cxn>
              <a:cxn ang="0">
                <a:pos x="0" y="758"/>
              </a:cxn>
              <a:cxn ang="0">
                <a:pos x="0" y="246"/>
              </a:cxn>
              <a:cxn ang="0">
                <a:pos x="512" y="0"/>
              </a:cxn>
              <a:cxn ang="0">
                <a:pos x="512" y="0"/>
              </a:cxn>
            </a:cxnLst>
            <a:rect l="0" t="0" r="r" b="b"/>
            <a:pathLst>
              <a:path w="512" h="758">
                <a:moveTo>
                  <a:pt x="512" y="0"/>
                </a:moveTo>
                <a:lnTo>
                  <a:pt x="512" y="586"/>
                </a:lnTo>
                <a:lnTo>
                  <a:pt x="512" y="586"/>
                </a:lnTo>
                <a:lnTo>
                  <a:pt x="385" y="631"/>
                </a:lnTo>
                <a:lnTo>
                  <a:pt x="258" y="672"/>
                </a:lnTo>
                <a:lnTo>
                  <a:pt x="127" y="713"/>
                </a:lnTo>
                <a:lnTo>
                  <a:pt x="0" y="758"/>
                </a:lnTo>
                <a:lnTo>
                  <a:pt x="0" y="246"/>
                </a:lnTo>
                <a:lnTo>
                  <a:pt x="512" y="0"/>
                </a:lnTo>
                <a:lnTo>
                  <a:pt x="512" y="0"/>
                </a:lnTo>
                <a:close/>
              </a:path>
            </a:pathLst>
          </a:custGeom>
          <a:solidFill>
            <a:srgbClr val="1F1A17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5" name="Freeform 12"/>
          <p:cNvSpPr>
            <a:spLocks/>
          </p:cNvSpPr>
          <p:nvPr/>
        </p:nvSpPr>
        <p:spPr bwMode="auto">
          <a:xfrm flipH="1">
            <a:off x="646113" y="2545085"/>
            <a:ext cx="4400550" cy="1320800"/>
          </a:xfrm>
          <a:custGeom>
            <a:avLst/>
            <a:gdLst/>
            <a:ahLst/>
            <a:cxnLst>
              <a:cxn ang="0">
                <a:pos x="0" y="672"/>
              </a:cxn>
              <a:cxn ang="0">
                <a:pos x="0" y="160"/>
              </a:cxn>
              <a:cxn ang="0">
                <a:pos x="127" y="123"/>
              </a:cxn>
              <a:cxn ang="0">
                <a:pos x="258" y="82"/>
              </a:cxn>
              <a:cxn ang="0">
                <a:pos x="385" y="41"/>
              </a:cxn>
              <a:cxn ang="0">
                <a:pos x="512" y="0"/>
              </a:cxn>
              <a:cxn ang="0">
                <a:pos x="795" y="49"/>
              </a:cxn>
              <a:cxn ang="0">
                <a:pos x="1078" y="98"/>
              </a:cxn>
              <a:cxn ang="0">
                <a:pos x="1361" y="147"/>
              </a:cxn>
              <a:cxn ang="0">
                <a:pos x="1644" y="197"/>
              </a:cxn>
              <a:cxn ang="0">
                <a:pos x="1923" y="246"/>
              </a:cxn>
              <a:cxn ang="0">
                <a:pos x="2206" y="295"/>
              </a:cxn>
              <a:cxn ang="0">
                <a:pos x="2489" y="344"/>
              </a:cxn>
              <a:cxn ang="0">
                <a:pos x="2772" y="393"/>
              </a:cxn>
              <a:cxn ang="0">
                <a:pos x="2772" y="791"/>
              </a:cxn>
              <a:cxn ang="0">
                <a:pos x="2198" y="832"/>
              </a:cxn>
              <a:cxn ang="0">
                <a:pos x="0" y="672"/>
              </a:cxn>
            </a:cxnLst>
            <a:rect l="0" t="0" r="r" b="b"/>
            <a:pathLst>
              <a:path w="2772" h="832">
                <a:moveTo>
                  <a:pt x="0" y="672"/>
                </a:moveTo>
                <a:lnTo>
                  <a:pt x="0" y="160"/>
                </a:lnTo>
                <a:lnTo>
                  <a:pt x="127" y="123"/>
                </a:lnTo>
                <a:lnTo>
                  <a:pt x="258" y="82"/>
                </a:lnTo>
                <a:lnTo>
                  <a:pt x="385" y="41"/>
                </a:lnTo>
                <a:lnTo>
                  <a:pt x="512" y="0"/>
                </a:lnTo>
                <a:lnTo>
                  <a:pt x="795" y="49"/>
                </a:lnTo>
                <a:lnTo>
                  <a:pt x="1078" y="98"/>
                </a:lnTo>
                <a:lnTo>
                  <a:pt x="1361" y="147"/>
                </a:lnTo>
                <a:lnTo>
                  <a:pt x="1644" y="197"/>
                </a:lnTo>
                <a:lnTo>
                  <a:pt x="1923" y="246"/>
                </a:lnTo>
                <a:lnTo>
                  <a:pt x="2206" y="295"/>
                </a:lnTo>
                <a:lnTo>
                  <a:pt x="2489" y="344"/>
                </a:lnTo>
                <a:lnTo>
                  <a:pt x="2772" y="393"/>
                </a:lnTo>
                <a:lnTo>
                  <a:pt x="2772" y="791"/>
                </a:lnTo>
                <a:lnTo>
                  <a:pt x="2198" y="832"/>
                </a:lnTo>
                <a:lnTo>
                  <a:pt x="0" y="67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6" name="Freeform 14"/>
          <p:cNvSpPr>
            <a:spLocks/>
          </p:cNvSpPr>
          <p:nvPr/>
        </p:nvSpPr>
        <p:spPr bwMode="auto">
          <a:xfrm flipH="1">
            <a:off x="646113" y="3481710"/>
            <a:ext cx="4400550" cy="384175"/>
          </a:xfrm>
          <a:custGeom>
            <a:avLst/>
            <a:gdLst/>
            <a:ahLst/>
            <a:cxnLst>
              <a:cxn ang="0">
                <a:pos x="0" y="82"/>
              </a:cxn>
              <a:cxn ang="0">
                <a:pos x="512" y="0"/>
              </a:cxn>
              <a:cxn ang="0">
                <a:pos x="2772" y="201"/>
              </a:cxn>
              <a:cxn ang="0">
                <a:pos x="2198" y="242"/>
              </a:cxn>
              <a:cxn ang="0">
                <a:pos x="0" y="82"/>
              </a:cxn>
            </a:cxnLst>
            <a:rect l="0" t="0" r="r" b="b"/>
            <a:pathLst>
              <a:path w="2772" h="242">
                <a:moveTo>
                  <a:pt x="0" y="82"/>
                </a:moveTo>
                <a:lnTo>
                  <a:pt x="512" y="0"/>
                </a:lnTo>
                <a:lnTo>
                  <a:pt x="2772" y="201"/>
                </a:lnTo>
                <a:lnTo>
                  <a:pt x="2198" y="242"/>
                </a:lnTo>
                <a:lnTo>
                  <a:pt x="0" y="82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 flipH="1">
            <a:off x="4233863" y="2545085"/>
            <a:ext cx="812800" cy="1066800"/>
          </a:xfrm>
          <a:custGeom>
            <a:avLst/>
            <a:gdLst/>
            <a:ahLst/>
            <a:cxnLst>
              <a:cxn ang="0">
                <a:pos x="512" y="0"/>
              </a:cxn>
              <a:cxn ang="0">
                <a:pos x="512" y="590"/>
              </a:cxn>
              <a:cxn ang="0">
                <a:pos x="512" y="590"/>
              </a:cxn>
              <a:cxn ang="0">
                <a:pos x="385" y="611"/>
              </a:cxn>
              <a:cxn ang="0">
                <a:pos x="258" y="631"/>
              </a:cxn>
              <a:cxn ang="0">
                <a:pos x="127" y="652"/>
              </a:cxn>
              <a:cxn ang="0">
                <a:pos x="0" y="672"/>
              </a:cxn>
              <a:cxn ang="0">
                <a:pos x="0" y="160"/>
              </a:cxn>
              <a:cxn ang="0">
                <a:pos x="127" y="123"/>
              </a:cxn>
              <a:cxn ang="0">
                <a:pos x="258" y="82"/>
              </a:cxn>
              <a:cxn ang="0">
                <a:pos x="385" y="41"/>
              </a:cxn>
              <a:cxn ang="0">
                <a:pos x="512" y="0"/>
              </a:cxn>
              <a:cxn ang="0">
                <a:pos x="512" y="0"/>
              </a:cxn>
            </a:cxnLst>
            <a:rect l="0" t="0" r="r" b="b"/>
            <a:pathLst>
              <a:path w="512" h="672">
                <a:moveTo>
                  <a:pt x="512" y="0"/>
                </a:moveTo>
                <a:lnTo>
                  <a:pt x="512" y="590"/>
                </a:lnTo>
                <a:lnTo>
                  <a:pt x="512" y="590"/>
                </a:lnTo>
                <a:lnTo>
                  <a:pt x="385" y="611"/>
                </a:lnTo>
                <a:lnTo>
                  <a:pt x="258" y="631"/>
                </a:lnTo>
                <a:lnTo>
                  <a:pt x="127" y="652"/>
                </a:lnTo>
                <a:lnTo>
                  <a:pt x="0" y="672"/>
                </a:lnTo>
                <a:lnTo>
                  <a:pt x="0" y="160"/>
                </a:lnTo>
                <a:lnTo>
                  <a:pt x="127" y="123"/>
                </a:lnTo>
                <a:lnTo>
                  <a:pt x="258" y="82"/>
                </a:lnTo>
                <a:lnTo>
                  <a:pt x="385" y="41"/>
                </a:lnTo>
                <a:lnTo>
                  <a:pt x="512" y="0"/>
                </a:lnTo>
                <a:lnTo>
                  <a:pt x="512" y="0"/>
                </a:lnTo>
                <a:close/>
              </a:path>
            </a:pathLst>
          </a:custGeom>
          <a:solidFill>
            <a:srgbClr val="1F1A17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9" name="Freeform 17"/>
          <p:cNvSpPr>
            <a:spLocks/>
          </p:cNvSpPr>
          <p:nvPr/>
        </p:nvSpPr>
        <p:spPr bwMode="auto">
          <a:xfrm flipH="1">
            <a:off x="646113" y="4562798"/>
            <a:ext cx="4400550" cy="58737"/>
          </a:xfrm>
          <a:custGeom>
            <a:avLst/>
            <a:gdLst/>
            <a:ahLst/>
            <a:cxnLst>
              <a:cxn ang="0">
                <a:pos x="0" y="25"/>
              </a:cxn>
              <a:cxn ang="0">
                <a:pos x="512" y="37"/>
              </a:cxn>
              <a:cxn ang="0">
                <a:pos x="2772" y="4"/>
              </a:cxn>
              <a:cxn ang="0">
                <a:pos x="2202" y="0"/>
              </a:cxn>
              <a:cxn ang="0">
                <a:pos x="0" y="25"/>
              </a:cxn>
            </a:cxnLst>
            <a:rect l="0" t="0" r="r" b="b"/>
            <a:pathLst>
              <a:path w="2772" h="37">
                <a:moveTo>
                  <a:pt x="0" y="25"/>
                </a:moveTo>
                <a:lnTo>
                  <a:pt x="512" y="37"/>
                </a:lnTo>
                <a:lnTo>
                  <a:pt x="2772" y="4"/>
                </a:lnTo>
                <a:lnTo>
                  <a:pt x="2202" y="0"/>
                </a:lnTo>
                <a:lnTo>
                  <a:pt x="0" y="25"/>
                </a:lnTo>
                <a:close/>
              </a:path>
            </a:pathLst>
          </a:custGeom>
          <a:solidFill>
            <a:srgbClr val="000000">
              <a:alpha val="7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1" name="TextBox 57"/>
          <p:cNvSpPr txBox="1"/>
          <p:nvPr/>
        </p:nvSpPr>
        <p:spPr>
          <a:xfrm flipH="1">
            <a:off x="621313" y="2116606"/>
            <a:ext cx="3633848" cy="584775"/>
          </a:xfrm>
          <a:prstGeom prst="rect">
            <a:avLst/>
          </a:prstGeom>
          <a:noFill/>
          <a:scene3d>
            <a:camera prst="perspectiveContrastingLeftFacing">
              <a:rot lat="20101566" lon="1922434" rev="21486000"/>
            </a:camera>
            <a:lightRig rig="threePt" dir="t"/>
          </a:scene3d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MASTER</a:t>
            </a:r>
            <a:endParaRPr 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58"/>
          <p:cNvSpPr txBox="1"/>
          <p:nvPr/>
        </p:nvSpPr>
        <p:spPr>
          <a:xfrm flipH="1">
            <a:off x="621313" y="2961730"/>
            <a:ext cx="3633848" cy="584775"/>
          </a:xfrm>
          <a:prstGeom prst="rect">
            <a:avLst/>
          </a:prstGeom>
          <a:noFill/>
          <a:scene3d>
            <a:camera prst="perspectiveContrastingLeftFacing">
              <a:rot lat="21061738" lon="1856223" rev="87442"/>
            </a:camera>
            <a:lightRig rig="threePt" dir="t"/>
          </a:scene3d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3" name="Freeform 15"/>
          <p:cNvSpPr>
            <a:spLocks/>
          </p:cNvSpPr>
          <p:nvPr/>
        </p:nvSpPr>
        <p:spPr bwMode="auto">
          <a:xfrm flipH="1">
            <a:off x="1300163" y="3573016"/>
            <a:ext cx="4400550" cy="936625"/>
          </a:xfrm>
          <a:custGeom>
            <a:avLst/>
            <a:gdLst/>
            <a:ahLst/>
            <a:cxnLst>
              <a:cxn ang="0">
                <a:pos x="2772" y="578"/>
              </a:cxn>
              <a:cxn ang="0">
                <a:pos x="2489" y="582"/>
              </a:cxn>
              <a:cxn ang="0">
                <a:pos x="2206" y="582"/>
              </a:cxn>
              <a:cxn ang="0">
                <a:pos x="1923" y="582"/>
              </a:cxn>
              <a:cxn ang="0">
                <a:pos x="1644" y="586"/>
              </a:cxn>
              <a:cxn ang="0">
                <a:pos x="1361" y="586"/>
              </a:cxn>
              <a:cxn ang="0">
                <a:pos x="1078" y="586"/>
              </a:cxn>
              <a:cxn ang="0">
                <a:pos x="795" y="586"/>
              </a:cxn>
              <a:cxn ang="0">
                <a:pos x="512" y="590"/>
              </a:cxn>
              <a:cxn ang="0">
                <a:pos x="385" y="590"/>
              </a:cxn>
              <a:cxn ang="0">
                <a:pos x="258" y="586"/>
              </a:cxn>
              <a:cxn ang="0">
                <a:pos x="127" y="586"/>
              </a:cxn>
              <a:cxn ang="0">
                <a:pos x="0" y="586"/>
              </a:cxn>
              <a:cxn ang="0">
                <a:pos x="0" y="78"/>
              </a:cxn>
              <a:cxn ang="0">
                <a:pos x="127" y="57"/>
              </a:cxn>
              <a:cxn ang="0">
                <a:pos x="258" y="37"/>
              </a:cxn>
              <a:cxn ang="0">
                <a:pos x="385" y="20"/>
              </a:cxn>
              <a:cxn ang="0">
                <a:pos x="512" y="0"/>
              </a:cxn>
              <a:cxn ang="0">
                <a:pos x="795" y="24"/>
              </a:cxn>
              <a:cxn ang="0">
                <a:pos x="1078" y="49"/>
              </a:cxn>
              <a:cxn ang="0">
                <a:pos x="1361" y="69"/>
              </a:cxn>
              <a:cxn ang="0">
                <a:pos x="1644" y="94"/>
              </a:cxn>
              <a:cxn ang="0">
                <a:pos x="1923" y="115"/>
              </a:cxn>
              <a:cxn ang="0">
                <a:pos x="2206" y="139"/>
              </a:cxn>
              <a:cxn ang="0">
                <a:pos x="2489" y="160"/>
              </a:cxn>
              <a:cxn ang="0">
                <a:pos x="2772" y="184"/>
              </a:cxn>
              <a:cxn ang="0">
                <a:pos x="2772" y="578"/>
              </a:cxn>
            </a:cxnLst>
            <a:rect l="0" t="0" r="r" b="b"/>
            <a:pathLst>
              <a:path w="2772" h="590">
                <a:moveTo>
                  <a:pt x="2772" y="578"/>
                </a:moveTo>
                <a:lnTo>
                  <a:pt x="2489" y="582"/>
                </a:lnTo>
                <a:lnTo>
                  <a:pt x="2206" y="582"/>
                </a:lnTo>
                <a:lnTo>
                  <a:pt x="1923" y="582"/>
                </a:lnTo>
                <a:lnTo>
                  <a:pt x="1644" y="586"/>
                </a:lnTo>
                <a:lnTo>
                  <a:pt x="1361" y="586"/>
                </a:lnTo>
                <a:lnTo>
                  <a:pt x="1078" y="586"/>
                </a:lnTo>
                <a:lnTo>
                  <a:pt x="795" y="586"/>
                </a:lnTo>
                <a:lnTo>
                  <a:pt x="512" y="590"/>
                </a:lnTo>
                <a:lnTo>
                  <a:pt x="385" y="590"/>
                </a:lnTo>
                <a:lnTo>
                  <a:pt x="258" y="586"/>
                </a:lnTo>
                <a:lnTo>
                  <a:pt x="127" y="586"/>
                </a:lnTo>
                <a:lnTo>
                  <a:pt x="0" y="586"/>
                </a:lnTo>
                <a:lnTo>
                  <a:pt x="0" y="78"/>
                </a:lnTo>
                <a:lnTo>
                  <a:pt x="127" y="57"/>
                </a:lnTo>
                <a:lnTo>
                  <a:pt x="258" y="37"/>
                </a:lnTo>
                <a:lnTo>
                  <a:pt x="385" y="20"/>
                </a:lnTo>
                <a:lnTo>
                  <a:pt x="512" y="0"/>
                </a:lnTo>
                <a:lnTo>
                  <a:pt x="795" y="24"/>
                </a:lnTo>
                <a:lnTo>
                  <a:pt x="1078" y="49"/>
                </a:lnTo>
                <a:lnTo>
                  <a:pt x="1361" y="69"/>
                </a:lnTo>
                <a:lnTo>
                  <a:pt x="1644" y="94"/>
                </a:lnTo>
                <a:lnTo>
                  <a:pt x="1923" y="115"/>
                </a:lnTo>
                <a:lnTo>
                  <a:pt x="2206" y="139"/>
                </a:lnTo>
                <a:lnTo>
                  <a:pt x="2489" y="160"/>
                </a:lnTo>
                <a:lnTo>
                  <a:pt x="2772" y="184"/>
                </a:lnTo>
                <a:lnTo>
                  <a:pt x="2772" y="578"/>
                </a:lnTo>
                <a:close/>
              </a:path>
            </a:pathLst>
          </a:custGeom>
          <a:solidFill>
            <a:srgbClr val="CA002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4" name="Freeform 20"/>
          <p:cNvSpPr>
            <a:spLocks/>
          </p:cNvSpPr>
          <p:nvPr/>
        </p:nvSpPr>
        <p:spPr bwMode="auto">
          <a:xfrm flipH="1">
            <a:off x="4887913" y="3573016"/>
            <a:ext cx="812800" cy="936625"/>
          </a:xfrm>
          <a:custGeom>
            <a:avLst/>
            <a:gdLst/>
            <a:ahLst/>
            <a:cxnLst>
              <a:cxn ang="0">
                <a:pos x="512" y="0"/>
              </a:cxn>
              <a:cxn ang="0">
                <a:pos x="512" y="590"/>
              </a:cxn>
              <a:cxn ang="0">
                <a:pos x="512" y="590"/>
              </a:cxn>
              <a:cxn ang="0">
                <a:pos x="385" y="590"/>
              </a:cxn>
              <a:cxn ang="0">
                <a:pos x="258" y="586"/>
              </a:cxn>
              <a:cxn ang="0">
                <a:pos x="127" y="586"/>
              </a:cxn>
              <a:cxn ang="0">
                <a:pos x="0" y="586"/>
              </a:cxn>
              <a:cxn ang="0">
                <a:pos x="0" y="78"/>
              </a:cxn>
              <a:cxn ang="0">
                <a:pos x="127" y="57"/>
              </a:cxn>
              <a:cxn ang="0">
                <a:pos x="258" y="37"/>
              </a:cxn>
              <a:cxn ang="0">
                <a:pos x="385" y="20"/>
              </a:cxn>
              <a:cxn ang="0">
                <a:pos x="512" y="0"/>
              </a:cxn>
              <a:cxn ang="0">
                <a:pos x="512" y="0"/>
              </a:cxn>
            </a:cxnLst>
            <a:rect l="0" t="0" r="r" b="b"/>
            <a:pathLst>
              <a:path w="512" h="590">
                <a:moveTo>
                  <a:pt x="512" y="0"/>
                </a:moveTo>
                <a:lnTo>
                  <a:pt x="512" y="590"/>
                </a:lnTo>
                <a:lnTo>
                  <a:pt x="512" y="590"/>
                </a:lnTo>
                <a:lnTo>
                  <a:pt x="385" y="590"/>
                </a:lnTo>
                <a:lnTo>
                  <a:pt x="258" y="586"/>
                </a:lnTo>
                <a:lnTo>
                  <a:pt x="127" y="586"/>
                </a:lnTo>
                <a:lnTo>
                  <a:pt x="0" y="586"/>
                </a:lnTo>
                <a:lnTo>
                  <a:pt x="0" y="78"/>
                </a:lnTo>
                <a:lnTo>
                  <a:pt x="127" y="57"/>
                </a:lnTo>
                <a:lnTo>
                  <a:pt x="258" y="37"/>
                </a:lnTo>
                <a:lnTo>
                  <a:pt x="385" y="20"/>
                </a:lnTo>
                <a:lnTo>
                  <a:pt x="512" y="0"/>
                </a:lnTo>
                <a:lnTo>
                  <a:pt x="512" y="0"/>
                </a:lnTo>
                <a:close/>
              </a:path>
            </a:pathLst>
          </a:custGeom>
          <a:solidFill>
            <a:srgbClr val="1F1A17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35" name="TextBox 59"/>
          <p:cNvSpPr txBox="1"/>
          <p:nvPr/>
        </p:nvSpPr>
        <p:spPr>
          <a:xfrm flipH="1">
            <a:off x="1312063" y="3882419"/>
            <a:ext cx="3633848" cy="584775"/>
          </a:xfrm>
          <a:prstGeom prst="rect">
            <a:avLst/>
          </a:prstGeom>
          <a:noFill/>
          <a:scene3d>
            <a:camera prst="perspectiveContrastingLeftFacing">
              <a:rot lat="21419807" lon="1792201" rev="60000"/>
            </a:camera>
            <a:lightRig rig="threePt" dir="t"/>
          </a:scene3d>
        </p:spPr>
        <p:txBody>
          <a:bodyPr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bg1"/>
                </a:solidFill>
                <a:cs typeface="Arial" pitchFamily="34" charset="0"/>
              </a:rPr>
              <a:t>PhD</a:t>
            </a:r>
            <a:endParaRPr 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72163" y="3501008"/>
            <a:ext cx="32718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defRPr/>
            </a:pPr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2-5 TAHUN (FT)</a:t>
            </a:r>
          </a:p>
          <a:p>
            <a:pPr marL="177800" indent="-177800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4-7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7800" indent="-177800">
              <a:defRPr/>
            </a:pPr>
            <a:endPara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 flipV="1">
            <a:off x="5367338" y="3481709"/>
            <a:ext cx="3171825" cy="644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" y="0"/>
              </a:cxn>
              <a:cxn ang="0">
                <a:pos x="332" y="2018"/>
              </a:cxn>
              <a:cxn ang="0">
                <a:pos x="2224" y="2018"/>
              </a:cxn>
            </a:cxnLst>
            <a:rect l="0" t="0" r="r" b="b"/>
            <a:pathLst>
              <a:path w="2224" h="2018">
                <a:moveTo>
                  <a:pt x="0" y="0"/>
                </a:moveTo>
                <a:lnTo>
                  <a:pt x="332" y="0"/>
                </a:lnTo>
                <a:lnTo>
                  <a:pt x="332" y="2018"/>
                </a:lnTo>
                <a:lnTo>
                  <a:pt x="2224" y="2018"/>
                </a:lnTo>
              </a:path>
            </a:pathLst>
          </a:custGeom>
          <a:ln w="12700">
            <a:solidFill>
              <a:srgbClr val="FFFF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black"/>
              </a:solidFill>
            </a:endParaRPr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 flipV="1">
            <a:off x="5148064" y="1484784"/>
            <a:ext cx="3171825" cy="644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32" y="0"/>
              </a:cxn>
              <a:cxn ang="0">
                <a:pos x="332" y="2018"/>
              </a:cxn>
              <a:cxn ang="0">
                <a:pos x="2224" y="2018"/>
              </a:cxn>
            </a:cxnLst>
            <a:rect l="0" t="0" r="r" b="b"/>
            <a:pathLst>
              <a:path w="2224" h="2018">
                <a:moveTo>
                  <a:pt x="0" y="0"/>
                </a:moveTo>
                <a:lnTo>
                  <a:pt x="332" y="0"/>
                </a:lnTo>
                <a:lnTo>
                  <a:pt x="332" y="2018"/>
                </a:lnTo>
                <a:lnTo>
                  <a:pt x="2224" y="2018"/>
                </a:lnTo>
              </a:path>
            </a:pathLst>
          </a:custGeom>
          <a:ln w="12700">
            <a:solidFill>
              <a:srgbClr val="FFFFFF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black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52145" y="1508591"/>
            <a:ext cx="324033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indent="-177800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-3 TAHUN (FT)</a:t>
            </a:r>
            <a:endParaRPr lang="en-US" sz="32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7800" indent="-177800">
              <a:defRPr/>
            </a:pP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2-4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TAHUN 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77800" indent="-177800">
              <a:defRPr/>
            </a:pPr>
            <a:endParaRPr lang="en-US" sz="36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44" name="Freeform 7"/>
          <p:cNvSpPr>
            <a:spLocks/>
          </p:cNvSpPr>
          <p:nvPr/>
        </p:nvSpPr>
        <p:spPr bwMode="auto">
          <a:xfrm flipH="1">
            <a:off x="685800" y="4449734"/>
            <a:ext cx="4400550" cy="989012"/>
          </a:xfrm>
          <a:custGeom>
            <a:avLst/>
            <a:gdLst/>
            <a:ahLst/>
            <a:cxnLst>
              <a:cxn ang="0">
                <a:pos x="2772" y="402"/>
              </a:cxn>
              <a:cxn ang="0">
                <a:pos x="512" y="623"/>
              </a:cxn>
              <a:cxn ang="0">
                <a:pos x="0" y="533"/>
              </a:cxn>
              <a:cxn ang="0">
                <a:pos x="0" y="25"/>
              </a:cxn>
              <a:cxn ang="0">
                <a:pos x="2202" y="0"/>
              </a:cxn>
              <a:cxn ang="0">
                <a:pos x="2772" y="4"/>
              </a:cxn>
              <a:cxn ang="0">
                <a:pos x="2772" y="402"/>
              </a:cxn>
            </a:cxnLst>
            <a:rect l="0" t="0" r="r" b="b"/>
            <a:pathLst>
              <a:path w="2772" h="623">
                <a:moveTo>
                  <a:pt x="2772" y="402"/>
                </a:moveTo>
                <a:lnTo>
                  <a:pt x="512" y="623"/>
                </a:lnTo>
                <a:lnTo>
                  <a:pt x="0" y="533"/>
                </a:lnTo>
                <a:lnTo>
                  <a:pt x="0" y="25"/>
                </a:lnTo>
                <a:lnTo>
                  <a:pt x="2202" y="0"/>
                </a:lnTo>
                <a:lnTo>
                  <a:pt x="2772" y="4"/>
                </a:lnTo>
                <a:lnTo>
                  <a:pt x="2772" y="40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7" name="Freeform 18"/>
          <p:cNvSpPr>
            <a:spLocks/>
          </p:cNvSpPr>
          <p:nvPr/>
        </p:nvSpPr>
        <p:spPr bwMode="auto">
          <a:xfrm flipH="1">
            <a:off x="4273550" y="4483597"/>
            <a:ext cx="812800" cy="949325"/>
          </a:xfrm>
          <a:custGeom>
            <a:avLst/>
            <a:gdLst/>
            <a:ahLst/>
            <a:cxnLst>
              <a:cxn ang="0">
                <a:pos x="512" y="12"/>
              </a:cxn>
              <a:cxn ang="0">
                <a:pos x="512" y="598"/>
              </a:cxn>
              <a:cxn ang="0">
                <a:pos x="512" y="598"/>
              </a:cxn>
              <a:cxn ang="0">
                <a:pos x="0" y="508"/>
              </a:cxn>
              <a:cxn ang="0">
                <a:pos x="0" y="0"/>
              </a:cxn>
              <a:cxn ang="0">
                <a:pos x="127" y="0"/>
              </a:cxn>
              <a:cxn ang="0">
                <a:pos x="258" y="4"/>
              </a:cxn>
              <a:cxn ang="0">
                <a:pos x="385" y="8"/>
              </a:cxn>
              <a:cxn ang="0">
                <a:pos x="512" y="12"/>
              </a:cxn>
              <a:cxn ang="0">
                <a:pos x="512" y="12"/>
              </a:cxn>
            </a:cxnLst>
            <a:rect l="0" t="0" r="r" b="b"/>
            <a:pathLst>
              <a:path w="512" h="598">
                <a:moveTo>
                  <a:pt x="512" y="12"/>
                </a:moveTo>
                <a:lnTo>
                  <a:pt x="512" y="598"/>
                </a:lnTo>
                <a:lnTo>
                  <a:pt x="512" y="598"/>
                </a:lnTo>
                <a:lnTo>
                  <a:pt x="0" y="508"/>
                </a:lnTo>
                <a:lnTo>
                  <a:pt x="0" y="0"/>
                </a:lnTo>
                <a:lnTo>
                  <a:pt x="127" y="0"/>
                </a:lnTo>
                <a:lnTo>
                  <a:pt x="258" y="4"/>
                </a:lnTo>
                <a:lnTo>
                  <a:pt x="385" y="8"/>
                </a:lnTo>
                <a:lnTo>
                  <a:pt x="512" y="12"/>
                </a:lnTo>
                <a:lnTo>
                  <a:pt x="512" y="1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8" name="Freeform 20"/>
          <p:cNvSpPr>
            <a:spLocks/>
          </p:cNvSpPr>
          <p:nvPr/>
        </p:nvSpPr>
        <p:spPr bwMode="auto">
          <a:xfrm rot="21093749" flipH="1">
            <a:off x="4202893" y="4444089"/>
            <a:ext cx="952660" cy="892821"/>
          </a:xfrm>
          <a:custGeom>
            <a:avLst/>
            <a:gdLst/>
            <a:ahLst/>
            <a:cxnLst>
              <a:cxn ang="0">
                <a:pos x="512" y="0"/>
              </a:cxn>
              <a:cxn ang="0">
                <a:pos x="512" y="590"/>
              </a:cxn>
              <a:cxn ang="0">
                <a:pos x="512" y="590"/>
              </a:cxn>
              <a:cxn ang="0">
                <a:pos x="385" y="590"/>
              </a:cxn>
              <a:cxn ang="0">
                <a:pos x="258" y="586"/>
              </a:cxn>
              <a:cxn ang="0">
                <a:pos x="127" y="586"/>
              </a:cxn>
              <a:cxn ang="0">
                <a:pos x="0" y="586"/>
              </a:cxn>
              <a:cxn ang="0">
                <a:pos x="0" y="78"/>
              </a:cxn>
              <a:cxn ang="0">
                <a:pos x="127" y="57"/>
              </a:cxn>
              <a:cxn ang="0">
                <a:pos x="258" y="37"/>
              </a:cxn>
              <a:cxn ang="0">
                <a:pos x="385" y="20"/>
              </a:cxn>
              <a:cxn ang="0">
                <a:pos x="512" y="0"/>
              </a:cxn>
              <a:cxn ang="0">
                <a:pos x="512" y="0"/>
              </a:cxn>
            </a:cxnLst>
            <a:rect l="0" t="0" r="r" b="b"/>
            <a:pathLst>
              <a:path w="512" h="590">
                <a:moveTo>
                  <a:pt x="512" y="0"/>
                </a:moveTo>
                <a:lnTo>
                  <a:pt x="512" y="590"/>
                </a:lnTo>
                <a:lnTo>
                  <a:pt x="512" y="590"/>
                </a:lnTo>
                <a:lnTo>
                  <a:pt x="385" y="590"/>
                </a:lnTo>
                <a:lnTo>
                  <a:pt x="258" y="586"/>
                </a:lnTo>
                <a:lnTo>
                  <a:pt x="127" y="586"/>
                </a:lnTo>
                <a:lnTo>
                  <a:pt x="0" y="586"/>
                </a:lnTo>
                <a:lnTo>
                  <a:pt x="0" y="78"/>
                </a:lnTo>
                <a:lnTo>
                  <a:pt x="127" y="57"/>
                </a:lnTo>
                <a:lnTo>
                  <a:pt x="258" y="37"/>
                </a:lnTo>
                <a:lnTo>
                  <a:pt x="385" y="20"/>
                </a:lnTo>
                <a:lnTo>
                  <a:pt x="512" y="0"/>
                </a:lnTo>
                <a:lnTo>
                  <a:pt x="512" y="0"/>
                </a:lnTo>
                <a:close/>
              </a:path>
            </a:pathLst>
          </a:custGeom>
          <a:solidFill>
            <a:srgbClr val="1F1A17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CO" sz="1800" b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28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2358" y="2348880"/>
            <a:ext cx="8623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4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PENGAMBILAN PELAJAR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4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PENGAJIAN SISWAZAH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91" name="Picture 15" descr="logo UPM_berilmu berbakti_L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6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PENGAMBILAN PELAJAR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91" name="Picture 15" descr="logo UPM_berilmu berbakti_L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69180" y="1556792"/>
            <a:ext cx="86233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Urusan pengambilan pelajar melibatkan: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endParaRPr lang="fi-FI" sz="2800" b="1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Satu (1) prosedur:</a:t>
            </a:r>
          </a:p>
          <a:p>
            <a:pPr marL="520700" lvl="0" indent="-236538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fi-FI" sz="24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Pengambilan Pelajar Siswazah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endParaRPr lang="fi-FI" sz="2800" b="1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660232" y="2852936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/>
            <a:r>
              <a:rPr lang="fi-FI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UPM/PU/S/P006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3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63845" t="20600" r="18452" b="2192"/>
          <a:stretch>
            <a:fillRect/>
          </a:stretch>
        </p:blipFill>
        <p:spPr bwMode="auto">
          <a:xfrm>
            <a:off x="0" y="716442"/>
            <a:ext cx="1619672" cy="3836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 descr="logo UPM_berilmu berbakti_L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0" y="-27385"/>
            <a:ext cx="1619672" cy="7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itle 1"/>
          <p:cNvSpPr txBox="1">
            <a:spLocks/>
          </p:cNvSpPr>
          <p:nvPr/>
        </p:nvSpPr>
        <p:spPr bwMode="auto">
          <a:xfrm>
            <a:off x="2915816" y="1052737"/>
            <a:ext cx="60486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85750" indent="-285750" algn="just">
              <a:buFont typeface="Wingdings" pitchFamily="2" charset="2"/>
              <a:buChar char="q"/>
              <a:defRPr/>
            </a:pPr>
            <a:r>
              <a:rPr lang="en-US" sz="2000" dirty="0" err="1" smtClean="0">
                <a:solidFill>
                  <a:schemeClr val="bg1"/>
                </a:solidFill>
                <a:ea typeface="+mj-ea"/>
                <a:cs typeface="Arial" pitchFamily="34" charset="0"/>
              </a:rPr>
              <a:t>Semak</a:t>
            </a:r>
            <a:r>
              <a:rPr lang="en-US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+mj-ea"/>
                <a:cs typeface="Arial" pitchFamily="34" charset="0"/>
              </a:rPr>
              <a:t>semua</a:t>
            </a:r>
            <a:r>
              <a:rPr lang="en-US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+mj-ea"/>
                <a:cs typeface="Arial" pitchFamily="34" charset="0"/>
              </a:rPr>
              <a:t>dokumen</a:t>
            </a:r>
            <a:r>
              <a:rPr lang="en-US" sz="2000" dirty="0" smtClean="0">
                <a:solidFill>
                  <a:schemeClr val="bg1"/>
                </a:solidFill>
                <a:ea typeface="+mj-ea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a typeface="+mj-ea"/>
                <a:cs typeface="Arial" pitchFamily="34" charset="0"/>
              </a:rPr>
              <a:t>sokongan</a:t>
            </a:r>
            <a:endParaRPr lang="en-US" sz="2000" dirty="0" smtClean="0">
              <a:solidFill>
                <a:schemeClr val="bg1"/>
              </a:solidFill>
              <a:ea typeface="+mj-ea"/>
              <a:cs typeface="Arial" pitchFamily="34" charset="0"/>
            </a:endParaRPr>
          </a:p>
          <a:p>
            <a:pPr marL="285750" lvl="1" indent="-285750" algn="just">
              <a:buFont typeface="Wingdings" pitchFamily="2" charset="2"/>
              <a:buChar char="q"/>
              <a:defRPr/>
            </a:pPr>
            <a:r>
              <a:rPr lang="en-US" sz="2000" dirty="0" err="1">
                <a:solidFill>
                  <a:schemeClr val="bg1"/>
                </a:solidFill>
              </a:rPr>
              <a:t>Maklumkan</a:t>
            </a:r>
            <a:r>
              <a:rPr lang="en-US" sz="2000" dirty="0">
                <a:solidFill>
                  <a:schemeClr val="bg1"/>
                </a:solidFill>
              </a:rPr>
              <a:t> status </a:t>
            </a:r>
            <a:r>
              <a:rPr lang="en-US" sz="2000" dirty="0" err="1">
                <a:solidFill>
                  <a:schemeClr val="bg1"/>
                </a:solidFill>
              </a:rPr>
              <a:t>dokumen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permohonan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pemohon</a:t>
            </a:r>
            <a:r>
              <a:rPr lang="en-US" sz="2000" dirty="0">
                <a:solidFill>
                  <a:schemeClr val="bg1"/>
                </a:solidFill>
              </a:rPr>
              <a:t> (</a:t>
            </a:r>
            <a:r>
              <a:rPr lang="en-US" sz="2000" dirty="0" err="1">
                <a:solidFill>
                  <a:schemeClr val="bg1"/>
                </a:solidFill>
              </a:rPr>
              <a:t>lengkap</a:t>
            </a:r>
            <a:r>
              <a:rPr lang="en-US" sz="2000" dirty="0">
                <a:solidFill>
                  <a:schemeClr val="bg1"/>
                </a:solidFill>
              </a:rPr>
              <a:t>/</a:t>
            </a:r>
            <a:r>
              <a:rPr lang="en-US" sz="2000" dirty="0" err="1">
                <a:solidFill>
                  <a:schemeClr val="bg1"/>
                </a:solidFill>
              </a:rPr>
              <a:t>tidak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lengkap</a:t>
            </a:r>
            <a:r>
              <a:rPr lang="en-US" sz="2000" dirty="0">
                <a:solidFill>
                  <a:schemeClr val="bg1"/>
                </a:solidFill>
              </a:rPr>
              <a:t>) </a:t>
            </a:r>
            <a:r>
              <a:rPr lang="en-US" sz="2000" dirty="0" err="1">
                <a:solidFill>
                  <a:schemeClr val="bg1"/>
                </a:solidFill>
              </a:rPr>
              <a:t>melalui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</a:t>
            </a:r>
            <a:r>
              <a:rPr lang="en-US" sz="2000" dirty="0">
                <a:solidFill>
                  <a:schemeClr val="bg1"/>
                </a:solidFill>
              </a:rPr>
              <a:t>-GIMS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285750" lvl="1" indent="-285750" algn="just">
              <a:buFont typeface="Wingdings" pitchFamily="2" charset="2"/>
              <a:buChar char="q"/>
              <a:defRPr/>
            </a:pPr>
            <a:r>
              <a:rPr lang="en-US" sz="2000" dirty="0" err="1" smtClean="0">
                <a:solidFill>
                  <a:schemeClr val="bg1"/>
                </a:solidFill>
              </a:rPr>
              <a:t>Permohonan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lengkap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melalui</a:t>
            </a:r>
            <a:r>
              <a:rPr lang="en-US" sz="2000" dirty="0" smtClean="0">
                <a:solidFill>
                  <a:schemeClr val="bg1"/>
                </a:solidFill>
              </a:rPr>
              <a:t> proses </a:t>
            </a:r>
            <a:r>
              <a:rPr lang="en-US" sz="2000" dirty="0" err="1" smtClean="0">
                <a:solidFill>
                  <a:schemeClr val="bg1"/>
                </a:solidFill>
              </a:rPr>
              <a:t>saringan</a:t>
            </a:r>
            <a:r>
              <a:rPr lang="en-US" sz="2000" dirty="0" smtClean="0">
                <a:solidFill>
                  <a:schemeClr val="bg1"/>
                </a:solidFill>
              </a:rPr>
              <a:t> di </a:t>
            </a:r>
            <a:r>
              <a:rPr lang="en-US" sz="2000" dirty="0" err="1" smtClean="0">
                <a:solidFill>
                  <a:schemeClr val="bg1"/>
                </a:solidFill>
              </a:rPr>
              <a:t>Fakulti</a:t>
            </a:r>
            <a:r>
              <a:rPr lang="en-US" sz="2000" dirty="0" smtClean="0">
                <a:solidFill>
                  <a:schemeClr val="bg1"/>
                </a:solidFill>
              </a:rPr>
              <a:t>/</a:t>
            </a:r>
            <a:r>
              <a:rPr lang="en-US" sz="2000" dirty="0" err="1" smtClean="0">
                <a:solidFill>
                  <a:schemeClr val="bg1"/>
                </a:solidFill>
              </a:rPr>
              <a:t>Institut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itchFamily="2" charset="2"/>
              <a:buChar char="q"/>
              <a:defRPr/>
            </a:pPr>
            <a:endParaRPr lang="en-US" sz="2000" dirty="0" smtClean="0">
              <a:solidFill>
                <a:schemeClr val="bg1"/>
              </a:solidFill>
              <a:ea typeface="+mj-ea"/>
              <a:cs typeface="Arial" pitchFamily="34" charset="0"/>
            </a:endParaRPr>
          </a:p>
          <a:p>
            <a:pPr marL="285750" indent="-285750" algn="just">
              <a:defRPr/>
            </a:pPr>
            <a:endParaRPr lang="en-US" sz="1100" dirty="0">
              <a:solidFill>
                <a:schemeClr val="bg1"/>
              </a:solidFill>
              <a:ea typeface="+mj-ea"/>
              <a:cs typeface="Arial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1619672" y="908720"/>
            <a:ext cx="1449873" cy="187220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1915691" y="3356992"/>
            <a:ext cx="1000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MY" sz="20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707639" y="116632"/>
            <a:ext cx="4845561" cy="620688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Dokumen permohonan diter</a:t>
            </a:r>
            <a:r>
              <a:rPr lang="en-US" sz="2000" b="1" dirty="0" smtClean="0"/>
              <a:t>ima</a:t>
            </a:r>
            <a:endParaRPr lang="en-US" sz="2000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714847" y="2831976"/>
            <a:ext cx="56886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Penyelaras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marL="341313" indent="-341313" algn="just"/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   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Buat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saringan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permohonan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calon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masukkan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keputusan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ke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i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-GIMS  </a:t>
            </a:r>
          </a:p>
          <a:p>
            <a:pPr marL="341313" indent="-341313" algn="just"/>
            <a:r>
              <a:rPr lang="en-MY" sz="2000" i="1" dirty="0" smtClean="0">
                <a:solidFill>
                  <a:schemeClr val="bg1"/>
                </a:solidFill>
                <a:cs typeface="Arial" pitchFamily="34" charset="0"/>
              </a:rPr>
              <a:t>      (SUPPORTED/NOT SUPPORTED/KIV)</a:t>
            </a:r>
          </a:p>
          <a:p>
            <a:pPr marL="341313" lvl="0" indent="-341313" algn="just"/>
            <a:endParaRPr lang="en-MY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341313" lvl="0" indent="-341313" algn="just">
              <a:buFont typeface="Wingdings" pitchFamily="2" charset="2"/>
              <a:buChar char="q"/>
            </a:pP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PTPP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Fakulti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Institut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marL="341313" lvl="0" indent="-341313" algn="just"/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   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Sedia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majukan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laporan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keputusan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saringan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permohonan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ke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SPS.</a:t>
            </a:r>
            <a:endParaRPr lang="en-US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63845" t="20600" r="18452" b="2192"/>
          <a:stretch>
            <a:fillRect/>
          </a:stretch>
        </p:blipFill>
        <p:spPr bwMode="auto">
          <a:xfrm>
            <a:off x="0" y="747985"/>
            <a:ext cx="1619672" cy="3689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 descr="logo UPM_berilmu berbakti_L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0" y="-27385"/>
            <a:ext cx="1619672" cy="7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ounded Rectangle 12"/>
          <p:cNvSpPr/>
          <p:nvPr/>
        </p:nvSpPr>
        <p:spPr>
          <a:xfrm>
            <a:off x="1781380" y="116632"/>
            <a:ext cx="7183108" cy="720081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Dokumen permohonan yang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lengkap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dipaparkan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di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senarai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Fakulti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Institut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saringan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1537951" y="2592548"/>
            <a:ext cx="1449873" cy="2088232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3007216" y="1232560"/>
            <a:ext cx="59766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Dapatkan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kelulusan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JKKPPS.</a:t>
            </a:r>
          </a:p>
          <a:p>
            <a:pPr marL="341313" indent="-341313" algn="just"/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    </a:t>
            </a:r>
          </a:p>
          <a:p>
            <a:pPr marL="341313" lvl="0" indent="-341313" algn="just">
              <a:buFont typeface="Wingdings" pitchFamily="2" charset="2"/>
              <a:buChar char="q"/>
            </a:pP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Kemaskini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keputusan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permohonan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di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i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-GIMS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cetak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surat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tawaran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341313" lvl="0" indent="-341313" algn="just"/>
            <a:endParaRPr lang="en-MY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341313" lvl="0" indent="-341313" algn="just">
              <a:buFont typeface="Wingdings" pitchFamily="2" charset="2"/>
              <a:buChar char="q"/>
            </a:pP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Maklum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dapatkan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pengesahan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JKPSU. </a:t>
            </a:r>
          </a:p>
          <a:p>
            <a:pPr marL="341313" lvl="0" indent="-341313" algn="just"/>
            <a:endParaRPr lang="en-MY" sz="2000" dirty="0" smtClean="0">
              <a:solidFill>
                <a:schemeClr val="bg1"/>
              </a:solidFill>
              <a:latin typeface="+mj-lt"/>
              <a:ea typeface="+mj-ea"/>
              <a:cs typeface="Arial" pitchFamily="34" charset="0"/>
            </a:endParaRPr>
          </a:p>
          <a:p>
            <a:pPr marL="341313" lvl="0" indent="-341313" algn="just"/>
            <a:endParaRPr lang="en-US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537951" y="1268760"/>
            <a:ext cx="1449873" cy="144016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5983" y="4869160"/>
            <a:ext cx="7344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2000" dirty="0" smtClean="0">
                <a:solidFill>
                  <a:schemeClr val="bg1"/>
                </a:solidFill>
              </a:rPr>
              <a:t>Keputusan permohonan kemasukan dimaklumkan dalam tempoh </a:t>
            </a:r>
            <a:r>
              <a:rPr lang="en-US" sz="2000" u="sng" dirty="0" smtClean="0">
                <a:solidFill>
                  <a:schemeClr val="bg1"/>
                </a:solidFill>
              </a:rPr>
              <a:t>60 hari</a:t>
            </a:r>
            <a:r>
              <a:rPr lang="en-US" sz="2000" dirty="0" smtClean="0">
                <a:solidFill>
                  <a:schemeClr val="bg1"/>
                </a:solidFill>
              </a:rPr>
              <a:t> selepas borang permohonan lengkap diterima.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 bwMode="auto">
          <a:xfrm>
            <a:off x="1825983" y="1741376"/>
            <a:ext cx="1161841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hari</a:t>
            </a:r>
            <a:endParaRPr lang="en-MY" sz="2000" b="1" dirty="0">
              <a:solidFill>
                <a:schemeClr val="bg1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>
          <a:xfrm>
            <a:off x="6568440" y="6356350"/>
            <a:ext cx="2133600" cy="365125"/>
          </a:xfrm>
        </p:spPr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11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63845" t="20600" r="18452" b="2192"/>
          <a:stretch>
            <a:fillRect/>
          </a:stretch>
        </p:blipFill>
        <p:spPr bwMode="auto">
          <a:xfrm>
            <a:off x="0" y="747985"/>
            <a:ext cx="1619672" cy="390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1" descr="logo UPM_berilmu berbakti_L2"/>
          <p:cNvPicPr>
            <a:picLocks noChangeAspect="1" noChangeArrowheads="1"/>
          </p:cNvPicPr>
          <p:nvPr/>
        </p:nvPicPr>
        <p:blipFill>
          <a:blip r:embed="rId3">
            <a:lum bright="-10000" contrast="20000"/>
          </a:blip>
          <a:srcRect/>
          <a:stretch>
            <a:fillRect/>
          </a:stretch>
        </p:blipFill>
        <p:spPr bwMode="auto">
          <a:xfrm>
            <a:off x="0" y="-27385"/>
            <a:ext cx="1619672" cy="7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984378" y="1124744"/>
            <a:ext cx="3037607" cy="107721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cs typeface="Arial" pitchFamily="34" charset="0"/>
              </a:rPr>
              <a:t>TANGGUH KEMASUKAN</a:t>
            </a:r>
            <a:endParaRPr lang="en-US" sz="3200" b="1" i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5649193" y="1124744"/>
            <a:ext cx="3037607" cy="107721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cs typeface="Arial" pitchFamily="34" charset="0"/>
              </a:rPr>
              <a:t>TERIMA TAWARAN</a:t>
            </a:r>
            <a:endParaRPr lang="en-US" sz="3200" b="1" i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627784" y="2532044"/>
            <a:ext cx="1449873" cy="15121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6387362" y="2446110"/>
            <a:ext cx="1449873" cy="151216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1648975" y="4044212"/>
            <a:ext cx="3744416" cy="265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Mohon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penangguhan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i="1" dirty="0" smtClean="0">
                <a:solidFill>
                  <a:schemeClr val="bg1"/>
                </a:solidFill>
                <a:cs typeface="Arial" pitchFamily="34" charset="0"/>
              </a:rPr>
              <a:t>online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341313" indent="-341313" algn="just"/>
            <a:endParaRPr lang="en-MY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341313" indent="-341313" algn="just">
              <a:buFont typeface="Wingdings" pitchFamily="2" charset="2"/>
              <a:buChar char="q"/>
            </a:pP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Hanya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boleh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menangguh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kemasukan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selama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2 semester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kecuali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persetujuan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Dekan,SPS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351196" y="1124744"/>
            <a:ext cx="12892" cy="5733256"/>
          </a:xfrm>
          <a:prstGeom prst="line">
            <a:avLst/>
          </a:prstGeom>
          <a:ln>
            <a:solidFill>
              <a:schemeClr val="bg1">
                <a:lumMod val="50000"/>
                <a:alpha val="56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le 1"/>
          <p:cNvSpPr txBox="1">
            <a:spLocks/>
          </p:cNvSpPr>
          <p:nvPr/>
        </p:nvSpPr>
        <p:spPr bwMode="auto">
          <a:xfrm>
            <a:off x="5351196" y="4025044"/>
            <a:ext cx="37799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Mendaftar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sebagai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pelajar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baharu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masa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ditetapkan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di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bawah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pengurusan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SPS.</a:t>
            </a:r>
          </a:p>
          <a:p>
            <a:pPr marL="341313" indent="-341313" algn="just"/>
            <a:endParaRPr lang="en-MY" sz="20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341313" indent="-341313" algn="just">
              <a:buFont typeface="Wingdings" pitchFamily="2" charset="2"/>
              <a:buChar char="q"/>
            </a:pP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Bawa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semua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dokumen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sokongan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MY" sz="2000" dirty="0" err="1" smtClean="0">
                <a:solidFill>
                  <a:schemeClr val="bg1"/>
                </a:solidFill>
                <a:cs typeface="Arial" pitchFamily="34" charset="0"/>
              </a:rPr>
              <a:t>diperlukan</a:t>
            </a:r>
            <a:r>
              <a:rPr lang="en-MY" sz="20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907704" y="6772"/>
            <a:ext cx="6779096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cs typeface="Arial" pitchFamily="34" charset="0"/>
              </a:rPr>
              <a:t>RESPON CALON YANG DITAWARKAN</a:t>
            </a:r>
            <a:endParaRPr lang="en-US" sz="2800" b="1" i="1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5" name="Down Arrow 14"/>
          <p:cNvSpPr/>
          <p:nvPr/>
        </p:nvSpPr>
        <p:spPr>
          <a:xfrm rot="1211715">
            <a:off x="3637609" y="471075"/>
            <a:ext cx="352023" cy="60771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20435276">
            <a:off x="6936286" y="475800"/>
            <a:ext cx="352023" cy="60771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1" descr="logo UPM_berilmu berbakti_L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0" y="-27385"/>
            <a:ext cx="1619672" cy="775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123728" y="16024"/>
            <a:ext cx="6779096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FF"/>
                </a:solidFill>
                <a:cs typeface="Arial" pitchFamily="34" charset="0"/>
              </a:rPr>
              <a:t>PENDAFTARAN PELAJAR BAHARU</a:t>
            </a:r>
            <a:endParaRPr lang="en-US" sz="2800" b="1" i="1" dirty="0">
              <a:solidFill>
                <a:srgbClr val="FFFFFF"/>
              </a:solidFill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73275" y="1246743"/>
            <a:ext cx="1799053" cy="2849007"/>
            <a:chOff x="173275" y="1242018"/>
            <a:chExt cx="1799053" cy="3115067"/>
          </a:xfrm>
        </p:grpSpPr>
        <p:sp>
          <p:nvSpPr>
            <p:cNvPr id="19" name="Freeform 18"/>
            <p:cNvSpPr/>
            <p:nvPr/>
          </p:nvSpPr>
          <p:spPr>
            <a:xfrm>
              <a:off x="373844" y="1466407"/>
              <a:ext cx="1598484" cy="2890678"/>
            </a:xfrm>
            <a:custGeom>
              <a:avLst/>
              <a:gdLst>
                <a:gd name="connsiteX0" fmla="*/ 0 w 1493490"/>
                <a:gd name="connsiteY0" fmla="*/ 149349 h 4143375"/>
                <a:gd name="connsiteX1" fmla="*/ 149349 w 1493490"/>
                <a:gd name="connsiteY1" fmla="*/ 0 h 4143375"/>
                <a:gd name="connsiteX2" fmla="*/ 1344141 w 1493490"/>
                <a:gd name="connsiteY2" fmla="*/ 0 h 4143375"/>
                <a:gd name="connsiteX3" fmla="*/ 1493490 w 1493490"/>
                <a:gd name="connsiteY3" fmla="*/ 149349 h 4143375"/>
                <a:gd name="connsiteX4" fmla="*/ 1493490 w 1493490"/>
                <a:gd name="connsiteY4" fmla="*/ 3994026 h 4143375"/>
                <a:gd name="connsiteX5" fmla="*/ 1344141 w 1493490"/>
                <a:gd name="connsiteY5" fmla="*/ 4143375 h 4143375"/>
                <a:gd name="connsiteX6" fmla="*/ 149349 w 1493490"/>
                <a:gd name="connsiteY6" fmla="*/ 4143375 h 4143375"/>
                <a:gd name="connsiteX7" fmla="*/ 0 w 1493490"/>
                <a:gd name="connsiteY7" fmla="*/ 3994026 h 4143375"/>
                <a:gd name="connsiteX8" fmla="*/ 0 w 1493490"/>
                <a:gd name="connsiteY8" fmla="*/ 149349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3490" h="4143375">
                  <a:moveTo>
                    <a:pt x="0" y="149349"/>
                  </a:moveTo>
                  <a:cubicBezTo>
                    <a:pt x="0" y="66866"/>
                    <a:pt x="66866" y="0"/>
                    <a:pt x="149349" y="0"/>
                  </a:cubicBezTo>
                  <a:lnTo>
                    <a:pt x="1344141" y="0"/>
                  </a:lnTo>
                  <a:cubicBezTo>
                    <a:pt x="1426624" y="0"/>
                    <a:pt x="1493490" y="66866"/>
                    <a:pt x="1493490" y="149349"/>
                  </a:cubicBezTo>
                  <a:lnTo>
                    <a:pt x="1493490" y="3994026"/>
                  </a:lnTo>
                  <a:cubicBezTo>
                    <a:pt x="1493490" y="4076509"/>
                    <a:pt x="1426624" y="4143375"/>
                    <a:pt x="1344141" y="4143375"/>
                  </a:cubicBezTo>
                  <a:lnTo>
                    <a:pt x="149349" y="4143375"/>
                  </a:lnTo>
                  <a:cubicBezTo>
                    <a:pt x="66866" y="4143375"/>
                    <a:pt x="0" y="4076509"/>
                    <a:pt x="0" y="3994026"/>
                  </a:cubicBezTo>
                  <a:lnTo>
                    <a:pt x="0" y="1493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9568" tIns="1756917" rIns="99568" bIns="928244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400" b="1" kern="1200" dirty="0" smtClean="0">
                <a:solidFill>
                  <a:schemeClr val="tx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400" b="1" dirty="0">
                <a:solidFill>
                  <a:schemeClr val="tx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400" b="1" kern="1200" dirty="0" smtClean="0">
                <a:solidFill>
                  <a:schemeClr val="tx1"/>
                </a:solidFill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b="1" dirty="0" smtClean="0">
                  <a:solidFill>
                    <a:schemeClr val="tx1"/>
                  </a:solidFill>
                </a:rPr>
                <a:t>VISA &amp; PASSPORT VERIFICATION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1400" kern="1200" dirty="0"/>
            </a:p>
          </p:txBody>
        </p:sp>
        <p:sp>
          <p:nvSpPr>
            <p:cNvPr id="20" name="Oval 19"/>
            <p:cNvSpPr/>
            <p:nvPr/>
          </p:nvSpPr>
          <p:spPr>
            <a:xfrm>
              <a:off x="467058" y="1696221"/>
              <a:ext cx="1408208" cy="1396159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2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275" y="1242018"/>
              <a:ext cx="538967" cy="5389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1972328" y="1246743"/>
            <a:ext cx="1667278" cy="2849008"/>
            <a:chOff x="1972328" y="1246742"/>
            <a:chExt cx="1667278" cy="3076353"/>
          </a:xfrm>
        </p:grpSpPr>
        <p:sp>
          <p:nvSpPr>
            <p:cNvPr id="28" name="Freeform 27"/>
            <p:cNvSpPr/>
            <p:nvPr/>
          </p:nvSpPr>
          <p:spPr>
            <a:xfrm>
              <a:off x="2090897" y="1440271"/>
              <a:ext cx="1548709" cy="2882824"/>
            </a:xfrm>
            <a:custGeom>
              <a:avLst/>
              <a:gdLst>
                <a:gd name="connsiteX0" fmla="*/ 0 w 1493490"/>
                <a:gd name="connsiteY0" fmla="*/ 149349 h 4143375"/>
                <a:gd name="connsiteX1" fmla="*/ 149349 w 1493490"/>
                <a:gd name="connsiteY1" fmla="*/ 0 h 4143375"/>
                <a:gd name="connsiteX2" fmla="*/ 1344141 w 1493490"/>
                <a:gd name="connsiteY2" fmla="*/ 0 h 4143375"/>
                <a:gd name="connsiteX3" fmla="*/ 1493490 w 1493490"/>
                <a:gd name="connsiteY3" fmla="*/ 149349 h 4143375"/>
                <a:gd name="connsiteX4" fmla="*/ 1493490 w 1493490"/>
                <a:gd name="connsiteY4" fmla="*/ 3994026 h 4143375"/>
                <a:gd name="connsiteX5" fmla="*/ 1344141 w 1493490"/>
                <a:gd name="connsiteY5" fmla="*/ 4143375 h 4143375"/>
                <a:gd name="connsiteX6" fmla="*/ 149349 w 1493490"/>
                <a:gd name="connsiteY6" fmla="*/ 4143375 h 4143375"/>
                <a:gd name="connsiteX7" fmla="*/ 0 w 1493490"/>
                <a:gd name="connsiteY7" fmla="*/ 3994026 h 4143375"/>
                <a:gd name="connsiteX8" fmla="*/ 0 w 1493490"/>
                <a:gd name="connsiteY8" fmla="*/ 149349 h 41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3490" h="4143375">
                  <a:moveTo>
                    <a:pt x="0" y="149349"/>
                  </a:moveTo>
                  <a:cubicBezTo>
                    <a:pt x="0" y="66866"/>
                    <a:pt x="66866" y="0"/>
                    <a:pt x="149349" y="0"/>
                  </a:cubicBezTo>
                  <a:lnTo>
                    <a:pt x="1344141" y="0"/>
                  </a:lnTo>
                  <a:cubicBezTo>
                    <a:pt x="1426624" y="0"/>
                    <a:pt x="1493490" y="66866"/>
                    <a:pt x="1493490" y="149349"/>
                  </a:cubicBezTo>
                  <a:lnTo>
                    <a:pt x="1493490" y="3994026"/>
                  </a:lnTo>
                  <a:cubicBezTo>
                    <a:pt x="1493490" y="4076509"/>
                    <a:pt x="1426624" y="4143375"/>
                    <a:pt x="1344141" y="4143375"/>
                  </a:cubicBezTo>
                  <a:lnTo>
                    <a:pt x="149349" y="4143375"/>
                  </a:lnTo>
                  <a:cubicBezTo>
                    <a:pt x="66866" y="4143375"/>
                    <a:pt x="0" y="4076509"/>
                    <a:pt x="0" y="3994026"/>
                  </a:cubicBezTo>
                  <a:lnTo>
                    <a:pt x="0" y="14934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771141" rIns="113792" bIns="94246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600" b="1" kern="1200" dirty="0" smtClean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CN" sz="1600" b="1" dirty="0">
                <a:solidFill>
                  <a:schemeClr val="tx1"/>
                </a:solidFill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b="1" kern="1200" dirty="0" smtClean="0">
                  <a:solidFill>
                    <a:schemeClr val="tx1"/>
                  </a:solidFill>
                </a:rPr>
                <a:t>MEDICAL CHECKUP ENDORSEMENT</a:t>
              </a:r>
              <a:endParaRPr lang="zh-CN" altLang="en-US" sz="14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2175379" y="1739169"/>
              <a:ext cx="1379743" cy="1379743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 t="-17000" b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328" y="1246742"/>
              <a:ext cx="503579" cy="5035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5" name="Freeform 34"/>
          <p:cNvSpPr/>
          <p:nvPr/>
        </p:nvSpPr>
        <p:spPr>
          <a:xfrm>
            <a:off x="3809999" y="1474262"/>
            <a:ext cx="1600200" cy="2621488"/>
          </a:xfrm>
          <a:custGeom>
            <a:avLst/>
            <a:gdLst>
              <a:gd name="connsiteX0" fmla="*/ 0 w 1493490"/>
              <a:gd name="connsiteY0" fmla="*/ 149349 h 4143375"/>
              <a:gd name="connsiteX1" fmla="*/ 149349 w 1493490"/>
              <a:gd name="connsiteY1" fmla="*/ 0 h 4143375"/>
              <a:gd name="connsiteX2" fmla="*/ 1344141 w 1493490"/>
              <a:gd name="connsiteY2" fmla="*/ 0 h 4143375"/>
              <a:gd name="connsiteX3" fmla="*/ 1493490 w 1493490"/>
              <a:gd name="connsiteY3" fmla="*/ 149349 h 4143375"/>
              <a:gd name="connsiteX4" fmla="*/ 1493490 w 1493490"/>
              <a:gd name="connsiteY4" fmla="*/ 3994026 h 4143375"/>
              <a:gd name="connsiteX5" fmla="*/ 1344141 w 1493490"/>
              <a:gd name="connsiteY5" fmla="*/ 4143375 h 4143375"/>
              <a:gd name="connsiteX6" fmla="*/ 149349 w 1493490"/>
              <a:gd name="connsiteY6" fmla="*/ 4143375 h 4143375"/>
              <a:gd name="connsiteX7" fmla="*/ 0 w 1493490"/>
              <a:gd name="connsiteY7" fmla="*/ 3994026 h 4143375"/>
              <a:gd name="connsiteX8" fmla="*/ 0 w 1493490"/>
              <a:gd name="connsiteY8" fmla="*/ 149349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3490" h="4143375">
                <a:moveTo>
                  <a:pt x="0" y="149349"/>
                </a:moveTo>
                <a:cubicBezTo>
                  <a:pt x="0" y="66866"/>
                  <a:pt x="66866" y="0"/>
                  <a:pt x="149349" y="0"/>
                </a:cubicBezTo>
                <a:lnTo>
                  <a:pt x="1344141" y="0"/>
                </a:lnTo>
                <a:cubicBezTo>
                  <a:pt x="1426624" y="0"/>
                  <a:pt x="1493490" y="66866"/>
                  <a:pt x="1493490" y="149349"/>
                </a:cubicBezTo>
                <a:lnTo>
                  <a:pt x="1493490" y="3994026"/>
                </a:lnTo>
                <a:cubicBezTo>
                  <a:pt x="1493490" y="4076509"/>
                  <a:pt x="1426624" y="4143375"/>
                  <a:pt x="1344141" y="4143375"/>
                </a:cubicBezTo>
                <a:lnTo>
                  <a:pt x="149349" y="4143375"/>
                </a:lnTo>
                <a:cubicBezTo>
                  <a:pt x="66866" y="4143375"/>
                  <a:pt x="0" y="4076509"/>
                  <a:pt x="0" y="3994026"/>
                </a:cubicBezTo>
                <a:lnTo>
                  <a:pt x="0" y="149349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1771141" rIns="113792" bIns="94246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400" b="1" kern="1200" dirty="0" smtClean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400" b="1" kern="1200" dirty="0" smtClean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400" b="1" kern="1200" dirty="0" smtClean="0">
                <a:solidFill>
                  <a:schemeClr val="tx1"/>
                </a:solidFill>
              </a:rPr>
              <a:t>CHECKLIST COUNTER</a:t>
            </a:r>
            <a:endParaRPr lang="zh-CN" altLang="en-US" sz="1400" kern="12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3854097" y="1728877"/>
            <a:ext cx="1379743" cy="1379743"/>
          </a:xfrm>
          <a:prstGeom prst="ellipse">
            <a:avLst/>
          </a:prstGeom>
          <a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7" name="Picture 6" descr="C:\Documents and Settings\user\Desktop\number3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4896" y="1295400"/>
            <a:ext cx="496104" cy="49610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8" name="Freeform 37"/>
          <p:cNvSpPr/>
          <p:nvPr/>
        </p:nvSpPr>
        <p:spPr>
          <a:xfrm>
            <a:off x="5520428" y="1478628"/>
            <a:ext cx="1600200" cy="2617122"/>
          </a:xfrm>
          <a:custGeom>
            <a:avLst/>
            <a:gdLst>
              <a:gd name="connsiteX0" fmla="*/ 0 w 1493490"/>
              <a:gd name="connsiteY0" fmla="*/ 149349 h 4143375"/>
              <a:gd name="connsiteX1" fmla="*/ 149349 w 1493490"/>
              <a:gd name="connsiteY1" fmla="*/ 0 h 4143375"/>
              <a:gd name="connsiteX2" fmla="*/ 1344141 w 1493490"/>
              <a:gd name="connsiteY2" fmla="*/ 0 h 4143375"/>
              <a:gd name="connsiteX3" fmla="*/ 1493490 w 1493490"/>
              <a:gd name="connsiteY3" fmla="*/ 149349 h 4143375"/>
              <a:gd name="connsiteX4" fmla="*/ 1493490 w 1493490"/>
              <a:gd name="connsiteY4" fmla="*/ 3994026 h 4143375"/>
              <a:gd name="connsiteX5" fmla="*/ 1344141 w 1493490"/>
              <a:gd name="connsiteY5" fmla="*/ 4143375 h 4143375"/>
              <a:gd name="connsiteX6" fmla="*/ 149349 w 1493490"/>
              <a:gd name="connsiteY6" fmla="*/ 4143375 h 4143375"/>
              <a:gd name="connsiteX7" fmla="*/ 0 w 1493490"/>
              <a:gd name="connsiteY7" fmla="*/ 3994026 h 4143375"/>
              <a:gd name="connsiteX8" fmla="*/ 0 w 1493490"/>
              <a:gd name="connsiteY8" fmla="*/ 149349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3490" h="4143375">
                <a:moveTo>
                  <a:pt x="0" y="149349"/>
                </a:moveTo>
                <a:cubicBezTo>
                  <a:pt x="0" y="66866"/>
                  <a:pt x="66866" y="0"/>
                  <a:pt x="149349" y="0"/>
                </a:cubicBezTo>
                <a:lnTo>
                  <a:pt x="1344141" y="0"/>
                </a:lnTo>
                <a:cubicBezTo>
                  <a:pt x="1426624" y="0"/>
                  <a:pt x="1493490" y="66866"/>
                  <a:pt x="1493490" y="149349"/>
                </a:cubicBezTo>
                <a:lnTo>
                  <a:pt x="1493490" y="3994026"/>
                </a:lnTo>
                <a:cubicBezTo>
                  <a:pt x="1493490" y="4076509"/>
                  <a:pt x="1426624" y="4143375"/>
                  <a:pt x="1344141" y="4143375"/>
                </a:cubicBezTo>
                <a:lnTo>
                  <a:pt x="149349" y="4143375"/>
                </a:lnTo>
                <a:cubicBezTo>
                  <a:pt x="66866" y="4143375"/>
                  <a:pt x="0" y="4076509"/>
                  <a:pt x="0" y="3994026"/>
                </a:cubicBezTo>
                <a:lnTo>
                  <a:pt x="0" y="1493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1771141" rIns="113792" bIns="94246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400" b="1" kern="1200" dirty="0" smtClean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400" b="1" kern="1200" dirty="0" smtClean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400" b="1" kern="1200" dirty="0" smtClean="0">
                <a:solidFill>
                  <a:schemeClr val="tx1"/>
                </a:solidFill>
              </a:rPr>
              <a:t>PAYMENT COUNTER</a:t>
            </a:r>
            <a:endParaRPr lang="zh-CN" altLang="en-US" sz="1400" kern="1200" dirty="0">
              <a:solidFill>
                <a:schemeClr val="tx1"/>
              </a:solidFill>
            </a:endParaRPr>
          </a:p>
        </p:txBody>
      </p:sp>
      <p:pic>
        <p:nvPicPr>
          <p:cNvPr id="39" name="Picture 7" descr="C:\Documents and Settings\user\Desktop\the-number-4-in-a-circle.jpg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95400"/>
            <a:ext cx="469377" cy="46937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40" name="Oval 39"/>
          <p:cNvSpPr/>
          <p:nvPr/>
        </p:nvSpPr>
        <p:spPr>
          <a:xfrm>
            <a:off x="5630656" y="1771209"/>
            <a:ext cx="1379743" cy="1379743"/>
          </a:xfrm>
          <a:prstGeom prst="ellipse">
            <a:avLst/>
          </a:prstGeom>
          <a:blipFill>
            <a:blip r:embed="rId10"/>
            <a:srcRect/>
            <a:stretch>
              <a:fillRect l="-8000" r="-8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reeform 40"/>
          <p:cNvSpPr/>
          <p:nvPr/>
        </p:nvSpPr>
        <p:spPr>
          <a:xfrm>
            <a:off x="7312503" y="1474263"/>
            <a:ext cx="1507552" cy="2621488"/>
          </a:xfrm>
          <a:custGeom>
            <a:avLst/>
            <a:gdLst>
              <a:gd name="connsiteX0" fmla="*/ 0 w 1493490"/>
              <a:gd name="connsiteY0" fmla="*/ 149349 h 4143375"/>
              <a:gd name="connsiteX1" fmla="*/ 149349 w 1493490"/>
              <a:gd name="connsiteY1" fmla="*/ 0 h 4143375"/>
              <a:gd name="connsiteX2" fmla="*/ 1344141 w 1493490"/>
              <a:gd name="connsiteY2" fmla="*/ 0 h 4143375"/>
              <a:gd name="connsiteX3" fmla="*/ 1493490 w 1493490"/>
              <a:gd name="connsiteY3" fmla="*/ 149349 h 4143375"/>
              <a:gd name="connsiteX4" fmla="*/ 1493490 w 1493490"/>
              <a:gd name="connsiteY4" fmla="*/ 3994026 h 4143375"/>
              <a:gd name="connsiteX5" fmla="*/ 1344141 w 1493490"/>
              <a:gd name="connsiteY5" fmla="*/ 4143375 h 4143375"/>
              <a:gd name="connsiteX6" fmla="*/ 149349 w 1493490"/>
              <a:gd name="connsiteY6" fmla="*/ 4143375 h 4143375"/>
              <a:gd name="connsiteX7" fmla="*/ 0 w 1493490"/>
              <a:gd name="connsiteY7" fmla="*/ 3994026 h 4143375"/>
              <a:gd name="connsiteX8" fmla="*/ 0 w 1493490"/>
              <a:gd name="connsiteY8" fmla="*/ 149349 h 4143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93490" h="4143375">
                <a:moveTo>
                  <a:pt x="0" y="149349"/>
                </a:moveTo>
                <a:cubicBezTo>
                  <a:pt x="0" y="66866"/>
                  <a:pt x="66866" y="0"/>
                  <a:pt x="149349" y="0"/>
                </a:cubicBezTo>
                <a:lnTo>
                  <a:pt x="1344141" y="0"/>
                </a:lnTo>
                <a:cubicBezTo>
                  <a:pt x="1426624" y="0"/>
                  <a:pt x="1493490" y="66866"/>
                  <a:pt x="1493490" y="149349"/>
                </a:cubicBezTo>
                <a:lnTo>
                  <a:pt x="1493490" y="3994026"/>
                </a:lnTo>
                <a:cubicBezTo>
                  <a:pt x="1493490" y="4076509"/>
                  <a:pt x="1426624" y="4143375"/>
                  <a:pt x="1344141" y="4143375"/>
                </a:cubicBezTo>
                <a:lnTo>
                  <a:pt x="149349" y="4143375"/>
                </a:lnTo>
                <a:cubicBezTo>
                  <a:pt x="66866" y="4143375"/>
                  <a:pt x="0" y="4076509"/>
                  <a:pt x="0" y="3994026"/>
                </a:cubicBezTo>
                <a:lnTo>
                  <a:pt x="0" y="14934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792" tIns="1771141" rIns="113792" bIns="942468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400" b="1" kern="1200" dirty="0" smtClean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CN" sz="1400" b="1" kern="1200" dirty="0" smtClean="0">
              <a:solidFill>
                <a:schemeClr val="tx1"/>
              </a:solidFill>
            </a:endParaRP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400" b="1" kern="1200" dirty="0" smtClean="0">
                <a:solidFill>
                  <a:schemeClr val="tx1"/>
                </a:solidFill>
              </a:rPr>
              <a:t>REGISTRATION COUNTER</a:t>
            </a:r>
            <a:endParaRPr lang="zh-CN" altLang="en-US" sz="1400" kern="1200" dirty="0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7350519" y="1771209"/>
            <a:ext cx="1366205" cy="1379742"/>
          </a:xfrm>
          <a:prstGeom prst="ellipse">
            <a:avLst/>
          </a:prstGeom>
          <a:blipFill>
            <a:blip r:embed="rId11"/>
            <a:stretch>
              <a:fillRect l="-8000" r="-8000"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9286" y="1295400"/>
            <a:ext cx="537800" cy="53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44" name="Down Arrow 43"/>
          <p:cNvSpPr/>
          <p:nvPr/>
        </p:nvSpPr>
        <p:spPr>
          <a:xfrm rot="16200000" flipH="1">
            <a:off x="4115701" y="2513266"/>
            <a:ext cx="878510" cy="7810958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5" name="Down Arrow 44"/>
          <p:cNvSpPr/>
          <p:nvPr/>
        </p:nvSpPr>
        <p:spPr>
          <a:xfrm rot="16200000" flipH="1">
            <a:off x="2955677" y="2676772"/>
            <a:ext cx="1182335" cy="5794729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46" name="Down Arrow 45"/>
          <p:cNvSpPr/>
          <p:nvPr/>
        </p:nvSpPr>
        <p:spPr>
          <a:xfrm rot="16200000" flipH="1">
            <a:off x="2178689" y="2547857"/>
            <a:ext cx="1152130" cy="421055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611560" y="4607220"/>
            <a:ext cx="3579440" cy="40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MY" sz="1400" dirty="0" err="1" smtClean="0">
                <a:cs typeface="Arial" pitchFamily="34" charset="0"/>
              </a:rPr>
              <a:t>Minggu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pendaftaran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pelajar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baharu</a:t>
            </a:r>
            <a:r>
              <a:rPr lang="en-MY" sz="1400" dirty="0" smtClean="0">
                <a:cs typeface="Arial" pitchFamily="34" charset="0"/>
              </a:rPr>
              <a:t> :2 </a:t>
            </a:r>
            <a:r>
              <a:rPr lang="en-MY" sz="1400" dirty="0" err="1" smtClean="0">
                <a:cs typeface="Arial" pitchFamily="34" charset="0"/>
              </a:rPr>
              <a:t>minggu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sebelum</a:t>
            </a:r>
            <a:r>
              <a:rPr lang="en-MY" sz="1400" dirty="0" smtClean="0">
                <a:cs typeface="Arial" pitchFamily="34" charset="0"/>
              </a:rPr>
              <a:t> semester </a:t>
            </a:r>
            <a:r>
              <a:rPr lang="en-MY" sz="1400" dirty="0" err="1" smtClean="0">
                <a:cs typeface="Arial" pitchFamily="34" charset="0"/>
              </a:rPr>
              <a:t>bermula</a:t>
            </a:r>
            <a:r>
              <a:rPr lang="en-MY" sz="1400" dirty="0" smtClean="0">
                <a:cs typeface="Arial" pitchFamily="34" charset="0"/>
              </a:rPr>
              <a:t>.</a:t>
            </a:r>
          </a:p>
          <a:p>
            <a:pPr marL="341313" indent="-341313" algn="just"/>
            <a:endParaRPr lang="en-MY" sz="1400" dirty="0" smtClean="0">
              <a:cs typeface="Arial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611560" y="5538460"/>
            <a:ext cx="5400600" cy="3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MY" sz="1400" dirty="0" err="1" smtClean="0">
                <a:cs typeface="Arial" pitchFamily="34" charset="0"/>
              </a:rPr>
              <a:t>Pendaftaran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lewat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untuk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calon</a:t>
            </a:r>
            <a:r>
              <a:rPr lang="en-MY" sz="1400" dirty="0" smtClean="0">
                <a:cs typeface="Arial" pitchFamily="34" charset="0"/>
              </a:rPr>
              <a:t> Program </a:t>
            </a:r>
            <a:r>
              <a:rPr lang="en-MY" sz="1400" dirty="0" err="1" smtClean="0">
                <a:cs typeface="Arial" pitchFamily="34" charset="0"/>
              </a:rPr>
              <a:t>Tanpa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Tesis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sehingga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minggu</a:t>
            </a:r>
            <a:r>
              <a:rPr lang="en-MY" sz="1400" dirty="0" smtClean="0">
                <a:cs typeface="Arial" pitchFamily="34" charset="0"/>
              </a:rPr>
              <a:t> ke-2 </a:t>
            </a:r>
            <a:r>
              <a:rPr lang="en-MY" sz="1400" dirty="0" err="1" smtClean="0">
                <a:cs typeface="Arial" pitchFamily="34" charset="0"/>
              </a:rPr>
              <a:t>selepas</a:t>
            </a:r>
            <a:r>
              <a:rPr lang="en-MY" sz="1400" dirty="0" smtClean="0">
                <a:cs typeface="Arial" pitchFamily="34" charset="0"/>
              </a:rPr>
              <a:t> semester </a:t>
            </a:r>
            <a:r>
              <a:rPr lang="en-MY" sz="1400" dirty="0" err="1" smtClean="0">
                <a:cs typeface="Arial" pitchFamily="34" charset="0"/>
              </a:rPr>
              <a:t>bermula</a:t>
            </a:r>
            <a:r>
              <a:rPr lang="en-MY" sz="1400" dirty="0" smtClean="0">
                <a:cs typeface="Arial" pitchFamily="34" charset="0"/>
              </a:rPr>
              <a:t>.</a:t>
            </a:r>
          </a:p>
          <a:p>
            <a:pPr marL="341313" indent="-341313" algn="just"/>
            <a:endParaRPr lang="en-MY" sz="1400" dirty="0" smtClean="0">
              <a:cs typeface="Arial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 bwMode="auto">
          <a:xfrm>
            <a:off x="625169" y="6323590"/>
            <a:ext cx="7272808" cy="3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MY" sz="1400" dirty="0" err="1" smtClean="0">
                <a:cs typeface="Arial" pitchFamily="34" charset="0"/>
              </a:rPr>
              <a:t>Pendaftaran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lewat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untuk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calon</a:t>
            </a:r>
            <a:r>
              <a:rPr lang="en-MY" sz="1400" dirty="0" smtClean="0">
                <a:cs typeface="Arial" pitchFamily="34" charset="0"/>
              </a:rPr>
              <a:t> Program </a:t>
            </a:r>
            <a:r>
              <a:rPr lang="en-MY" sz="1400" dirty="0" err="1" smtClean="0">
                <a:cs typeface="Arial" pitchFamily="34" charset="0"/>
              </a:rPr>
              <a:t>Dengan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Tesis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sehingga</a:t>
            </a:r>
            <a:r>
              <a:rPr lang="en-MY" sz="1400" dirty="0" smtClean="0">
                <a:cs typeface="Arial" pitchFamily="34" charset="0"/>
              </a:rPr>
              <a:t> </a:t>
            </a:r>
            <a:r>
              <a:rPr lang="en-MY" sz="1400" dirty="0" err="1" smtClean="0">
                <a:cs typeface="Arial" pitchFamily="34" charset="0"/>
              </a:rPr>
              <a:t>minggu</a:t>
            </a:r>
            <a:r>
              <a:rPr lang="en-MY" sz="1400" dirty="0" smtClean="0">
                <a:cs typeface="Arial" pitchFamily="34" charset="0"/>
              </a:rPr>
              <a:t> ke-7 </a:t>
            </a:r>
            <a:r>
              <a:rPr lang="en-MY" sz="1400" dirty="0" err="1" smtClean="0">
                <a:cs typeface="Arial" pitchFamily="34" charset="0"/>
              </a:rPr>
              <a:t>selepas</a:t>
            </a:r>
            <a:r>
              <a:rPr lang="en-MY" sz="1400" dirty="0" smtClean="0">
                <a:cs typeface="Arial" pitchFamily="34" charset="0"/>
              </a:rPr>
              <a:t> semester </a:t>
            </a:r>
            <a:r>
              <a:rPr lang="en-MY" sz="1400" dirty="0" err="1" smtClean="0">
                <a:cs typeface="Arial" pitchFamily="34" charset="0"/>
              </a:rPr>
              <a:t>bermula</a:t>
            </a:r>
            <a:r>
              <a:rPr lang="en-MY" sz="1400" dirty="0" smtClean="0">
                <a:cs typeface="Arial" pitchFamily="34" charset="0"/>
              </a:rPr>
              <a:t>.</a:t>
            </a:r>
          </a:p>
          <a:p>
            <a:pPr marL="341313" indent="-341313" algn="just"/>
            <a:endParaRPr lang="en-MY" sz="14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0539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2358" y="2348880"/>
            <a:ext cx="86233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4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PROGRAM AKADEMIK , REKOD &amp; PRESTASI PELAJAR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91" name="Picture 15" descr="logo UPM_berilmu berbakti_L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6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Straight Connector 107"/>
          <p:cNvCxnSpPr/>
          <p:nvPr/>
        </p:nvCxnSpPr>
        <p:spPr>
          <a:xfrm flipH="1" flipV="1">
            <a:off x="2397534" y="2292177"/>
            <a:ext cx="6143290" cy="19769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2245134" y="3496544"/>
            <a:ext cx="6143290" cy="19769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 flipV="1">
            <a:off x="2245134" y="5545782"/>
            <a:ext cx="6143290" cy="19769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8272463" y="2488035"/>
            <a:ext cx="57980" cy="3195582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endCxn id="95" idx="0"/>
          </p:cNvCxnSpPr>
          <p:nvPr/>
        </p:nvCxnSpPr>
        <p:spPr>
          <a:xfrm>
            <a:off x="6884739" y="2040682"/>
            <a:ext cx="14028" cy="3145060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endCxn id="94" idx="0"/>
          </p:cNvCxnSpPr>
          <p:nvPr/>
        </p:nvCxnSpPr>
        <p:spPr>
          <a:xfrm>
            <a:off x="5409083" y="1800969"/>
            <a:ext cx="14028" cy="3384773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927910" y="2364185"/>
            <a:ext cx="0" cy="3319432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3690938" y="467961"/>
            <a:ext cx="5345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STRUKTUR SPK SISWAZAH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2092734" y="2623667"/>
            <a:ext cx="0" cy="3059950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228638" y="1932137"/>
            <a:ext cx="1844080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WP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28638" y="3112815"/>
            <a:ext cx="1844080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TWP PP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170694" y="5185742"/>
            <a:ext cx="1844080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TWP PTJ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20852" y="1932137"/>
            <a:ext cx="1180183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PKD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74" name="Straight Connector 73"/>
          <p:cNvCxnSpPr/>
          <p:nvPr/>
        </p:nvCxnSpPr>
        <p:spPr>
          <a:xfrm>
            <a:off x="35496" y="2796233"/>
            <a:ext cx="9036496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35496" y="4884465"/>
            <a:ext cx="9036496" cy="3693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4833019" y="1932137"/>
            <a:ext cx="1180183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PAD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308675" y="1932137"/>
            <a:ext cx="1180183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PKP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740352" y="1932137"/>
            <a:ext cx="1180183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PLS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320852" y="3112815"/>
            <a:ext cx="1180183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TPKD PP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833019" y="3112815"/>
            <a:ext cx="1180183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TPAD PP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308675" y="3112815"/>
            <a:ext cx="1180183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TPKP PP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7740352" y="3112815"/>
            <a:ext cx="1180183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TPLS PP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3320852" y="5185742"/>
            <a:ext cx="1180183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TPKD PTJ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4833019" y="5185742"/>
            <a:ext cx="1180183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TPAD PTJ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6308675" y="5185742"/>
            <a:ext cx="1180183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TPKP PTJ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7740352" y="5185742"/>
            <a:ext cx="1180183" cy="691530"/>
          </a:xfrm>
          <a:prstGeom prst="rect">
            <a:avLst/>
          </a:prstGeom>
          <a:solidFill>
            <a:srgbClr val="B60F21"/>
          </a:solidFill>
          <a:ln>
            <a:noFill/>
          </a:ln>
          <a:scene3d>
            <a:camera prst="orthographicFront"/>
            <a:lightRig rig="chilly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TPLS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PTJ</a:t>
            </a:r>
            <a:endParaRPr lang="en-US" sz="2000" dirty="0"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-149534" y="1572097"/>
            <a:ext cx="16971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Pengurusan</a:t>
            </a:r>
          </a:p>
        </p:txBody>
      </p:sp>
      <p:sp>
        <p:nvSpPr>
          <p:cNvPr id="98" name="Rectangle 97"/>
          <p:cNvSpPr/>
          <p:nvPr/>
        </p:nvSpPr>
        <p:spPr>
          <a:xfrm>
            <a:off x="-180528" y="2796233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Peneraju</a:t>
            </a:r>
            <a:r>
              <a:rPr lang="en-US" sz="16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Proses</a:t>
            </a:r>
            <a:endParaRPr lang="en-US" sz="1600" b="1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-468560" y="4897710"/>
            <a:ext cx="20882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Pelaksana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-180528" y="3249767"/>
            <a:ext cx="14401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SPS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-28128" y="5185742"/>
            <a:ext cx="12567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Fakulti</a:t>
            </a:r>
            <a:r>
              <a:rPr lang="en-US" sz="16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/</a:t>
            </a:r>
          </a:p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Institut</a:t>
            </a:r>
            <a:endParaRPr lang="en-US" sz="1600" b="1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496" y="2025631"/>
            <a:ext cx="8853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BJK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259632" y="4023901"/>
            <a:ext cx="1813086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ea typeface="Cambria Math" pitchFamily="18" charset="0"/>
                <a:cs typeface="Arial" pitchFamily="34" charset="0"/>
              </a:rPr>
              <a:t>EN. ANUAR SHAH BALI MAHOMED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203848" y="4020369"/>
            <a:ext cx="141418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ea typeface="Cambria Math" pitchFamily="18" charset="0"/>
                <a:cs typeface="Arial" pitchFamily="34" charset="0"/>
              </a:rPr>
              <a:t>PN. RAHMAWATI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716016" y="4015142"/>
            <a:ext cx="1414189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ea typeface="Cambria Math" pitchFamily="18" charset="0"/>
                <a:cs typeface="Arial" pitchFamily="34" charset="0"/>
              </a:rPr>
              <a:t>PN. MAIZATUL AFZAN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6228184" y="4031402"/>
            <a:ext cx="141418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ea typeface="Cambria Math" pitchFamily="18" charset="0"/>
                <a:cs typeface="Arial" pitchFamily="34" charset="0"/>
              </a:rPr>
              <a:t>EN.SAIFUL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740352" y="4060566"/>
            <a:ext cx="1296144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ea typeface="Cambria Math" pitchFamily="18" charset="0"/>
                <a:cs typeface="Arial" pitchFamily="34" charset="0"/>
              </a:rPr>
              <a:t>EN. NASRUL AMRI </a:t>
            </a:r>
          </a:p>
        </p:txBody>
      </p:sp>
      <p:pic>
        <p:nvPicPr>
          <p:cNvPr id="46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90938" y="260648"/>
            <a:ext cx="5453062" cy="802035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lvl="0" indent="-342900" algn="ctr"/>
            <a:r>
              <a:rPr lang="fi-FI" sz="32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PROGRAM AKADEMIK , </a:t>
            </a:r>
          </a:p>
          <a:p>
            <a:pPr marL="342900" lvl="0" indent="-342900" algn="ctr"/>
            <a:r>
              <a:rPr lang="fi-FI" sz="32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REKOD &amp; PRESTASI PELAJAR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260648"/>
            <a:ext cx="685800" cy="802035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91" name="Picture 15" descr="logo UPM_berilmu berbakti_L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72008" y="1549236"/>
            <a:ext cx="8964488" cy="48320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Program akademik, rekod &amp; prestasi pelajar merangkumi: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endParaRPr lang="fi-FI" sz="2800" b="1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11 prosedur: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UPM/PU/S/P005,</a:t>
            </a:r>
          </a:p>
          <a:p>
            <a:pPr marL="800100" lvl="1" indent="3175" algn="just"/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UPM/PU/S/P007- UPM/PU/S/P014,</a:t>
            </a:r>
          </a:p>
          <a:p>
            <a:pPr marL="800100" lvl="1" indent="3175" algn="just"/>
            <a:r>
              <a:rPr lang="fi-FI" sz="2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UPM/PU/S/P017</a:t>
            </a:r>
          </a:p>
          <a:p>
            <a:pPr marL="342900" indent="-342900" algn="just"/>
            <a:endParaRPr lang="fi-FI" sz="1600" b="1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bg1"/>
                </a:solidFill>
              </a:rPr>
              <a:t>25 Arahan Kerja: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2800" b="1" dirty="0" smtClean="0">
                <a:solidFill>
                  <a:schemeClr val="bg1"/>
                </a:solidFill>
              </a:rPr>
              <a:t> UPM/PU/S/AK02/02 - UPM/PU/S/AK04/07,  </a:t>
            </a:r>
          </a:p>
          <a:p>
            <a:pPr marL="800100" lvl="1" indent="-342900" algn="just"/>
            <a:r>
              <a:rPr lang="en-US" sz="2800" b="1" dirty="0" smtClean="0">
                <a:solidFill>
                  <a:schemeClr val="bg1"/>
                </a:solidFill>
              </a:rPr>
              <a:t>     UPM/PU/S/AK07/01 - UPM/PU/S/AK07/03</a:t>
            </a:r>
            <a:endParaRPr lang="fi-FI" sz="2800" b="1" dirty="0" smtClean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6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135"/>
          <p:cNvSpPr>
            <a:spLocks noChangeArrowheads="1"/>
          </p:cNvSpPr>
          <p:nvPr/>
        </p:nvSpPr>
        <p:spPr bwMode="auto">
          <a:xfrm>
            <a:off x="82049" y="3725215"/>
            <a:ext cx="1526540" cy="432448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sp>
        <p:nvSpPr>
          <p:cNvPr id="304" name="Rectangle 445"/>
          <p:cNvSpPr>
            <a:spLocks noChangeArrowheads="1"/>
          </p:cNvSpPr>
          <p:nvPr/>
        </p:nvSpPr>
        <p:spPr bwMode="auto">
          <a:xfrm>
            <a:off x="72008" y="3356992"/>
            <a:ext cx="1489348" cy="616559"/>
          </a:xfrm>
          <a:prstGeom prst="rect">
            <a:avLst/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260648"/>
            <a:ext cx="6286500" cy="584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PENDAFTARAN</a:t>
            </a:r>
            <a:endParaRPr lang="en-US" sz="32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260648"/>
            <a:ext cx="13573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8001000" y="260648"/>
            <a:ext cx="1143000" cy="5222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2" name="Group 365"/>
          <p:cNvGrpSpPr/>
          <p:nvPr/>
        </p:nvGrpSpPr>
        <p:grpSpPr>
          <a:xfrm>
            <a:off x="107504" y="1012701"/>
            <a:ext cx="1770664" cy="2892925"/>
            <a:chOff x="107504" y="1012701"/>
            <a:chExt cx="1770664" cy="2892925"/>
          </a:xfrm>
        </p:grpSpPr>
        <p:sp>
          <p:nvSpPr>
            <p:cNvPr id="707" name="Rektangel 621"/>
            <p:cNvSpPr>
              <a:spLocks noChangeArrowheads="1"/>
            </p:cNvSpPr>
            <p:nvPr/>
          </p:nvSpPr>
          <p:spPr bwMode="auto">
            <a:xfrm>
              <a:off x="174174" y="1012701"/>
              <a:ext cx="1703994" cy="2221037"/>
            </a:xfrm>
            <a:prstGeom prst="rect">
              <a:avLst/>
            </a:prstGeom>
            <a:gradFill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9999">
                  <a:schemeClr val="tx1">
                    <a:lumMod val="65000"/>
                    <a:lumOff val="35000"/>
                  </a:schemeClr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rgbClr val="FFEBFA"/>
                </a:gs>
              </a:gsLst>
              <a:lin ang="16200000" scaled="0"/>
            </a:gradFill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310" name="Nedadgående pil 95"/>
            <p:cNvSpPr>
              <a:spLocks noChangeArrowheads="1"/>
            </p:cNvSpPr>
            <p:nvPr/>
          </p:nvSpPr>
          <p:spPr bwMode="auto">
            <a:xfrm>
              <a:off x="914400" y="3048000"/>
              <a:ext cx="250825" cy="538163"/>
            </a:xfrm>
            <a:prstGeom prst="down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grpSp>
          <p:nvGrpSpPr>
            <p:cNvPr id="3" name="Group 999"/>
            <p:cNvGrpSpPr/>
            <p:nvPr/>
          </p:nvGrpSpPr>
          <p:grpSpPr>
            <a:xfrm>
              <a:off x="239487" y="1086077"/>
              <a:ext cx="1578428" cy="1406819"/>
              <a:chOff x="239487" y="1052736"/>
              <a:chExt cx="1578428" cy="1406819"/>
            </a:xfrm>
          </p:grpSpPr>
          <p:sp>
            <p:nvSpPr>
              <p:cNvPr id="392" name="Freeform 1013"/>
              <p:cNvSpPr>
                <a:spLocks noEditPoints="1"/>
              </p:cNvSpPr>
              <p:nvPr/>
            </p:nvSpPr>
            <p:spPr bwMode="auto">
              <a:xfrm>
                <a:off x="239487" y="105273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3" name="Freeform 1014"/>
              <p:cNvSpPr>
                <a:spLocks/>
              </p:cNvSpPr>
              <p:nvPr/>
            </p:nvSpPr>
            <p:spPr bwMode="auto">
              <a:xfrm>
                <a:off x="827862" y="2404866"/>
                <a:ext cx="7543" cy="1131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" y="12"/>
                  </a:cxn>
                  <a:cxn ang="0">
                    <a:pos x="4" y="0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8" y="12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4" name="Freeform 1015"/>
              <p:cNvSpPr>
                <a:spLocks/>
              </p:cNvSpPr>
              <p:nvPr/>
            </p:nvSpPr>
            <p:spPr bwMode="auto">
              <a:xfrm>
                <a:off x="780716" y="2425610"/>
                <a:ext cx="30173" cy="16972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32" y="8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" y="16"/>
                  </a:cxn>
                </a:cxnLst>
                <a:rect l="0" t="0" r="r" b="b"/>
                <a:pathLst>
                  <a:path w="32" h="18">
                    <a:moveTo>
                      <a:pt x="4" y="16"/>
                    </a:moveTo>
                    <a:lnTo>
                      <a:pt x="32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5" name="Freeform 1016"/>
              <p:cNvSpPr>
                <a:spLocks/>
              </p:cNvSpPr>
              <p:nvPr/>
            </p:nvSpPr>
            <p:spPr bwMode="auto">
              <a:xfrm>
                <a:off x="797689" y="2399209"/>
                <a:ext cx="18858" cy="26401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28"/>
                  </a:cxn>
                  <a:cxn ang="0">
                    <a:pos x="20" y="28"/>
                  </a:cxn>
                  <a:cxn ang="0">
                    <a:pos x="20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14" y="20"/>
                  </a:cxn>
                  <a:cxn ang="0">
                    <a:pos x="14" y="20"/>
                  </a:cxn>
                </a:cxnLst>
                <a:rect l="0" t="0" r="r" b="b"/>
                <a:pathLst>
                  <a:path w="20" h="28">
                    <a:moveTo>
                      <a:pt x="14" y="20"/>
                    </a:moveTo>
                    <a:lnTo>
                      <a:pt x="14" y="2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20" y="28"/>
                    </a:lnTo>
                    <a:lnTo>
                      <a:pt x="2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6" name="Freeform 1017"/>
              <p:cNvSpPr>
                <a:spLocks noEditPoints="1"/>
              </p:cNvSpPr>
              <p:nvPr/>
            </p:nvSpPr>
            <p:spPr bwMode="auto">
              <a:xfrm>
                <a:off x="818433" y="2399209"/>
                <a:ext cx="26401" cy="2640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28"/>
                  </a:cxn>
                  <a:cxn ang="0">
                    <a:pos x="6" y="28"/>
                  </a:cxn>
                  <a:cxn ang="0">
                    <a:pos x="8" y="22"/>
                  </a:cxn>
                  <a:cxn ang="0">
                    <a:pos x="18" y="22"/>
                  </a:cxn>
                  <a:cxn ang="0">
                    <a:pos x="22" y="28"/>
                  </a:cxn>
                  <a:cxn ang="0">
                    <a:pos x="28" y="28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10" y="18"/>
                  </a:cxn>
                  <a:cxn ang="0">
                    <a:pos x="14" y="6"/>
                  </a:cxn>
                  <a:cxn ang="0">
                    <a:pos x="18" y="18"/>
                  </a:cxn>
                  <a:cxn ang="0">
                    <a:pos x="10" y="18"/>
                  </a:cxn>
                </a:cxnLst>
                <a:rect l="0" t="0" r="r" b="b"/>
                <a:pathLst>
                  <a:path w="28" h="28">
                    <a:moveTo>
                      <a:pt x="10" y="0"/>
                    </a:moveTo>
                    <a:lnTo>
                      <a:pt x="0" y="28"/>
                    </a:lnTo>
                    <a:lnTo>
                      <a:pt x="6" y="28"/>
                    </a:lnTo>
                    <a:lnTo>
                      <a:pt x="8" y="22"/>
                    </a:lnTo>
                    <a:lnTo>
                      <a:pt x="18" y="22"/>
                    </a:lnTo>
                    <a:lnTo>
                      <a:pt x="22" y="28"/>
                    </a:lnTo>
                    <a:lnTo>
                      <a:pt x="28" y="28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  <a:moveTo>
                      <a:pt x="10" y="18"/>
                    </a:moveTo>
                    <a:lnTo>
                      <a:pt x="14" y="6"/>
                    </a:lnTo>
                    <a:lnTo>
                      <a:pt x="18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7" name="Freeform 1018"/>
              <p:cNvSpPr>
                <a:spLocks/>
              </p:cNvSpPr>
              <p:nvPr/>
            </p:nvSpPr>
            <p:spPr bwMode="auto">
              <a:xfrm>
                <a:off x="1733053" y="2419953"/>
                <a:ext cx="49031" cy="28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0" y="30"/>
                  </a:cxn>
                  <a:cxn ang="0">
                    <a:pos x="26" y="22"/>
                  </a:cxn>
                  <a:cxn ang="0">
                    <a:pos x="52" y="14"/>
                  </a:cxn>
                  <a:cxn ang="0">
                    <a:pos x="26" y="8"/>
                  </a:cxn>
                  <a:cxn ang="0">
                    <a:pos x="0" y="0"/>
                  </a:cxn>
                </a:cxnLst>
                <a:rect l="0" t="0" r="r" b="b"/>
                <a:pathLst>
                  <a:path w="52" h="30">
                    <a:moveTo>
                      <a:pt x="0" y="0"/>
                    </a:moveTo>
                    <a:lnTo>
                      <a:pt x="0" y="14"/>
                    </a:lnTo>
                    <a:lnTo>
                      <a:pt x="0" y="30"/>
                    </a:lnTo>
                    <a:lnTo>
                      <a:pt x="26" y="22"/>
                    </a:lnTo>
                    <a:lnTo>
                      <a:pt x="52" y="14"/>
                    </a:lnTo>
                    <a:lnTo>
                      <a:pt x="2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8" name="Freeform 1019"/>
              <p:cNvSpPr>
                <a:spLocks/>
              </p:cNvSpPr>
              <p:nvPr/>
            </p:nvSpPr>
            <p:spPr bwMode="auto">
              <a:xfrm>
                <a:off x="1770770" y="2399209"/>
                <a:ext cx="18858" cy="28287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14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8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24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4" y="14"/>
                  </a:cxn>
                  <a:cxn ang="0">
                    <a:pos x="14" y="14"/>
                  </a:cxn>
                </a:cxnLst>
                <a:rect l="0" t="0" r="r" b="b"/>
                <a:pathLst>
                  <a:path w="20" h="30">
                    <a:moveTo>
                      <a:pt x="14" y="14"/>
                    </a:moveTo>
                    <a:lnTo>
                      <a:pt x="14" y="14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9" name="Freeform 1020"/>
              <p:cNvSpPr>
                <a:spLocks/>
              </p:cNvSpPr>
              <p:nvPr/>
            </p:nvSpPr>
            <p:spPr bwMode="auto">
              <a:xfrm>
                <a:off x="1280457" y="2399209"/>
                <a:ext cx="22630" cy="41488"/>
              </a:xfrm>
              <a:custGeom>
                <a:avLst/>
                <a:gdLst/>
                <a:ahLst/>
                <a:cxnLst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0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4" y="26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2" y="38"/>
                  </a:cxn>
                  <a:cxn ang="0">
                    <a:pos x="10" y="36"/>
                  </a:cxn>
                  <a:cxn ang="0">
                    <a:pos x="10" y="26"/>
                  </a:cxn>
                  <a:cxn ang="0">
                    <a:pos x="0" y="30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12" y="44"/>
                  </a:cxn>
                  <a:cxn ang="0">
                    <a:pos x="18" y="42"/>
                  </a:cxn>
                  <a:cxn ang="0">
                    <a:pos x="22" y="38"/>
                  </a:cxn>
                  <a:cxn ang="0">
                    <a:pos x="24" y="30"/>
                  </a:cxn>
                  <a:cxn ang="0">
                    <a:pos x="22" y="22"/>
                  </a:cxn>
                  <a:cxn ang="0">
                    <a:pos x="20" y="20"/>
                  </a:cxn>
                </a:cxnLst>
                <a:rect l="0" t="0" r="r" b="b"/>
                <a:pathLst>
                  <a:path w="24" h="44">
                    <a:moveTo>
                      <a:pt x="20" y="20"/>
                    </a:moveTo>
                    <a:lnTo>
                      <a:pt x="20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0" name="Freeform 1021"/>
              <p:cNvSpPr>
                <a:spLocks/>
              </p:cNvSpPr>
              <p:nvPr/>
            </p:nvSpPr>
            <p:spPr bwMode="auto">
              <a:xfrm>
                <a:off x="876893" y="2401095"/>
                <a:ext cx="54689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2" y="24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6" y="24"/>
                  </a:cxn>
                  <a:cxn ang="0">
                    <a:pos x="46" y="44"/>
                  </a:cxn>
                  <a:cxn ang="0">
                    <a:pos x="46" y="44"/>
                  </a:cxn>
                  <a:cxn ang="0">
                    <a:pos x="58" y="44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58" h="44">
                    <a:moveTo>
                      <a:pt x="0" y="44"/>
                    </a:moveTo>
                    <a:lnTo>
                      <a:pt x="12" y="44"/>
                    </a:lnTo>
                    <a:lnTo>
                      <a:pt x="12" y="24"/>
                    </a:lnTo>
                    <a:lnTo>
                      <a:pt x="22" y="2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6" y="2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58" y="4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1" name="Freeform 1022"/>
              <p:cNvSpPr>
                <a:spLocks/>
              </p:cNvSpPr>
              <p:nvPr/>
            </p:nvSpPr>
            <p:spPr bwMode="auto">
              <a:xfrm>
                <a:off x="942896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2" name="Freeform 1023"/>
              <p:cNvSpPr>
                <a:spLocks/>
              </p:cNvSpPr>
              <p:nvPr/>
            </p:nvSpPr>
            <p:spPr bwMode="auto">
              <a:xfrm>
                <a:off x="963640" y="2401095"/>
                <a:ext cx="33945" cy="41488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14" y="2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36" y="4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24" y="24"/>
                  </a:cxn>
                </a:cxnLst>
                <a:rect l="0" t="0" r="r" b="b"/>
                <a:pathLst>
                  <a:path w="36" h="44">
                    <a:moveTo>
                      <a:pt x="24" y="24"/>
                    </a:moveTo>
                    <a:lnTo>
                      <a:pt x="14" y="2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36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3" name="Freeform 1024"/>
              <p:cNvSpPr>
                <a:spLocks/>
              </p:cNvSpPr>
              <p:nvPr/>
            </p:nvSpPr>
            <p:spPr bwMode="auto">
              <a:xfrm>
                <a:off x="1008900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4" name="Freeform 1025"/>
              <p:cNvSpPr>
                <a:spLocks/>
              </p:cNvSpPr>
              <p:nvPr/>
            </p:nvSpPr>
            <p:spPr bwMode="auto">
              <a:xfrm>
                <a:off x="1040959" y="2401095"/>
                <a:ext cx="45260" cy="41488"/>
              </a:xfrm>
              <a:custGeom>
                <a:avLst/>
                <a:gdLst/>
                <a:ahLst/>
                <a:cxnLst>
                  <a:cxn ang="0">
                    <a:pos x="3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1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36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24"/>
                  </a:cxn>
                  <a:cxn ang="0">
                    <a:pos x="36" y="24"/>
                  </a:cxn>
                </a:cxnLst>
                <a:rect l="0" t="0" r="r" b="b"/>
                <a:pathLst>
                  <a:path w="48" h="44">
                    <a:moveTo>
                      <a:pt x="36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5" name="Freeform 1026"/>
              <p:cNvSpPr>
                <a:spLocks/>
              </p:cNvSpPr>
              <p:nvPr/>
            </p:nvSpPr>
            <p:spPr bwMode="auto">
              <a:xfrm>
                <a:off x="1029644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6" name="Freeform 1027"/>
              <p:cNvSpPr>
                <a:spLocks/>
              </p:cNvSpPr>
              <p:nvPr/>
            </p:nvSpPr>
            <p:spPr bwMode="auto">
              <a:xfrm>
                <a:off x="1095647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7" name="Freeform 1028"/>
              <p:cNvSpPr>
                <a:spLocks/>
              </p:cNvSpPr>
              <p:nvPr/>
            </p:nvSpPr>
            <p:spPr bwMode="auto">
              <a:xfrm>
                <a:off x="1118277" y="240109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8" name="Freeform 1029"/>
              <p:cNvSpPr>
                <a:spLocks/>
              </p:cNvSpPr>
              <p:nvPr/>
            </p:nvSpPr>
            <p:spPr bwMode="auto">
              <a:xfrm>
                <a:off x="1140907" y="240109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9" name="Freeform 1030"/>
              <p:cNvSpPr>
                <a:spLocks/>
              </p:cNvSpPr>
              <p:nvPr/>
            </p:nvSpPr>
            <p:spPr bwMode="auto">
              <a:xfrm>
                <a:off x="1161651" y="240109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0" name="Freeform 1031"/>
              <p:cNvSpPr>
                <a:spLocks/>
              </p:cNvSpPr>
              <p:nvPr/>
            </p:nvSpPr>
            <p:spPr bwMode="auto">
              <a:xfrm>
                <a:off x="1184281" y="2401095"/>
                <a:ext cx="33945" cy="3960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2" y="42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2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0" y="42"/>
                    </a:lnTo>
                    <a:lnTo>
                      <a:pt x="12" y="42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36" y="4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1" name="Freeform 1032"/>
              <p:cNvSpPr>
                <a:spLocks/>
              </p:cNvSpPr>
              <p:nvPr/>
            </p:nvSpPr>
            <p:spPr bwMode="auto">
              <a:xfrm>
                <a:off x="1367205" y="2401095"/>
                <a:ext cx="56574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8" y="24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60" y="44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60" h="44">
                    <a:moveTo>
                      <a:pt x="0" y="44"/>
                    </a:moveTo>
                    <a:lnTo>
                      <a:pt x="12" y="4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60" y="4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2" name="Freeform 1033"/>
              <p:cNvSpPr>
                <a:spLocks/>
              </p:cNvSpPr>
              <p:nvPr/>
            </p:nvSpPr>
            <p:spPr bwMode="auto">
              <a:xfrm>
                <a:off x="1433209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3" name="Freeform 1034"/>
              <p:cNvSpPr>
                <a:spLocks/>
              </p:cNvSpPr>
              <p:nvPr/>
            </p:nvSpPr>
            <p:spPr bwMode="auto">
              <a:xfrm>
                <a:off x="1455838" y="2401095"/>
                <a:ext cx="33945" cy="41488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36" y="4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24" y="24"/>
                  </a:cxn>
                </a:cxnLst>
                <a:rect l="0" t="0" r="r" b="b"/>
                <a:pathLst>
                  <a:path w="36" h="44">
                    <a:moveTo>
                      <a:pt x="24" y="24"/>
                    </a:move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36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4" name="Freeform 1035"/>
              <p:cNvSpPr>
                <a:spLocks/>
              </p:cNvSpPr>
              <p:nvPr/>
            </p:nvSpPr>
            <p:spPr bwMode="auto">
              <a:xfrm>
                <a:off x="1499212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5" name="Freeform 1036"/>
              <p:cNvSpPr>
                <a:spLocks/>
              </p:cNvSpPr>
              <p:nvPr/>
            </p:nvSpPr>
            <p:spPr bwMode="auto">
              <a:xfrm>
                <a:off x="1533157" y="2401095"/>
                <a:ext cx="43374" cy="41488"/>
              </a:xfrm>
              <a:custGeom>
                <a:avLst/>
                <a:gdLst/>
                <a:ahLst/>
                <a:cxnLst>
                  <a:cxn ang="0">
                    <a:pos x="3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4" y="24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24"/>
                  </a:cxn>
                  <a:cxn ang="0">
                    <a:pos x="34" y="24"/>
                  </a:cxn>
                </a:cxnLst>
                <a:rect l="0" t="0" r="r" b="b"/>
                <a:pathLst>
                  <a:path w="46" h="44">
                    <a:moveTo>
                      <a:pt x="34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4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6" name="Freeform 1037"/>
              <p:cNvSpPr>
                <a:spLocks/>
              </p:cNvSpPr>
              <p:nvPr/>
            </p:nvSpPr>
            <p:spPr bwMode="auto">
              <a:xfrm>
                <a:off x="1521842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7" name="Freeform 1038"/>
              <p:cNvSpPr>
                <a:spLocks/>
              </p:cNvSpPr>
              <p:nvPr/>
            </p:nvSpPr>
            <p:spPr bwMode="auto">
              <a:xfrm>
                <a:off x="1587845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8" name="Freeform 1039"/>
              <p:cNvSpPr>
                <a:spLocks/>
              </p:cNvSpPr>
              <p:nvPr/>
            </p:nvSpPr>
            <p:spPr bwMode="auto">
              <a:xfrm>
                <a:off x="1608589" y="2401095"/>
                <a:ext cx="13201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4" h="44">
                    <a:moveTo>
                      <a:pt x="0" y="44"/>
                    </a:moveTo>
                    <a:lnTo>
                      <a:pt x="0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9" name="Freeform 1040"/>
              <p:cNvSpPr>
                <a:spLocks/>
              </p:cNvSpPr>
              <p:nvPr/>
            </p:nvSpPr>
            <p:spPr bwMode="auto">
              <a:xfrm>
                <a:off x="1631219" y="240109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0" name="Freeform 1041"/>
              <p:cNvSpPr>
                <a:spLocks/>
              </p:cNvSpPr>
              <p:nvPr/>
            </p:nvSpPr>
            <p:spPr bwMode="auto">
              <a:xfrm>
                <a:off x="1653849" y="240109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1" name="Freeform 1042"/>
              <p:cNvSpPr>
                <a:spLocks/>
              </p:cNvSpPr>
              <p:nvPr/>
            </p:nvSpPr>
            <p:spPr bwMode="auto">
              <a:xfrm>
                <a:off x="1674593" y="2401095"/>
                <a:ext cx="33945" cy="3960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4" y="42"/>
                  </a:cxn>
                  <a:cxn ang="0">
                    <a:pos x="14" y="24"/>
                  </a:cxn>
                  <a:cxn ang="0">
                    <a:pos x="24" y="24"/>
                  </a:cxn>
                  <a:cxn ang="0">
                    <a:pos x="24" y="42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0" y="42"/>
                    </a:lnTo>
                    <a:lnTo>
                      <a:pt x="14" y="42"/>
                    </a:lnTo>
                    <a:lnTo>
                      <a:pt x="14" y="24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36" y="4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2" name="Freeform 1043"/>
              <p:cNvSpPr>
                <a:spLocks/>
              </p:cNvSpPr>
              <p:nvPr/>
            </p:nvSpPr>
            <p:spPr bwMode="auto">
              <a:xfrm>
                <a:off x="1506755" y="1069708"/>
                <a:ext cx="30173" cy="28287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16" y="24"/>
                  </a:cxn>
                  <a:cxn ang="0">
                    <a:pos x="10" y="24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16" y="30"/>
                  </a:cxn>
                  <a:cxn ang="0">
                    <a:pos x="24" y="28"/>
                  </a:cxn>
                  <a:cxn ang="0">
                    <a:pos x="30" y="26"/>
                  </a:cxn>
                  <a:cxn ang="0">
                    <a:pos x="32" y="20"/>
                  </a:cxn>
                  <a:cxn ang="0">
                    <a:pos x="30" y="16"/>
                  </a:cxn>
                  <a:cxn ang="0">
                    <a:pos x="26" y="12"/>
                  </a:cxn>
                  <a:cxn ang="0">
                    <a:pos x="18" y="10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6" y="4"/>
                  </a:cxn>
                  <a:cxn ang="0">
                    <a:pos x="20" y="6"/>
                  </a:cxn>
                  <a:cxn ang="0">
                    <a:pos x="22" y="8"/>
                  </a:cxn>
                  <a:cxn ang="0">
                    <a:pos x="32" y="8"/>
                  </a:cxn>
                  <a:cxn ang="0">
                    <a:pos x="28" y="2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14"/>
                  </a:cxn>
                  <a:cxn ang="0">
                    <a:pos x="14" y="16"/>
                  </a:cxn>
                  <a:cxn ang="0">
                    <a:pos x="20" y="18"/>
                  </a:cxn>
                  <a:cxn ang="0">
                    <a:pos x="24" y="18"/>
                  </a:cxn>
                  <a:cxn ang="0">
                    <a:pos x="24" y="20"/>
                  </a:cxn>
                  <a:cxn ang="0">
                    <a:pos x="22" y="24"/>
                  </a:cxn>
                </a:cxnLst>
                <a:rect l="0" t="0" r="r" b="b"/>
                <a:pathLst>
                  <a:path w="32" h="30">
                    <a:moveTo>
                      <a:pt x="22" y="24"/>
                    </a:moveTo>
                    <a:lnTo>
                      <a:pt x="22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24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3" name="Freeform 1044"/>
              <p:cNvSpPr>
                <a:spLocks/>
              </p:cNvSpPr>
              <p:nvPr/>
            </p:nvSpPr>
            <p:spPr bwMode="auto">
              <a:xfrm>
                <a:off x="1186167" y="1069708"/>
                <a:ext cx="9429" cy="18858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2" y="20"/>
                  </a:cxn>
                </a:cxnLst>
                <a:rect l="0" t="0" r="r" b="b"/>
                <a:pathLst>
                  <a:path w="10" h="20">
                    <a:moveTo>
                      <a:pt x="2" y="20"/>
                    </a:move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4" name="Freeform 1045"/>
              <p:cNvSpPr>
                <a:spLocks/>
              </p:cNvSpPr>
              <p:nvPr/>
            </p:nvSpPr>
            <p:spPr bwMode="auto">
              <a:xfrm>
                <a:off x="1463382" y="1073480"/>
                <a:ext cx="9429" cy="1885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4" y="20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4" y="20"/>
                  </a:cxn>
                </a:cxnLst>
                <a:rect l="0" t="0" r="r" b="b"/>
                <a:pathLst>
                  <a:path w="10" h="20">
                    <a:moveTo>
                      <a:pt x="4" y="20"/>
                    </a:moveTo>
                    <a:lnTo>
                      <a:pt x="4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5" name="Freeform 1046"/>
              <p:cNvSpPr>
                <a:spLocks/>
              </p:cNvSpPr>
              <p:nvPr/>
            </p:nvSpPr>
            <p:spPr bwMode="auto">
              <a:xfrm>
                <a:off x="1435094" y="1073480"/>
                <a:ext cx="9429" cy="18858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2" y="20"/>
                  </a:cxn>
                </a:cxnLst>
                <a:rect l="0" t="0" r="r" b="b"/>
                <a:pathLst>
                  <a:path w="10" h="20">
                    <a:moveTo>
                      <a:pt x="2" y="20"/>
                    </a:move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6" name="Freeform 1047"/>
              <p:cNvSpPr>
                <a:spLocks/>
              </p:cNvSpPr>
              <p:nvPr/>
            </p:nvSpPr>
            <p:spPr bwMode="auto">
              <a:xfrm>
                <a:off x="993813" y="1065937"/>
                <a:ext cx="24516" cy="41488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14" y="44"/>
                  </a:cxn>
                  <a:cxn ang="0">
                    <a:pos x="20" y="42"/>
                  </a:cxn>
                  <a:cxn ang="0">
                    <a:pos x="24" y="38"/>
                  </a:cxn>
                  <a:cxn ang="0">
                    <a:pos x="26" y="30"/>
                  </a:cxn>
                  <a:cxn ang="0">
                    <a:pos x="24" y="22"/>
                  </a:cxn>
                  <a:cxn ang="0">
                    <a:pos x="20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6" y="32"/>
                  </a:cxn>
                  <a:cxn ang="0">
                    <a:pos x="14" y="36"/>
                  </a:cxn>
                  <a:cxn ang="0">
                    <a:pos x="14" y="38"/>
                  </a:cxn>
                  <a:cxn ang="0">
                    <a:pos x="12" y="36"/>
                  </a:cxn>
                  <a:cxn ang="0">
                    <a:pos x="12" y="26"/>
                  </a:cxn>
                  <a:cxn ang="0">
                    <a:pos x="0" y="30"/>
                  </a:cxn>
                  <a:cxn ang="0">
                    <a:pos x="2" y="38"/>
                  </a:cxn>
                  <a:cxn ang="0">
                    <a:pos x="6" y="42"/>
                  </a:cxn>
                </a:cxnLst>
                <a:rect l="0" t="0" r="r" b="b"/>
                <a:pathLst>
                  <a:path w="26" h="44">
                    <a:moveTo>
                      <a:pt x="6" y="42"/>
                    </a:moveTo>
                    <a:lnTo>
                      <a:pt x="6" y="42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2"/>
                    </a:lnTo>
                    <a:lnTo>
                      <a:pt x="12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7" name="Freeform 1048"/>
              <p:cNvSpPr>
                <a:spLocks/>
              </p:cNvSpPr>
              <p:nvPr/>
            </p:nvSpPr>
            <p:spPr bwMode="auto">
              <a:xfrm>
                <a:off x="1399264" y="1067823"/>
                <a:ext cx="16972" cy="28287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8" y="3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0" y="8"/>
                  </a:cxn>
                  <a:cxn ang="0">
                    <a:pos x="10" y="30"/>
                  </a:cxn>
                </a:cxnLst>
                <a:rect l="0" t="0" r="r" b="b"/>
                <a:pathLst>
                  <a:path w="18" h="30">
                    <a:moveTo>
                      <a:pt x="10" y="30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8" name="Freeform 1049"/>
              <p:cNvSpPr>
                <a:spLocks noEditPoints="1"/>
              </p:cNvSpPr>
              <p:nvPr/>
            </p:nvSpPr>
            <p:spPr bwMode="auto">
              <a:xfrm>
                <a:off x="1427551" y="1067823"/>
                <a:ext cx="24516" cy="28287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4" y="22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26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4" y="22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9" name="Freeform 1050"/>
              <p:cNvSpPr>
                <a:spLocks noEditPoints="1"/>
              </p:cNvSpPr>
              <p:nvPr/>
            </p:nvSpPr>
            <p:spPr bwMode="auto">
              <a:xfrm>
                <a:off x="1455838" y="1067823"/>
                <a:ext cx="24516" cy="28287"/>
              </a:xfrm>
              <a:custGeom>
                <a:avLst/>
                <a:gdLst/>
                <a:ahLst/>
                <a:cxnLst>
                  <a:cxn ang="0">
                    <a:pos x="14" y="30"/>
                  </a:cxn>
                  <a:cxn ang="0">
                    <a:pos x="14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6" y="22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0" y="8"/>
                  </a:cxn>
                </a:cxnLst>
                <a:rect l="0" t="0" r="r" b="b"/>
                <a:pathLst>
                  <a:path w="26" h="30">
                    <a:moveTo>
                      <a:pt x="14" y="30"/>
                    </a:moveTo>
                    <a:lnTo>
                      <a:pt x="14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6" y="22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4" y="30"/>
                    </a:lnTo>
                    <a:lnTo>
                      <a:pt x="14" y="30"/>
                    </a:lnTo>
                    <a:close/>
                    <a:moveTo>
                      <a:pt x="10" y="8"/>
                    </a:move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0" name="Rectangle 1051"/>
              <p:cNvSpPr>
                <a:spLocks noChangeArrowheads="1"/>
              </p:cNvSpPr>
              <p:nvPr/>
            </p:nvSpPr>
            <p:spPr bwMode="auto">
              <a:xfrm>
                <a:off x="1486011" y="1082909"/>
                <a:ext cx="15087" cy="56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1" name="Freeform 1052"/>
              <p:cNvSpPr>
                <a:spLocks/>
              </p:cNvSpPr>
              <p:nvPr/>
            </p:nvSpPr>
            <p:spPr bwMode="auto">
              <a:xfrm>
                <a:off x="605335" y="1067823"/>
                <a:ext cx="26401" cy="28287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8" y="2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28" y="30"/>
                  </a:cxn>
                  <a:cxn ang="0">
                    <a:pos x="28" y="24"/>
                  </a:cxn>
                </a:cxnLst>
                <a:rect l="0" t="0" r="r" b="b"/>
                <a:pathLst>
                  <a:path w="28" h="30">
                    <a:moveTo>
                      <a:pt x="28" y="24"/>
                    </a:moveTo>
                    <a:lnTo>
                      <a:pt x="8" y="2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2" name="Freeform 1053"/>
              <p:cNvSpPr>
                <a:spLocks/>
              </p:cNvSpPr>
              <p:nvPr/>
            </p:nvSpPr>
            <p:spPr bwMode="auto">
              <a:xfrm>
                <a:off x="637394" y="1067823"/>
                <a:ext cx="37716" cy="28287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6" y="30"/>
                  </a:cxn>
                  <a:cxn ang="0">
                    <a:pos x="24" y="30"/>
                  </a:cxn>
                  <a:cxn ang="0">
                    <a:pos x="32" y="6"/>
                  </a:cxn>
                  <a:cxn ang="0">
                    <a:pos x="32" y="30"/>
                  </a:cxn>
                  <a:cxn ang="0">
                    <a:pos x="40" y="3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0" y="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8" y="30"/>
                  </a:cxn>
                  <a:cxn ang="0">
                    <a:pos x="8" y="6"/>
                  </a:cxn>
                </a:cxnLst>
                <a:rect l="0" t="0" r="r" b="b"/>
                <a:pathLst>
                  <a:path w="40" h="30">
                    <a:moveTo>
                      <a:pt x="8" y="6"/>
                    </a:moveTo>
                    <a:lnTo>
                      <a:pt x="16" y="30"/>
                    </a:lnTo>
                    <a:lnTo>
                      <a:pt x="24" y="30"/>
                    </a:lnTo>
                    <a:lnTo>
                      <a:pt x="32" y="6"/>
                    </a:lnTo>
                    <a:lnTo>
                      <a:pt x="32" y="30"/>
                    </a:lnTo>
                    <a:lnTo>
                      <a:pt x="40" y="3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0" y="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3" name="Rectangle 1054"/>
              <p:cNvSpPr>
                <a:spLocks noChangeArrowheads="1"/>
              </p:cNvSpPr>
              <p:nvPr/>
            </p:nvSpPr>
            <p:spPr bwMode="auto">
              <a:xfrm>
                <a:off x="590249" y="1067823"/>
                <a:ext cx="7543" cy="282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4" name="Freeform 1055"/>
              <p:cNvSpPr>
                <a:spLocks/>
              </p:cNvSpPr>
              <p:nvPr/>
            </p:nvSpPr>
            <p:spPr bwMode="auto">
              <a:xfrm>
                <a:off x="558190" y="1067823"/>
                <a:ext cx="26401" cy="2828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8" y="12"/>
                  </a:cxn>
                  <a:cxn ang="0">
                    <a:pos x="8" y="4"/>
                  </a:cxn>
                  <a:cxn ang="0">
                    <a:pos x="28" y="4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8" y="30"/>
                  </a:cxn>
                  <a:cxn ang="0">
                    <a:pos x="8" y="16"/>
                  </a:cxn>
                </a:cxnLst>
                <a:rect l="0" t="0" r="r" b="b"/>
                <a:pathLst>
                  <a:path w="28" h="30">
                    <a:moveTo>
                      <a:pt x="8" y="16"/>
                    </a:moveTo>
                    <a:lnTo>
                      <a:pt x="26" y="16"/>
                    </a:lnTo>
                    <a:lnTo>
                      <a:pt x="26" y="12"/>
                    </a:lnTo>
                    <a:lnTo>
                      <a:pt x="8" y="12"/>
                    </a:lnTo>
                    <a:lnTo>
                      <a:pt x="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5" name="Freeform 1056"/>
              <p:cNvSpPr>
                <a:spLocks/>
              </p:cNvSpPr>
              <p:nvPr/>
            </p:nvSpPr>
            <p:spPr bwMode="auto">
              <a:xfrm>
                <a:off x="1269143" y="1064051"/>
                <a:ext cx="15087" cy="28287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6" y="3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0" y="10"/>
                  </a:cxn>
                  <a:cxn ang="0">
                    <a:pos x="10" y="30"/>
                  </a:cxn>
                </a:cxnLst>
                <a:rect l="0" t="0" r="r" b="b"/>
                <a:pathLst>
                  <a:path w="16" h="30">
                    <a:moveTo>
                      <a:pt x="10" y="30"/>
                    </a:moveTo>
                    <a:lnTo>
                      <a:pt x="16" y="3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1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6" name="Freeform 1057"/>
              <p:cNvSpPr>
                <a:spLocks noEditPoints="1"/>
              </p:cNvSpPr>
              <p:nvPr/>
            </p:nvSpPr>
            <p:spPr bwMode="auto">
              <a:xfrm>
                <a:off x="1178623" y="1064051"/>
                <a:ext cx="24516" cy="28287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4" y="22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26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4" y="22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7" name="Freeform 1058"/>
              <p:cNvSpPr>
                <a:spLocks/>
              </p:cNvSpPr>
              <p:nvPr/>
            </p:nvSpPr>
            <p:spPr bwMode="auto">
              <a:xfrm>
                <a:off x="1237084" y="1065937"/>
                <a:ext cx="26401" cy="26401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8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6"/>
                  </a:cxn>
                  <a:cxn ang="0">
                    <a:pos x="8" y="28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20" y="28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6" y="22"/>
                  </a:cxn>
                  <a:cxn ang="0">
                    <a:pos x="28" y="18"/>
                  </a:cxn>
                  <a:cxn ang="0">
                    <a:pos x="28" y="18"/>
                  </a:cxn>
                  <a:cxn ang="0">
                    <a:pos x="26" y="14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26" y="4"/>
                  </a:cxn>
                  <a:cxn ang="0">
                    <a:pos x="26" y="0"/>
                  </a:cxn>
                  <a:cxn ang="0">
                    <a:pos x="6" y="0"/>
                  </a:cxn>
                  <a:cxn ang="0">
                    <a:pos x="2" y="1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4" y="24"/>
                  </a:cxn>
                  <a:cxn ang="0">
                    <a:pos x="14" y="24"/>
                  </a:cxn>
                </a:cxnLst>
                <a:rect l="0" t="0" r="r" b="b"/>
                <a:pathLst>
                  <a:path w="28" h="28">
                    <a:moveTo>
                      <a:pt x="14" y="24"/>
                    </a:moveTo>
                    <a:lnTo>
                      <a:pt x="14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6" y="22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26" y="4"/>
                    </a:lnTo>
                    <a:lnTo>
                      <a:pt x="26" y="0"/>
                    </a:lnTo>
                    <a:lnTo>
                      <a:pt x="6" y="0"/>
                    </a:lnTo>
                    <a:lnTo>
                      <a:pt x="2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4" y="24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8" name="Freeform 1059"/>
              <p:cNvSpPr>
                <a:spLocks/>
              </p:cNvSpPr>
              <p:nvPr/>
            </p:nvSpPr>
            <p:spPr bwMode="auto">
              <a:xfrm>
                <a:off x="1206911" y="1064051"/>
                <a:ext cx="24516" cy="28287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26" y="30"/>
                  </a:cxn>
                  <a:cxn ang="0">
                    <a:pos x="26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4" y="24"/>
                  </a:cxn>
                  <a:cxn ang="0">
                    <a:pos x="18" y="20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2" y="18"/>
                  </a:cxn>
                  <a:cxn ang="0">
                    <a:pos x="12" y="18"/>
                  </a:cxn>
                </a:cxnLst>
                <a:rect l="0" t="0" r="r" b="b"/>
                <a:pathLst>
                  <a:path w="26" h="30">
                    <a:moveTo>
                      <a:pt x="12" y="18"/>
                    </a:moveTo>
                    <a:lnTo>
                      <a:pt x="12" y="1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9" name="Freeform 1060"/>
              <p:cNvSpPr>
                <a:spLocks/>
              </p:cNvSpPr>
              <p:nvPr/>
            </p:nvSpPr>
            <p:spPr bwMode="auto">
              <a:xfrm>
                <a:off x="712827" y="2421839"/>
                <a:ext cx="49031" cy="28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0" y="30"/>
                  </a:cxn>
                  <a:cxn ang="0">
                    <a:pos x="26" y="22"/>
                  </a:cxn>
                  <a:cxn ang="0">
                    <a:pos x="52" y="14"/>
                  </a:cxn>
                  <a:cxn ang="0">
                    <a:pos x="26" y="8"/>
                  </a:cxn>
                  <a:cxn ang="0">
                    <a:pos x="0" y="0"/>
                  </a:cxn>
                </a:cxnLst>
                <a:rect l="0" t="0" r="r" b="b"/>
                <a:pathLst>
                  <a:path w="52" h="30">
                    <a:moveTo>
                      <a:pt x="0" y="0"/>
                    </a:moveTo>
                    <a:lnTo>
                      <a:pt x="0" y="14"/>
                    </a:lnTo>
                    <a:lnTo>
                      <a:pt x="0" y="30"/>
                    </a:lnTo>
                    <a:lnTo>
                      <a:pt x="26" y="22"/>
                    </a:lnTo>
                    <a:lnTo>
                      <a:pt x="52" y="14"/>
                    </a:lnTo>
                    <a:lnTo>
                      <a:pt x="2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0" name="Freeform 1061"/>
              <p:cNvSpPr>
                <a:spLocks/>
              </p:cNvSpPr>
              <p:nvPr/>
            </p:nvSpPr>
            <p:spPr bwMode="auto">
              <a:xfrm>
                <a:off x="750543" y="2401095"/>
                <a:ext cx="18858" cy="28287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14"/>
                  </a:cxn>
                  <a:cxn ang="0">
                    <a:pos x="16" y="10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8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24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4" y="14"/>
                  </a:cxn>
                  <a:cxn ang="0">
                    <a:pos x="14" y="14"/>
                  </a:cxn>
                </a:cxnLst>
                <a:rect l="0" t="0" r="r" b="b"/>
                <a:pathLst>
                  <a:path w="20" h="30">
                    <a:moveTo>
                      <a:pt x="14" y="14"/>
                    </a:moveTo>
                    <a:lnTo>
                      <a:pt x="14" y="14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1" name="Freeform 1062"/>
              <p:cNvSpPr>
                <a:spLocks/>
              </p:cNvSpPr>
              <p:nvPr/>
            </p:nvSpPr>
            <p:spPr bwMode="auto">
              <a:xfrm>
                <a:off x="260231" y="2401095"/>
                <a:ext cx="22630" cy="41488"/>
              </a:xfrm>
              <a:custGeom>
                <a:avLst/>
                <a:gdLst/>
                <a:ahLst/>
                <a:cxnLst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0" y="4"/>
                  </a:cxn>
                  <a:cxn ang="0">
                    <a:pos x="16" y="2"/>
                  </a:cxn>
                  <a:cxn ang="0">
                    <a:pos x="10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2" y="16"/>
                  </a:cxn>
                  <a:cxn ang="0">
                    <a:pos x="12" y="18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2" y="36"/>
                  </a:cxn>
                  <a:cxn ang="0">
                    <a:pos x="12" y="38"/>
                  </a:cxn>
                  <a:cxn ang="0">
                    <a:pos x="10" y="36"/>
                  </a:cxn>
                  <a:cxn ang="0">
                    <a:pos x="10" y="26"/>
                  </a:cxn>
                  <a:cxn ang="0">
                    <a:pos x="0" y="30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12" y="44"/>
                  </a:cxn>
                  <a:cxn ang="0">
                    <a:pos x="18" y="42"/>
                  </a:cxn>
                  <a:cxn ang="0">
                    <a:pos x="22" y="38"/>
                  </a:cxn>
                  <a:cxn ang="0">
                    <a:pos x="24" y="30"/>
                  </a:cxn>
                  <a:cxn ang="0">
                    <a:pos x="22" y="22"/>
                  </a:cxn>
                  <a:cxn ang="0">
                    <a:pos x="20" y="20"/>
                  </a:cxn>
                </a:cxnLst>
                <a:rect l="0" t="0" r="r" b="b"/>
                <a:pathLst>
                  <a:path w="24" h="44">
                    <a:moveTo>
                      <a:pt x="20" y="20"/>
                    </a:moveTo>
                    <a:lnTo>
                      <a:pt x="20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2" name="Freeform 1063"/>
              <p:cNvSpPr>
                <a:spLocks/>
              </p:cNvSpPr>
              <p:nvPr/>
            </p:nvSpPr>
            <p:spPr bwMode="auto">
              <a:xfrm>
                <a:off x="346979" y="2402981"/>
                <a:ext cx="56574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6" y="24"/>
                  </a:cxn>
                  <a:cxn ang="0">
                    <a:pos x="46" y="44"/>
                  </a:cxn>
                  <a:cxn ang="0">
                    <a:pos x="46" y="44"/>
                  </a:cxn>
                  <a:cxn ang="0">
                    <a:pos x="60" y="44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2"/>
                  </a:cxn>
                  <a:cxn ang="0">
                    <a:pos x="0" y="44"/>
                  </a:cxn>
                </a:cxnLst>
                <a:rect l="0" t="0" r="r" b="b"/>
                <a:pathLst>
                  <a:path w="60" h="44">
                    <a:moveTo>
                      <a:pt x="0" y="44"/>
                    </a:moveTo>
                    <a:lnTo>
                      <a:pt x="12" y="4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6" y="2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60" y="4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3" name="Freeform 1064"/>
              <p:cNvSpPr>
                <a:spLocks/>
              </p:cNvSpPr>
              <p:nvPr/>
            </p:nvSpPr>
            <p:spPr bwMode="auto">
              <a:xfrm>
                <a:off x="412982" y="2402981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4" name="Freeform 1065"/>
              <p:cNvSpPr>
                <a:spLocks/>
              </p:cNvSpPr>
              <p:nvPr/>
            </p:nvSpPr>
            <p:spPr bwMode="auto">
              <a:xfrm>
                <a:off x="435612" y="2402981"/>
                <a:ext cx="33945" cy="41488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36" y="4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2" y="0"/>
                  </a:cxn>
                  <a:cxn ang="0">
                    <a:pos x="22" y="24"/>
                  </a:cxn>
                </a:cxnLst>
                <a:rect l="0" t="0" r="r" b="b"/>
                <a:pathLst>
                  <a:path w="36" h="44">
                    <a:moveTo>
                      <a:pt x="22" y="24"/>
                    </a:move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36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5" name="Freeform 1066"/>
              <p:cNvSpPr>
                <a:spLocks/>
              </p:cNvSpPr>
              <p:nvPr/>
            </p:nvSpPr>
            <p:spPr bwMode="auto">
              <a:xfrm>
                <a:off x="478986" y="2402981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6" name="Freeform 1067"/>
              <p:cNvSpPr>
                <a:spLocks/>
              </p:cNvSpPr>
              <p:nvPr/>
            </p:nvSpPr>
            <p:spPr bwMode="auto">
              <a:xfrm>
                <a:off x="512930" y="2402981"/>
                <a:ext cx="43374" cy="41488"/>
              </a:xfrm>
              <a:custGeom>
                <a:avLst/>
                <a:gdLst/>
                <a:ahLst/>
                <a:cxnLst>
                  <a:cxn ang="0">
                    <a:pos x="3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4" y="24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24"/>
                  </a:cxn>
                  <a:cxn ang="0">
                    <a:pos x="34" y="24"/>
                  </a:cxn>
                </a:cxnLst>
                <a:rect l="0" t="0" r="r" b="b"/>
                <a:pathLst>
                  <a:path w="46" h="44">
                    <a:moveTo>
                      <a:pt x="34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4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7" name="Freeform 1068"/>
              <p:cNvSpPr>
                <a:spLocks/>
              </p:cNvSpPr>
              <p:nvPr/>
            </p:nvSpPr>
            <p:spPr bwMode="auto">
              <a:xfrm>
                <a:off x="501615" y="2402981"/>
                <a:ext cx="11315" cy="226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8" name="Freeform 1069"/>
              <p:cNvSpPr>
                <a:spLocks/>
              </p:cNvSpPr>
              <p:nvPr/>
            </p:nvSpPr>
            <p:spPr bwMode="auto">
              <a:xfrm>
                <a:off x="567619" y="2402981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9" name="Freeform 1070"/>
              <p:cNvSpPr>
                <a:spLocks/>
              </p:cNvSpPr>
              <p:nvPr/>
            </p:nvSpPr>
            <p:spPr bwMode="auto">
              <a:xfrm>
                <a:off x="588363" y="2402981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50" name="Freeform 1071"/>
              <p:cNvSpPr>
                <a:spLocks/>
              </p:cNvSpPr>
              <p:nvPr/>
            </p:nvSpPr>
            <p:spPr bwMode="auto">
              <a:xfrm>
                <a:off x="610993" y="2402981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51" name="Freeform 1072"/>
              <p:cNvSpPr>
                <a:spLocks/>
              </p:cNvSpPr>
              <p:nvPr/>
            </p:nvSpPr>
            <p:spPr bwMode="auto">
              <a:xfrm>
                <a:off x="633623" y="2402981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52" name="Freeform 1073"/>
              <p:cNvSpPr>
                <a:spLocks/>
              </p:cNvSpPr>
              <p:nvPr/>
            </p:nvSpPr>
            <p:spPr bwMode="auto">
              <a:xfrm>
                <a:off x="654367" y="2402981"/>
                <a:ext cx="3394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2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36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36" y="4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pic>
            <p:nvPicPr>
              <p:cNvPr id="709" name="Picture 2" descr="G:\PPT SGS\Raw\sarjana09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3484" y="1243475"/>
                <a:ext cx="1467286" cy="1005128"/>
              </a:xfrm>
              <a:prstGeom prst="rect">
                <a:avLst/>
              </a:prstGeom>
              <a:noFill/>
            </p:spPr>
          </p:pic>
        </p:grpSp>
        <p:sp>
          <p:nvSpPr>
            <p:cNvPr id="309" name="Rectangle 445"/>
            <p:cNvSpPr>
              <a:spLocks noChangeArrowheads="1"/>
            </p:cNvSpPr>
            <p:nvPr/>
          </p:nvSpPr>
          <p:spPr bwMode="auto">
            <a:xfrm>
              <a:off x="107504" y="3501008"/>
              <a:ext cx="1572771" cy="40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1600" b="1" noProof="1" smtClean="0">
                  <a:solidFill>
                    <a:schemeClr val="tx2"/>
                  </a:solidFill>
                  <a:latin typeface="Calibri" pitchFamily="-111" charset="0"/>
                </a:rPr>
                <a:t>PENDAFTARAN</a:t>
              </a:r>
              <a:endParaRPr lang="en-US" sz="1600" b="1" noProof="1">
                <a:solidFill>
                  <a:schemeClr val="tx2"/>
                </a:solidFill>
                <a:latin typeface="Calibri" pitchFamily="-111" charset="0"/>
              </a:endParaRPr>
            </a:p>
          </p:txBody>
        </p:sp>
      </p:grpSp>
      <p:sp>
        <p:nvSpPr>
          <p:cNvPr id="368" name="Title 1"/>
          <p:cNvSpPr txBox="1">
            <a:spLocks/>
          </p:cNvSpPr>
          <p:nvPr/>
        </p:nvSpPr>
        <p:spPr bwMode="auto">
          <a:xfrm>
            <a:off x="1835696" y="938510"/>
            <a:ext cx="7244208" cy="5538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6075" indent="-346075" algn="just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</a:rPr>
              <a:t>Pendaftaran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merangkumi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dua</a:t>
            </a:r>
            <a:r>
              <a:rPr lang="en-US" sz="2000" dirty="0" smtClean="0">
                <a:solidFill>
                  <a:schemeClr val="bg1"/>
                </a:solidFill>
              </a:rPr>
              <a:t> (2) </a:t>
            </a:r>
            <a:r>
              <a:rPr lang="en-US" sz="2000" dirty="0" err="1" smtClean="0">
                <a:solidFill>
                  <a:schemeClr val="bg1"/>
                </a:solidFill>
              </a:rPr>
              <a:t>proses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iaitu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pendaftaran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kursus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bayaran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yuran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pengajian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46075" indent="-346075" algn="just"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6075" indent="-346075" algn="just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</a:rPr>
              <a:t>Jika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satu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proses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atas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tidak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dibuat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dianggap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belum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menyempurnakan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pendaftaran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status </a:t>
            </a:r>
            <a:r>
              <a:rPr lang="en-US" sz="2000" dirty="0" err="1" smtClean="0">
                <a:solidFill>
                  <a:schemeClr val="bg1"/>
                </a:solidFill>
              </a:rPr>
              <a:t>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menjadi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i="1" dirty="0" smtClean="0">
                <a:solidFill>
                  <a:schemeClr val="bg1"/>
                </a:solidFill>
              </a:rPr>
              <a:t>Dropped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selepas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minggu</a:t>
            </a:r>
            <a:r>
              <a:rPr lang="en-US" sz="2000" dirty="0" smtClean="0">
                <a:solidFill>
                  <a:schemeClr val="bg1"/>
                </a:solidFill>
              </a:rPr>
              <a:t> ke-2.</a:t>
            </a:r>
          </a:p>
          <a:p>
            <a:pPr marL="346075" indent="-346075" algn="just"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6075" indent="-346075" algn="just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</a:rPr>
              <a:t>Tempoh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pendaftaran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baharu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ialah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dua</a:t>
            </a:r>
            <a:r>
              <a:rPr lang="en-US" sz="2000" dirty="0" smtClean="0">
                <a:solidFill>
                  <a:schemeClr val="bg1"/>
                </a:solidFill>
              </a:rPr>
              <a:t> (2) </a:t>
            </a:r>
            <a:r>
              <a:rPr lang="en-US" sz="2000" dirty="0" err="1" smtClean="0">
                <a:solidFill>
                  <a:schemeClr val="bg1"/>
                </a:solidFill>
              </a:rPr>
              <a:t>minggu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sebelum</a:t>
            </a:r>
            <a:r>
              <a:rPr lang="en-US" sz="2000" dirty="0" smtClean="0">
                <a:solidFill>
                  <a:schemeClr val="bg1"/>
                </a:solidFill>
              </a:rPr>
              <a:t> semester </a:t>
            </a:r>
            <a:r>
              <a:rPr lang="en-US" sz="2000" dirty="0" err="1" smtClean="0">
                <a:solidFill>
                  <a:schemeClr val="bg1"/>
                </a:solidFill>
              </a:rPr>
              <a:t>bermula</a:t>
            </a:r>
            <a:r>
              <a:rPr lang="en-US" sz="2000" dirty="0" smtClean="0">
                <a:solidFill>
                  <a:schemeClr val="bg1"/>
                </a:solidFill>
              </a:rPr>
              <a:t>. </a:t>
            </a:r>
            <a:r>
              <a:rPr lang="en-US" sz="2000" dirty="0" err="1" smtClean="0">
                <a:solidFill>
                  <a:schemeClr val="bg1"/>
                </a:solidFill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baharu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bawah</a:t>
            </a:r>
            <a:r>
              <a:rPr lang="en-US" sz="2000" dirty="0" smtClean="0">
                <a:solidFill>
                  <a:schemeClr val="bg1"/>
                </a:solidFill>
              </a:rPr>
              <a:t> program </a:t>
            </a:r>
            <a:r>
              <a:rPr lang="en-US" sz="2000" dirty="0" err="1" smtClean="0">
                <a:solidFill>
                  <a:schemeClr val="bg1"/>
                </a:solidFill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tesis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boleh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mendaftar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sehingga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minggu</a:t>
            </a:r>
            <a:r>
              <a:rPr lang="en-US" sz="2000" dirty="0" smtClean="0">
                <a:solidFill>
                  <a:schemeClr val="bg1"/>
                </a:solidFill>
              </a:rPr>
              <a:t> ke-7. </a:t>
            </a:r>
          </a:p>
          <a:p>
            <a:pPr marL="346075" indent="-346075" algn="just"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46075" indent="-346075" algn="just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</a:rPr>
              <a:t>Tempoh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pendaftaran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sambungan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ialah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tiga</a:t>
            </a:r>
            <a:r>
              <a:rPr lang="en-US" sz="2000" dirty="0" smtClean="0">
                <a:solidFill>
                  <a:schemeClr val="bg1"/>
                </a:solidFill>
              </a:rPr>
              <a:t> (3) </a:t>
            </a:r>
            <a:r>
              <a:rPr lang="en-US" sz="2000" dirty="0" err="1" smtClean="0">
                <a:solidFill>
                  <a:schemeClr val="bg1"/>
                </a:solidFill>
              </a:rPr>
              <a:t>minggu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sebelum</a:t>
            </a:r>
            <a:r>
              <a:rPr lang="en-US" sz="2000" dirty="0" smtClean="0">
                <a:solidFill>
                  <a:schemeClr val="bg1"/>
                </a:solidFill>
              </a:rPr>
              <a:t> semester </a:t>
            </a:r>
            <a:r>
              <a:rPr lang="en-US" sz="2000" dirty="0" err="1" smtClean="0">
                <a:solidFill>
                  <a:schemeClr val="bg1"/>
                </a:solidFill>
              </a:rPr>
              <a:t>bermula</a:t>
            </a:r>
            <a:r>
              <a:rPr lang="en-US" sz="2000" dirty="0" smtClean="0">
                <a:solidFill>
                  <a:schemeClr val="bg1"/>
                </a:solidFill>
              </a:rPr>
              <a:t>.  </a:t>
            </a:r>
            <a:r>
              <a:rPr lang="en-US" sz="2000" dirty="0" err="1" smtClean="0">
                <a:solidFill>
                  <a:schemeClr val="bg1"/>
                </a:solidFill>
              </a:rPr>
              <a:t>Selepas</a:t>
            </a:r>
            <a:r>
              <a:rPr lang="en-US" sz="2000" dirty="0" smtClean="0">
                <a:solidFill>
                  <a:schemeClr val="bg1"/>
                </a:solidFill>
              </a:rPr>
              <a:t> semester </a:t>
            </a:r>
            <a:r>
              <a:rPr lang="en-US" sz="2000" dirty="0" err="1" smtClean="0">
                <a:solidFill>
                  <a:schemeClr val="bg1"/>
                </a:solidFill>
              </a:rPr>
              <a:t>bermula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sehingga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minggu</a:t>
            </a:r>
            <a:r>
              <a:rPr lang="en-US" sz="2000" dirty="0" smtClean="0">
                <a:solidFill>
                  <a:schemeClr val="bg1"/>
                </a:solidFill>
              </a:rPr>
              <a:t> ke-2, </a:t>
            </a:r>
            <a:r>
              <a:rPr lang="en-US" sz="2000" dirty="0" err="1" smtClean="0">
                <a:solidFill>
                  <a:schemeClr val="bg1"/>
                </a:solidFill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boleh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mendaftar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tetapi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dikenakan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denda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lewat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sebanyak</a:t>
            </a:r>
            <a:r>
              <a:rPr lang="en-US" sz="2000" dirty="0" smtClean="0">
                <a:solidFill>
                  <a:schemeClr val="bg1"/>
                </a:solidFill>
              </a:rPr>
              <a:t> RM100.</a:t>
            </a:r>
          </a:p>
          <a:p>
            <a:pPr marL="346075" indent="-346075" algn="just">
              <a:buFont typeface="Wingdings" pitchFamily="2" charset="2"/>
              <a:buChar char="q"/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8" name="Rektangel 153"/>
          <p:cNvSpPr>
            <a:spLocks noChangeArrowheads="1"/>
          </p:cNvSpPr>
          <p:nvPr/>
        </p:nvSpPr>
        <p:spPr bwMode="auto">
          <a:xfrm>
            <a:off x="107504" y="2492896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PENDAFTARAN SETIAP AWAL SEMESTER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79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135"/>
          <p:cNvSpPr>
            <a:spLocks noChangeArrowheads="1"/>
          </p:cNvSpPr>
          <p:nvPr/>
        </p:nvSpPr>
        <p:spPr bwMode="auto">
          <a:xfrm>
            <a:off x="82049" y="3725215"/>
            <a:ext cx="1526540" cy="432448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sp>
        <p:nvSpPr>
          <p:cNvPr id="304" name="Rectangle 445"/>
          <p:cNvSpPr>
            <a:spLocks noChangeArrowheads="1"/>
          </p:cNvSpPr>
          <p:nvPr/>
        </p:nvSpPr>
        <p:spPr bwMode="auto">
          <a:xfrm>
            <a:off x="72008" y="3356992"/>
            <a:ext cx="1489348" cy="616559"/>
          </a:xfrm>
          <a:prstGeom prst="rect">
            <a:avLst/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260648"/>
            <a:ext cx="6286500" cy="584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PENDAFTARAN</a:t>
            </a:r>
            <a:endParaRPr lang="en-US" sz="32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260648"/>
            <a:ext cx="13573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8001000" y="260648"/>
            <a:ext cx="1143000" cy="5222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366" name="Group 365"/>
          <p:cNvGrpSpPr/>
          <p:nvPr/>
        </p:nvGrpSpPr>
        <p:grpSpPr>
          <a:xfrm>
            <a:off x="107504" y="1012701"/>
            <a:ext cx="1792288" cy="2892925"/>
            <a:chOff x="107504" y="1012701"/>
            <a:chExt cx="1792288" cy="2892925"/>
          </a:xfrm>
        </p:grpSpPr>
        <p:sp>
          <p:nvSpPr>
            <p:cNvPr id="707" name="Rektangel 621"/>
            <p:cNvSpPr>
              <a:spLocks noChangeArrowheads="1"/>
            </p:cNvSpPr>
            <p:nvPr/>
          </p:nvSpPr>
          <p:spPr bwMode="auto">
            <a:xfrm>
              <a:off x="174174" y="1012701"/>
              <a:ext cx="1703994" cy="2221037"/>
            </a:xfrm>
            <a:prstGeom prst="rect">
              <a:avLst/>
            </a:prstGeom>
            <a:gradFill rotWithShape="1">
              <a:gsLst>
                <a:gs pos="0">
                  <a:schemeClr val="tx1">
                    <a:lumMod val="95000"/>
                    <a:lumOff val="5000"/>
                  </a:schemeClr>
                </a:gs>
                <a:gs pos="39999">
                  <a:schemeClr val="tx1">
                    <a:lumMod val="65000"/>
                    <a:lumOff val="35000"/>
                  </a:schemeClr>
                </a:gs>
                <a:gs pos="70000">
                  <a:schemeClr val="tx1">
                    <a:lumMod val="50000"/>
                    <a:lumOff val="50000"/>
                  </a:schemeClr>
                </a:gs>
                <a:gs pos="100000">
                  <a:srgbClr val="FFEBFA"/>
                </a:gs>
              </a:gsLst>
              <a:lin ang="16200000" scaled="0"/>
            </a:gradFill>
            <a:ln w="9525">
              <a:noFill/>
              <a:miter lim="800000"/>
              <a:headEnd/>
              <a:tailEnd/>
            </a:ln>
            <a:effectLst>
              <a:outerShdw blurRad="63500" dist="38100" dir="2700000" algn="tl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defTabSz="914400"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310" name="Nedadgående pil 95"/>
            <p:cNvSpPr>
              <a:spLocks noChangeArrowheads="1"/>
            </p:cNvSpPr>
            <p:nvPr/>
          </p:nvSpPr>
          <p:spPr bwMode="auto">
            <a:xfrm>
              <a:off x="914400" y="3048000"/>
              <a:ext cx="250825" cy="538163"/>
            </a:xfrm>
            <a:prstGeom prst="down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FFC000"/>
                </a:gs>
                <a:gs pos="100000">
                  <a:srgbClr val="E36119"/>
                </a:gs>
              </a:gsLst>
              <a:lin ang="2700000" scaled="1"/>
            </a:gradFill>
            <a:ln w="9525">
              <a:solidFill>
                <a:srgbClr val="FC7E00"/>
              </a:solidFill>
              <a:miter lim="800000"/>
              <a:headEnd/>
              <a:tailEnd/>
            </a:ln>
            <a:effectLst>
              <a:outerShdw blurRad="63500" dist="38100" dir="5400000" algn="t" rotWithShape="0">
                <a:srgbClr val="000000">
                  <a:alpha val="39999"/>
                </a:srgbClr>
              </a:outerShdw>
            </a:effectLst>
          </p:spPr>
          <p:txBody>
            <a:bodyPr anchor="ctr"/>
            <a:lstStyle/>
            <a:p>
              <a:pPr indent="-342900" algn="ctr">
                <a:buFont typeface="Calibri" pitchFamily="-111" charset="0"/>
                <a:buAutoNum type="arabicPeriod"/>
                <a:defRPr/>
              </a:pPr>
              <a:endParaRPr lang="en-US" dirty="0">
                <a:solidFill>
                  <a:srgbClr val="FFFFFF"/>
                </a:solidFill>
                <a:latin typeface="Calibri" pitchFamily="-111" charset="0"/>
              </a:endParaRPr>
            </a:p>
          </p:txBody>
        </p:sp>
        <p:sp>
          <p:nvSpPr>
            <p:cNvPr id="708" name="Rektangel 153"/>
            <p:cNvSpPr>
              <a:spLocks noChangeArrowheads="1"/>
            </p:cNvSpPr>
            <p:nvPr/>
          </p:nvSpPr>
          <p:spPr bwMode="auto">
            <a:xfrm>
              <a:off x="107504" y="2492896"/>
              <a:ext cx="1792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801688">
                <a:spcBef>
                  <a:spcPct val="20000"/>
                </a:spcBef>
              </a:pPr>
              <a:r>
                <a:rPr lang="en-US" noProof="1" smtClean="0">
                  <a:solidFill>
                    <a:schemeClr val="bg1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Setiap semester</a:t>
              </a:r>
              <a:endParaRPr lang="en-US" noProof="1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endParaRPr>
            </a:p>
          </p:txBody>
        </p:sp>
        <p:grpSp>
          <p:nvGrpSpPr>
            <p:cNvPr id="3" name="Group 999"/>
            <p:cNvGrpSpPr/>
            <p:nvPr/>
          </p:nvGrpSpPr>
          <p:grpSpPr>
            <a:xfrm>
              <a:off x="239487" y="1086077"/>
              <a:ext cx="1578428" cy="1406819"/>
              <a:chOff x="239487" y="1052736"/>
              <a:chExt cx="1578428" cy="1406819"/>
            </a:xfrm>
          </p:grpSpPr>
          <p:sp>
            <p:nvSpPr>
              <p:cNvPr id="392" name="Freeform 1013"/>
              <p:cNvSpPr>
                <a:spLocks noEditPoints="1"/>
              </p:cNvSpPr>
              <p:nvPr/>
            </p:nvSpPr>
            <p:spPr bwMode="auto">
              <a:xfrm>
                <a:off x="239487" y="105273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3" name="Freeform 1014"/>
              <p:cNvSpPr>
                <a:spLocks/>
              </p:cNvSpPr>
              <p:nvPr/>
            </p:nvSpPr>
            <p:spPr bwMode="auto">
              <a:xfrm>
                <a:off x="827862" y="2404866"/>
                <a:ext cx="7543" cy="1131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" y="12"/>
                  </a:cxn>
                  <a:cxn ang="0">
                    <a:pos x="4" y="0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8" y="12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4" name="Freeform 1015"/>
              <p:cNvSpPr>
                <a:spLocks/>
              </p:cNvSpPr>
              <p:nvPr/>
            </p:nvSpPr>
            <p:spPr bwMode="auto">
              <a:xfrm>
                <a:off x="780716" y="2425610"/>
                <a:ext cx="30173" cy="16972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32" y="8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" y="16"/>
                  </a:cxn>
                </a:cxnLst>
                <a:rect l="0" t="0" r="r" b="b"/>
                <a:pathLst>
                  <a:path w="32" h="18">
                    <a:moveTo>
                      <a:pt x="4" y="16"/>
                    </a:moveTo>
                    <a:lnTo>
                      <a:pt x="32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5" name="Freeform 1016"/>
              <p:cNvSpPr>
                <a:spLocks/>
              </p:cNvSpPr>
              <p:nvPr/>
            </p:nvSpPr>
            <p:spPr bwMode="auto">
              <a:xfrm>
                <a:off x="797689" y="2399209"/>
                <a:ext cx="18858" cy="26401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28"/>
                  </a:cxn>
                  <a:cxn ang="0">
                    <a:pos x="20" y="28"/>
                  </a:cxn>
                  <a:cxn ang="0">
                    <a:pos x="20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14" y="20"/>
                  </a:cxn>
                  <a:cxn ang="0">
                    <a:pos x="14" y="20"/>
                  </a:cxn>
                </a:cxnLst>
                <a:rect l="0" t="0" r="r" b="b"/>
                <a:pathLst>
                  <a:path w="20" h="28">
                    <a:moveTo>
                      <a:pt x="14" y="20"/>
                    </a:moveTo>
                    <a:lnTo>
                      <a:pt x="14" y="2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20" y="28"/>
                    </a:lnTo>
                    <a:lnTo>
                      <a:pt x="2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6" name="Freeform 1017"/>
              <p:cNvSpPr>
                <a:spLocks noEditPoints="1"/>
              </p:cNvSpPr>
              <p:nvPr/>
            </p:nvSpPr>
            <p:spPr bwMode="auto">
              <a:xfrm>
                <a:off x="818433" y="2399209"/>
                <a:ext cx="26401" cy="2640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28"/>
                  </a:cxn>
                  <a:cxn ang="0">
                    <a:pos x="6" y="28"/>
                  </a:cxn>
                  <a:cxn ang="0">
                    <a:pos x="8" y="22"/>
                  </a:cxn>
                  <a:cxn ang="0">
                    <a:pos x="18" y="22"/>
                  </a:cxn>
                  <a:cxn ang="0">
                    <a:pos x="22" y="28"/>
                  </a:cxn>
                  <a:cxn ang="0">
                    <a:pos x="28" y="28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10" y="18"/>
                  </a:cxn>
                  <a:cxn ang="0">
                    <a:pos x="14" y="6"/>
                  </a:cxn>
                  <a:cxn ang="0">
                    <a:pos x="18" y="18"/>
                  </a:cxn>
                  <a:cxn ang="0">
                    <a:pos x="10" y="18"/>
                  </a:cxn>
                </a:cxnLst>
                <a:rect l="0" t="0" r="r" b="b"/>
                <a:pathLst>
                  <a:path w="28" h="28">
                    <a:moveTo>
                      <a:pt x="10" y="0"/>
                    </a:moveTo>
                    <a:lnTo>
                      <a:pt x="0" y="28"/>
                    </a:lnTo>
                    <a:lnTo>
                      <a:pt x="6" y="28"/>
                    </a:lnTo>
                    <a:lnTo>
                      <a:pt x="8" y="22"/>
                    </a:lnTo>
                    <a:lnTo>
                      <a:pt x="18" y="22"/>
                    </a:lnTo>
                    <a:lnTo>
                      <a:pt x="22" y="28"/>
                    </a:lnTo>
                    <a:lnTo>
                      <a:pt x="28" y="28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  <a:moveTo>
                      <a:pt x="10" y="18"/>
                    </a:moveTo>
                    <a:lnTo>
                      <a:pt x="14" y="6"/>
                    </a:lnTo>
                    <a:lnTo>
                      <a:pt x="18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7" name="Freeform 1018"/>
              <p:cNvSpPr>
                <a:spLocks/>
              </p:cNvSpPr>
              <p:nvPr/>
            </p:nvSpPr>
            <p:spPr bwMode="auto">
              <a:xfrm>
                <a:off x="1733053" y="2419953"/>
                <a:ext cx="49031" cy="28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0" y="30"/>
                  </a:cxn>
                  <a:cxn ang="0">
                    <a:pos x="26" y="22"/>
                  </a:cxn>
                  <a:cxn ang="0">
                    <a:pos x="52" y="14"/>
                  </a:cxn>
                  <a:cxn ang="0">
                    <a:pos x="26" y="8"/>
                  </a:cxn>
                  <a:cxn ang="0">
                    <a:pos x="0" y="0"/>
                  </a:cxn>
                </a:cxnLst>
                <a:rect l="0" t="0" r="r" b="b"/>
                <a:pathLst>
                  <a:path w="52" h="30">
                    <a:moveTo>
                      <a:pt x="0" y="0"/>
                    </a:moveTo>
                    <a:lnTo>
                      <a:pt x="0" y="14"/>
                    </a:lnTo>
                    <a:lnTo>
                      <a:pt x="0" y="30"/>
                    </a:lnTo>
                    <a:lnTo>
                      <a:pt x="26" y="22"/>
                    </a:lnTo>
                    <a:lnTo>
                      <a:pt x="52" y="14"/>
                    </a:lnTo>
                    <a:lnTo>
                      <a:pt x="2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8" name="Freeform 1019"/>
              <p:cNvSpPr>
                <a:spLocks/>
              </p:cNvSpPr>
              <p:nvPr/>
            </p:nvSpPr>
            <p:spPr bwMode="auto">
              <a:xfrm>
                <a:off x="1770770" y="2399209"/>
                <a:ext cx="18858" cy="28287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14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8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24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4" y="14"/>
                  </a:cxn>
                  <a:cxn ang="0">
                    <a:pos x="14" y="14"/>
                  </a:cxn>
                </a:cxnLst>
                <a:rect l="0" t="0" r="r" b="b"/>
                <a:pathLst>
                  <a:path w="20" h="30">
                    <a:moveTo>
                      <a:pt x="14" y="14"/>
                    </a:moveTo>
                    <a:lnTo>
                      <a:pt x="14" y="14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9" name="Freeform 1020"/>
              <p:cNvSpPr>
                <a:spLocks/>
              </p:cNvSpPr>
              <p:nvPr/>
            </p:nvSpPr>
            <p:spPr bwMode="auto">
              <a:xfrm>
                <a:off x="1280457" y="2399209"/>
                <a:ext cx="22630" cy="41488"/>
              </a:xfrm>
              <a:custGeom>
                <a:avLst/>
                <a:gdLst/>
                <a:ahLst/>
                <a:cxnLst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0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4" y="26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2" y="38"/>
                  </a:cxn>
                  <a:cxn ang="0">
                    <a:pos x="10" y="36"/>
                  </a:cxn>
                  <a:cxn ang="0">
                    <a:pos x="10" y="26"/>
                  </a:cxn>
                  <a:cxn ang="0">
                    <a:pos x="0" y="30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12" y="44"/>
                  </a:cxn>
                  <a:cxn ang="0">
                    <a:pos x="18" y="42"/>
                  </a:cxn>
                  <a:cxn ang="0">
                    <a:pos x="22" y="38"/>
                  </a:cxn>
                  <a:cxn ang="0">
                    <a:pos x="24" y="30"/>
                  </a:cxn>
                  <a:cxn ang="0">
                    <a:pos x="22" y="22"/>
                  </a:cxn>
                  <a:cxn ang="0">
                    <a:pos x="20" y="20"/>
                  </a:cxn>
                </a:cxnLst>
                <a:rect l="0" t="0" r="r" b="b"/>
                <a:pathLst>
                  <a:path w="24" h="44">
                    <a:moveTo>
                      <a:pt x="20" y="20"/>
                    </a:moveTo>
                    <a:lnTo>
                      <a:pt x="20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0" name="Freeform 1021"/>
              <p:cNvSpPr>
                <a:spLocks/>
              </p:cNvSpPr>
              <p:nvPr/>
            </p:nvSpPr>
            <p:spPr bwMode="auto">
              <a:xfrm>
                <a:off x="876893" y="2401095"/>
                <a:ext cx="54689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2" y="24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6" y="24"/>
                  </a:cxn>
                  <a:cxn ang="0">
                    <a:pos x="46" y="44"/>
                  </a:cxn>
                  <a:cxn ang="0">
                    <a:pos x="46" y="44"/>
                  </a:cxn>
                  <a:cxn ang="0">
                    <a:pos x="58" y="44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58" h="44">
                    <a:moveTo>
                      <a:pt x="0" y="44"/>
                    </a:moveTo>
                    <a:lnTo>
                      <a:pt x="12" y="44"/>
                    </a:lnTo>
                    <a:lnTo>
                      <a:pt x="12" y="24"/>
                    </a:lnTo>
                    <a:lnTo>
                      <a:pt x="22" y="2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6" y="2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58" y="4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1" name="Freeform 1022"/>
              <p:cNvSpPr>
                <a:spLocks/>
              </p:cNvSpPr>
              <p:nvPr/>
            </p:nvSpPr>
            <p:spPr bwMode="auto">
              <a:xfrm>
                <a:off x="942896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2" name="Freeform 1023"/>
              <p:cNvSpPr>
                <a:spLocks/>
              </p:cNvSpPr>
              <p:nvPr/>
            </p:nvSpPr>
            <p:spPr bwMode="auto">
              <a:xfrm>
                <a:off x="963640" y="2401095"/>
                <a:ext cx="33945" cy="41488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14" y="2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36" y="4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24" y="24"/>
                  </a:cxn>
                </a:cxnLst>
                <a:rect l="0" t="0" r="r" b="b"/>
                <a:pathLst>
                  <a:path w="36" h="44">
                    <a:moveTo>
                      <a:pt x="24" y="24"/>
                    </a:moveTo>
                    <a:lnTo>
                      <a:pt x="14" y="2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36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3" name="Freeform 1024"/>
              <p:cNvSpPr>
                <a:spLocks/>
              </p:cNvSpPr>
              <p:nvPr/>
            </p:nvSpPr>
            <p:spPr bwMode="auto">
              <a:xfrm>
                <a:off x="1008900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4" name="Freeform 1025"/>
              <p:cNvSpPr>
                <a:spLocks/>
              </p:cNvSpPr>
              <p:nvPr/>
            </p:nvSpPr>
            <p:spPr bwMode="auto">
              <a:xfrm>
                <a:off x="1040959" y="2401095"/>
                <a:ext cx="45260" cy="41488"/>
              </a:xfrm>
              <a:custGeom>
                <a:avLst/>
                <a:gdLst/>
                <a:ahLst/>
                <a:cxnLst>
                  <a:cxn ang="0">
                    <a:pos x="3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1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36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24"/>
                  </a:cxn>
                  <a:cxn ang="0">
                    <a:pos x="36" y="24"/>
                  </a:cxn>
                </a:cxnLst>
                <a:rect l="0" t="0" r="r" b="b"/>
                <a:pathLst>
                  <a:path w="48" h="44">
                    <a:moveTo>
                      <a:pt x="36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5" name="Freeform 1026"/>
              <p:cNvSpPr>
                <a:spLocks/>
              </p:cNvSpPr>
              <p:nvPr/>
            </p:nvSpPr>
            <p:spPr bwMode="auto">
              <a:xfrm>
                <a:off x="1029644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6" name="Freeform 1027"/>
              <p:cNvSpPr>
                <a:spLocks/>
              </p:cNvSpPr>
              <p:nvPr/>
            </p:nvSpPr>
            <p:spPr bwMode="auto">
              <a:xfrm>
                <a:off x="1095647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7" name="Freeform 1028"/>
              <p:cNvSpPr>
                <a:spLocks/>
              </p:cNvSpPr>
              <p:nvPr/>
            </p:nvSpPr>
            <p:spPr bwMode="auto">
              <a:xfrm>
                <a:off x="1118277" y="240109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8" name="Freeform 1029"/>
              <p:cNvSpPr>
                <a:spLocks/>
              </p:cNvSpPr>
              <p:nvPr/>
            </p:nvSpPr>
            <p:spPr bwMode="auto">
              <a:xfrm>
                <a:off x="1140907" y="240109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09" name="Freeform 1030"/>
              <p:cNvSpPr>
                <a:spLocks/>
              </p:cNvSpPr>
              <p:nvPr/>
            </p:nvSpPr>
            <p:spPr bwMode="auto">
              <a:xfrm>
                <a:off x="1161651" y="240109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0" name="Freeform 1031"/>
              <p:cNvSpPr>
                <a:spLocks/>
              </p:cNvSpPr>
              <p:nvPr/>
            </p:nvSpPr>
            <p:spPr bwMode="auto">
              <a:xfrm>
                <a:off x="1184281" y="2401095"/>
                <a:ext cx="33945" cy="3960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2" y="42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2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0" y="42"/>
                    </a:lnTo>
                    <a:lnTo>
                      <a:pt x="12" y="42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36" y="4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1" name="Freeform 1032"/>
              <p:cNvSpPr>
                <a:spLocks/>
              </p:cNvSpPr>
              <p:nvPr/>
            </p:nvSpPr>
            <p:spPr bwMode="auto">
              <a:xfrm>
                <a:off x="1367205" y="2401095"/>
                <a:ext cx="56574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8" y="24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60" y="44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60" h="44">
                    <a:moveTo>
                      <a:pt x="0" y="44"/>
                    </a:moveTo>
                    <a:lnTo>
                      <a:pt x="12" y="4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60" y="4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2" name="Freeform 1033"/>
              <p:cNvSpPr>
                <a:spLocks/>
              </p:cNvSpPr>
              <p:nvPr/>
            </p:nvSpPr>
            <p:spPr bwMode="auto">
              <a:xfrm>
                <a:off x="1433209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3" name="Freeform 1034"/>
              <p:cNvSpPr>
                <a:spLocks/>
              </p:cNvSpPr>
              <p:nvPr/>
            </p:nvSpPr>
            <p:spPr bwMode="auto">
              <a:xfrm>
                <a:off x="1455838" y="2401095"/>
                <a:ext cx="33945" cy="41488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36" y="4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24" y="24"/>
                  </a:cxn>
                </a:cxnLst>
                <a:rect l="0" t="0" r="r" b="b"/>
                <a:pathLst>
                  <a:path w="36" h="44">
                    <a:moveTo>
                      <a:pt x="24" y="24"/>
                    </a:move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36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4" name="Freeform 1035"/>
              <p:cNvSpPr>
                <a:spLocks/>
              </p:cNvSpPr>
              <p:nvPr/>
            </p:nvSpPr>
            <p:spPr bwMode="auto">
              <a:xfrm>
                <a:off x="1499212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5" name="Freeform 1036"/>
              <p:cNvSpPr>
                <a:spLocks/>
              </p:cNvSpPr>
              <p:nvPr/>
            </p:nvSpPr>
            <p:spPr bwMode="auto">
              <a:xfrm>
                <a:off x="1533157" y="2401095"/>
                <a:ext cx="43374" cy="41488"/>
              </a:xfrm>
              <a:custGeom>
                <a:avLst/>
                <a:gdLst/>
                <a:ahLst/>
                <a:cxnLst>
                  <a:cxn ang="0">
                    <a:pos x="3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4" y="24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24"/>
                  </a:cxn>
                  <a:cxn ang="0">
                    <a:pos x="34" y="24"/>
                  </a:cxn>
                </a:cxnLst>
                <a:rect l="0" t="0" r="r" b="b"/>
                <a:pathLst>
                  <a:path w="46" h="44">
                    <a:moveTo>
                      <a:pt x="34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4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6" name="Freeform 1037"/>
              <p:cNvSpPr>
                <a:spLocks/>
              </p:cNvSpPr>
              <p:nvPr/>
            </p:nvSpPr>
            <p:spPr bwMode="auto">
              <a:xfrm>
                <a:off x="1521842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7" name="Freeform 1038"/>
              <p:cNvSpPr>
                <a:spLocks/>
              </p:cNvSpPr>
              <p:nvPr/>
            </p:nvSpPr>
            <p:spPr bwMode="auto">
              <a:xfrm>
                <a:off x="1587845" y="240109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8" name="Freeform 1039"/>
              <p:cNvSpPr>
                <a:spLocks/>
              </p:cNvSpPr>
              <p:nvPr/>
            </p:nvSpPr>
            <p:spPr bwMode="auto">
              <a:xfrm>
                <a:off x="1608589" y="2401095"/>
                <a:ext cx="13201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4" h="44">
                    <a:moveTo>
                      <a:pt x="0" y="44"/>
                    </a:moveTo>
                    <a:lnTo>
                      <a:pt x="0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19" name="Freeform 1040"/>
              <p:cNvSpPr>
                <a:spLocks/>
              </p:cNvSpPr>
              <p:nvPr/>
            </p:nvSpPr>
            <p:spPr bwMode="auto">
              <a:xfrm>
                <a:off x="1631219" y="240109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0" name="Freeform 1041"/>
              <p:cNvSpPr>
                <a:spLocks/>
              </p:cNvSpPr>
              <p:nvPr/>
            </p:nvSpPr>
            <p:spPr bwMode="auto">
              <a:xfrm>
                <a:off x="1653849" y="240109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1" name="Freeform 1042"/>
              <p:cNvSpPr>
                <a:spLocks/>
              </p:cNvSpPr>
              <p:nvPr/>
            </p:nvSpPr>
            <p:spPr bwMode="auto">
              <a:xfrm>
                <a:off x="1674593" y="2401095"/>
                <a:ext cx="33945" cy="3960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4" y="42"/>
                  </a:cxn>
                  <a:cxn ang="0">
                    <a:pos x="14" y="24"/>
                  </a:cxn>
                  <a:cxn ang="0">
                    <a:pos x="24" y="24"/>
                  </a:cxn>
                  <a:cxn ang="0">
                    <a:pos x="24" y="42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0" y="42"/>
                    </a:lnTo>
                    <a:lnTo>
                      <a:pt x="14" y="42"/>
                    </a:lnTo>
                    <a:lnTo>
                      <a:pt x="14" y="24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36" y="4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2" name="Freeform 1043"/>
              <p:cNvSpPr>
                <a:spLocks/>
              </p:cNvSpPr>
              <p:nvPr/>
            </p:nvSpPr>
            <p:spPr bwMode="auto">
              <a:xfrm>
                <a:off x="1506755" y="1069708"/>
                <a:ext cx="30173" cy="28287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16" y="24"/>
                  </a:cxn>
                  <a:cxn ang="0">
                    <a:pos x="10" y="24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16" y="30"/>
                  </a:cxn>
                  <a:cxn ang="0">
                    <a:pos x="24" y="28"/>
                  </a:cxn>
                  <a:cxn ang="0">
                    <a:pos x="30" y="26"/>
                  </a:cxn>
                  <a:cxn ang="0">
                    <a:pos x="32" y="20"/>
                  </a:cxn>
                  <a:cxn ang="0">
                    <a:pos x="30" y="16"/>
                  </a:cxn>
                  <a:cxn ang="0">
                    <a:pos x="26" y="12"/>
                  </a:cxn>
                  <a:cxn ang="0">
                    <a:pos x="18" y="10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6" y="4"/>
                  </a:cxn>
                  <a:cxn ang="0">
                    <a:pos x="20" y="6"/>
                  </a:cxn>
                  <a:cxn ang="0">
                    <a:pos x="22" y="8"/>
                  </a:cxn>
                  <a:cxn ang="0">
                    <a:pos x="32" y="8"/>
                  </a:cxn>
                  <a:cxn ang="0">
                    <a:pos x="28" y="2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14"/>
                  </a:cxn>
                  <a:cxn ang="0">
                    <a:pos x="14" y="16"/>
                  </a:cxn>
                  <a:cxn ang="0">
                    <a:pos x="20" y="18"/>
                  </a:cxn>
                  <a:cxn ang="0">
                    <a:pos x="24" y="18"/>
                  </a:cxn>
                  <a:cxn ang="0">
                    <a:pos x="24" y="20"/>
                  </a:cxn>
                  <a:cxn ang="0">
                    <a:pos x="22" y="24"/>
                  </a:cxn>
                </a:cxnLst>
                <a:rect l="0" t="0" r="r" b="b"/>
                <a:pathLst>
                  <a:path w="32" h="30">
                    <a:moveTo>
                      <a:pt x="22" y="24"/>
                    </a:moveTo>
                    <a:lnTo>
                      <a:pt x="22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24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3" name="Freeform 1044"/>
              <p:cNvSpPr>
                <a:spLocks/>
              </p:cNvSpPr>
              <p:nvPr/>
            </p:nvSpPr>
            <p:spPr bwMode="auto">
              <a:xfrm>
                <a:off x="1186167" y="1069708"/>
                <a:ext cx="9429" cy="18858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2" y="20"/>
                  </a:cxn>
                </a:cxnLst>
                <a:rect l="0" t="0" r="r" b="b"/>
                <a:pathLst>
                  <a:path w="10" h="20">
                    <a:moveTo>
                      <a:pt x="2" y="20"/>
                    </a:move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4" name="Freeform 1045"/>
              <p:cNvSpPr>
                <a:spLocks/>
              </p:cNvSpPr>
              <p:nvPr/>
            </p:nvSpPr>
            <p:spPr bwMode="auto">
              <a:xfrm>
                <a:off x="1463382" y="1073480"/>
                <a:ext cx="9429" cy="1885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4" y="20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4" y="20"/>
                  </a:cxn>
                </a:cxnLst>
                <a:rect l="0" t="0" r="r" b="b"/>
                <a:pathLst>
                  <a:path w="10" h="20">
                    <a:moveTo>
                      <a:pt x="4" y="20"/>
                    </a:moveTo>
                    <a:lnTo>
                      <a:pt x="4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5" name="Freeform 1046"/>
              <p:cNvSpPr>
                <a:spLocks/>
              </p:cNvSpPr>
              <p:nvPr/>
            </p:nvSpPr>
            <p:spPr bwMode="auto">
              <a:xfrm>
                <a:off x="1435094" y="1073480"/>
                <a:ext cx="9429" cy="18858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2" y="20"/>
                  </a:cxn>
                </a:cxnLst>
                <a:rect l="0" t="0" r="r" b="b"/>
                <a:pathLst>
                  <a:path w="10" h="20">
                    <a:moveTo>
                      <a:pt x="2" y="20"/>
                    </a:move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6" name="Freeform 1047"/>
              <p:cNvSpPr>
                <a:spLocks/>
              </p:cNvSpPr>
              <p:nvPr/>
            </p:nvSpPr>
            <p:spPr bwMode="auto">
              <a:xfrm>
                <a:off x="993813" y="1065937"/>
                <a:ext cx="24516" cy="41488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14" y="44"/>
                  </a:cxn>
                  <a:cxn ang="0">
                    <a:pos x="20" y="42"/>
                  </a:cxn>
                  <a:cxn ang="0">
                    <a:pos x="24" y="38"/>
                  </a:cxn>
                  <a:cxn ang="0">
                    <a:pos x="26" y="30"/>
                  </a:cxn>
                  <a:cxn ang="0">
                    <a:pos x="24" y="22"/>
                  </a:cxn>
                  <a:cxn ang="0">
                    <a:pos x="20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6" y="32"/>
                  </a:cxn>
                  <a:cxn ang="0">
                    <a:pos x="14" y="36"/>
                  </a:cxn>
                  <a:cxn ang="0">
                    <a:pos x="14" y="38"/>
                  </a:cxn>
                  <a:cxn ang="0">
                    <a:pos x="12" y="36"/>
                  </a:cxn>
                  <a:cxn ang="0">
                    <a:pos x="12" y="26"/>
                  </a:cxn>
                  <a:cxn ang="0">
                    <a:pos x="0" y="30"/>
                  </a:cxn>
                  <a:cxn ang="0">
                    <a:pos x="2" y="38"/>
                  </a:cxn>
                  <a:cxn ang="0">
                    <a:pos x="6" y="42"/>
                  </a:cxn>
                </a:cxnLst>
                <a:rect l="0" t="0" r="r" b="b"/>
                <a:pathLst>
                  <a:path w="26" h="44">
                    <a:moveTo>
                      <a:pt x="6" y="42"/>
                    </a:moveTo>
                    <a:lnTo>
                      <a:pt x="6" y="42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2"/>
                    </a:lnTo>
                    <a:lnTo>
                      <a:pt x="12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7" name="Freeform 1048"/>
              <p:cNvSpPr>
                <a:spLocks/>
              </p:cNvSpPr>
              <p:nvPr/>
            </p:nvSpPr>
            <p:spPr bwMode="auto">
              <a:xfrm>
                <a:off x="1399264" y="1067823"/>
                <a:ext cx="16972" cy="28287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8" y="3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0" y="8"/>
                  </a:cxn>
                  <a:cxn ang="0">
                    <a:pos x="10" y="30"/>
                  </a:cxn>
                </a:cxnLst>
                <a:rect l="0" t="0" r="r" b="b"/>
                <a:pathLst>
                  <a:path w="18" h="30">
                    <a:moveTo>
                      <a:pt x="10" y="30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8" name="Freeform 1049"/>
              <p:cNvSpPr>
                <a:spLocks noEditPoints="1"/>
              </p:cNvSpPr>
              <p:nvPr/>
            </p:nvSpPr>
            <p:spPr bwMode="auto">
              <a:xfrm>
                <a:off x="1427551" y="1067823"/>
                <a:ext cx="24516" cy="28287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4" y="22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26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4" y="22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29" name="Freeform 1050"/>
              <p:cNvSpPr>
                <a:spLocks noEditPoints="1"/>
              </p:cNvSpPr>
              <p:nvPr/>
            </p:nvSpPr>
            <p:spPr bwMode="auto">
              <a:xfrm>
                <a:off x="1455838" y="1067823"/>
                <a:ext cx="24516" cy="28287"/>
              </a:xfrm>
              <a:custGeom>
                <a:avLst/>
                <a:gdLst/>
                <a:ahLst/>
                <a:cxnLst>
                  <a:cxn ang="0">
                    <a:pos x="14" y="30"/>
                  </a:cxn>
                  <a:cxn ang="0">
                    <a:pos x="14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6" y="22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0" y="8"/>
                  </a:cxn>
                </a:cxnLst>
                <a:rect l="0" t="0" r="r" b="b"/>
                <a:pathLst>
                  <a:path w="26" h="30">
                    <a:moveTo>
                      <a:pt x="14" y="30"/>
                    </a:moveTo>
                    <a:lnTo>
                      <a:pt x="14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6" y="22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4" y="30"/>
                    </a:lnTo>
                    <a:lnTo>
                      <a:pt x="14" y="30"/>
                    </a:lnTo>
                    <a:close/>
                    <a:moveTo>
                      <a:pt x="10" y="8"/>
                    </a:move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0" name="Rectangle 1051"/>
              <p:cNvSpPr>
                <a:spLocks noChangeArrowheads="1"/>
              </p:cNvSpPr>
              <p:nvPr/>
            </p:nvSpPr>
            <p:spPr bwMode="auto">
              <a:xfrm>
                <a:off x="1486011" y="1082909"/>
                <a:ext cx="15087" cy="56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1" name="Freeform 1052"/>
              <p:cNvSpPr>
                <a:spLocks/>
              </p:cNvSpPr>
              <p:nvPr/>
            </p:nvSpPr>
            <p:spPr bwMode="auto">
              <a:xfrm>
                <a:off x="605335" y="1067823"/>
                <a:ext cx="26401" cy="28287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8" y="2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28" y="30"/>
                  </a:cxn>
                  <a:cxn ang="0">
                    <a:pos x="28" y="24"/>
                  </a:cxn>
                </a:cxnLst>
                <a:rect l="0" t="0" r="r" b="b"/>
                <a:pathLst>
                  <a:path w="28" h="30">
                    <a:moveTo>
                      <a:pt x="28" y="24"/>
                    </a:moveTo>
                    <a:lnTo>
                      <a:pt x="8" y="2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2" name="Freeform 1053"/>
              <p:cNvSpPr>
                <a:spLocks/>
              </p:cNvSpPr>
              <p:nvPr/>
            </p:nvSpPr>
            <p:spPr bwMode="auto">
              <a:xfrm>
                <a:off x="637394" y="1067823"/>
                <a:ext cx="37716" cy="28287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6" y="30"/>
                  </a:cxn>
                  <a:cxn ang="0">
                    <a:pos x="24" y="30"/>
                  </a:cxn>
                  <a:cxn ang="0">
                    <a:pos x="32" y="6"/>
                  </a:cxn>
                  <a:cxn ang="0">
                    <a:pos x="32" y="30"/>
                  </a:cxn>
                  <a:cxn ang="0">
                    <a:pos x="40" y="3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0" y="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8" y="30"/>
                  </a:cxn>
                  <a:cxn ang="0">
                    <a:pos x="8" y="6"/>
                  </a:cxn>
                </a:cxnLst>
                <a:rect l="0" t="0" r="r" b="b"/>
                <a:pathLst>
                  <a:path w="40" h="30">
                    <a:moveTo>
                      <a:pt x="8" y="6"/>
                    </a:moveTo>
                    <a:lnTo>
                      <a:pt x="16" y="30"/>
                    </a:lnTo>
                    <a:lnTo>
                      <a:pt x="24" y="30"/>
                    </a:lnTo>
                    <a:lnTo>
                      <a:pt x="32" y="6"/>
                    </a:lnTo>
                    <a:lnTo>
                      <a:pt x="32" y="30"/>
                    </a:lnTo>
                    <a:lnTo>
                      <a:pt x="40" y="3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0" y="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3" name="Rectangle 1054"/>
              <p:cNvSpPr>
                <a:spLocks noChangeArrowheads="1"/>
              </p:cNvSpPr>
              <p:nvPr/>
            </p:nvSpPr>
            <p:spPr bwMode="auto">
              <a:xfrm>
                <a:off x="590249" y="1067823"/>
                <a:ext cx="7543" cy="282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4" name="Freeform 1055"/>
              <p:cNvSpPr>
                <a:spLocks/>
              </p:cNvSpPr>
              <p:nvPr/>
            </p:nvSpPr>
            <p:spPr bwMode="auto">
              <a:xfrm>
                <a:off x="558190" y="1067823"/>
                <a:ext cx="26401" cy="2828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8" y="12"/>
                  </a:cxn>
                  <a:cxn ang="0">
                    <a:pos x="8" y="4"/>
                  </a:cxn>
                  <a:cxn ang="0">
                    <a:pos x="28" y="4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8" y="30"/>
                  </a:cxn>
                  <a:cxn ang="0">
                    <a:pos x="8" y="16"/>
                  </a:cxn>
                </a:cxnLst>
                <a:rect l="0" t="0" r="r" b="b"/>
                <a:pathLst>
                  <a:path w="28" h="30">
                    <a:moveTo>
                      <a:pt x="8" y="16"/>
                    </a:moveTo>
                    <a:lnTo>
                      <a:pt x="26" y="16"/>
                    </a:lnTo>
                    <a:lnTo>
                      <a:pt x="26" y="12"/>
                    </a:lnTo>
                    <a:lnTo>
                      <a:pt x="8" y="12"/>
                    </a:lnTo>
                    <a:lnTo>
                      <a:pt x="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5" name="Freeform 1056"/>
              <p:cNvSpPr>
                <a:spLocks/>
              </p:cNvSpPr>
              <p:nvPr/>
            </p:nvSpPr>
            <p:spPr bwMode="auto">
              <a:xfrm>
                <a:off x="1269143" y="1064051"/>
                <a:ext cx="15087" cy="28287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6" y="3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0" y="10"/>
                  </a:cxn>
                  <a:cxn ang="0">
                    <a:pos x="10" y="30"/>
                  </a:cxn>
                </a:cxnLst>
                <a:rect l="0" t="0" r="r" b="b"/>
                <a:pathLst>
                  <a:path w="16" h="30">
                    <a:moveTo>
                      <a:pt x="10" y="30"/>
                    </a:moveTo>
                    <a:lnTo>
                      <a:pt x="16" y="3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1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6" name="Freeform 1057"/>
              <p:cNvSpPr>
                <a:spLocks noEditPoints="1"/>
              </p:cNvSpPr>
              <p:nvPr/>
            </p:nvSpPr>
            <p:spPr bwMode="auto">
              <a:xfrm>
                <a:off x="1178623" y="1064051"/>
                <a:ext cx="24516" cy="28287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4" y="22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26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4" y="22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7" name="Freeform 1058"/>
              <p:cNvSpPr>
                <a:spLocks/>
              </p:cNvSpPr>
              <p:nvPr/>
            </p:nvSpPr>
            <p:spPr bwMode="auto">
              <a:xfrm>
                <a:off x="1237084" y="1065937"/>
                <a:ext cx="26401" cy="26401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8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6"/>
                  </a:cxn>
                  <a:cxn ang="0">
                    <a:pos x="8" y="28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20" y="28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6" y="22"/>
                  </a:cxn>
                  <a:cxn ang="0">
                    <a:pos x="28" y="18"/>
                  </a:cxn>
                  <a:cxn ang="0">
                    <a:pos x="28" y="18"/>
                  </a:cxn>
                  <a:cxn ang="0">
                    <a:pos x="26" y="14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26" y="4"/>
                  </a:cxn>
                  <a:cxn ang="0">
                    <a:pos x="26" y="0"/>
                  </a:cxn>
                  <a:cxn ang="0">
                    <a:pos x="6" y="0"/>
                  </a:cxn>
                  <a:cxn ang="0">
                    <a:pos x="2" y="1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4" y="24"/>
                  </a:cxn>
                  <a:cxn ang="0">
                    <a:pos x="14" y="24"/>
                  </a:cxn>
                </a:cxnLst>
                <a:rect l="0" t="0" r="r" b="b"/>
                <a:pathLst>
                  <a:path w="28" h="28">
                    <a:moveTo>
                      <a:pt x="14" y="24"/>
                    </a:moveTo>
                    <a:lnTo>
                      <a:pt x="14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6" y="22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26" y="4"/>
                    </a:lnTo>
                    <a:lnTo>
                      <a:pt x="26" y="0"/>
                    </a:lnTo>
                    <a:lnTo>
                      <a:pt x="6" y="0"/>
                    </a:lnTo>
                    <a:lnTo>
                      <a:pt x="2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4" y="24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8" name="Freeform 1059"/>
              <p:cNvSpPr>
                <a:spLocks/>
              </p:cNvSpPr>
              <p:nvPr/>
            </p:nvSpPr>
            <p:spPr bwMode="auto">
              <a:xfrm>
                <a:off x="1206911" y="1064051"/>
                <a:ext cx="24516" cy="28287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26" y="30"/>
                  </a:cxn>
                  <a:cxn ang="0">
                    <a:pos x="26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4" y="24"/>
                  </a:cxn>
                  <a:cxn ang="0">
                    <a:pos x="18" y="20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2" y="18"/>
                  </a:cxn>
                  <a:cxn ang="0">
                    <a:pos x="12" y="18"/>
                  </a:cxn>
                </a:cxnLst>
                <a:rect l="0" t="0" r="r" b="b"/>
                <a:pathLst>
                  <a:path w="26" h="30">
                    <a:moveTo>
                      <a:pt x="12" y="18"/>
                    </a:moveTo>
                    <a:lnTo>
                      <a:pt x="12" y="1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39" name="Freeform 1060"/>
              <p:cNvSpPr>
                <a:spLocks/>
              </p:cNvSpPr>
              <p:nvPr/>
            </p:nvSpPr>
            <p:spPr bwMode="auto">
              <a:xfrm>
                <a:off x="712827" y="2421839"/>
                <a:ext cx="49031" cy="28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0" y="30"/>
                  </a:cxn>
                  <a:cxn ang="0">
                    <a:pos x="26" y="22"/>
                  </a:cxn>
                  <a:cxn ang="0">
                    <a:pos x="52" y="14"/>
                  </a:cxn>
                  <a:cxn ang="0">
                    <a:pos x="26" y="8"/>
                  </a:cxn>
                  <a:cxn ang="0">
                    <a:pos x="0" y="0"/>
                  </a:cxn>
                </a:cxnLst>
                <a:rect l="0" t="0" r="r" b="b"/>
                <a:pathLst>
                  <a:path w="52" h="30">
                    <a:moveTo>
                      <a:pt x="0" y="0"/>
                    </a:moveTo>
                    <a:lnTo>
                      <a:pt x="0" y="14"/>
                    </a:lnTo>
                    <a:lnTo>
                      <a:pt x="0" y="30"/>
                    </a:lnTo>
                    <a:lnTo>
                      <a:pt x="26" y="22"/>
                    </a:lnTo>
                    <a:lnTo>
                      <a:pt x="52" y="14"/>
                    </a:lnTo>
                    <a:lnTo>
                      <a:pt x="2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0" name="Freeform 1061"/>
              <p:cNvSpPr>
                <a:spLocks/>
              </p:cNvSpPr>
              <p:nvPr/>
            </p:nvSpPr>
            <p:spPr bwMode="auto">
              <a:xfrm>
                <a:off x="750543" y="2401095"/>
                <a:ext cx="18858" cy="28287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14"/>
                  </a:cxn>
                  <a:cxn ang="0">
                    <a:pos x="16" y="10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8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24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4" y="14"/>
                  </a:cxn>
                  <a:cxn ang="0">
                    <a:pos x="14" y="14"/>
                  </a:cxn>
                </a:cxnLst>
                <a:rect l="0" t="0" r="r" b="b"/>
                <a:pathLst>
                  <a:path w="20" h="30">
                    <a:moveTo>
                      <a:pt x="14" y="14"/>
                    </a:moveTo>
                    <a:lnTo>
                      <a:pt x="14" y="14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1" name="Freeform 1062"/>
              <p:cNvSpPr>
                <a:spLocks/>
              </p:cNvSpPr>
              <p:nvPr/>
            </p:nvSpPr>
            <p:spPr bwMode="auto">
              <a:xfrm>
                <a:off x="260231" y="2401095"/>
                <a:ext cx="22630" cy="41488"/>
              </a:xfrm>
              <a:custGeom>
                <a:avLst/>
                <a:gdLst/>
                <a:ahLst/>
                <a:cxnLst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0" y="4"/>
                  </a:cxn>
                  <a:cxn ang="0">
                    <a:pos x="16" y="2"/>
                  </a:cxn>
                  <a:cxn ang="0">
                    <a:pos x="10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2" y="16"/>
                  </a:cxn>
                  <a:cxn ang="0">
                    <a:pos x="12" y="18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2" y="36"/>
                  </a:cxn>
                  <a:cxn ang="0">
                    <a:pos x="12" y="38"/>
                  </a:cxn>
                  <a:cxn ang="0">
                    <a:pos x="10" y="36"/>
                  </a:cxn>
                  <a:cxn ang="0">
                    <a:pos x="10" y="26"/>
                  </a:cxn>
                  <a:cxn ang="0">
                    <a:pos x="0" y="30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12" y="44"/>
                  </a:cxn>
                  <a:cxn ang="0">
                    <a:pos x="18" y="42"/>
                  </a:cxn>
                  <a:cxn ang="0">
                    <a:pos x="22" y="38"/>
                  </a:cxn>
                  <a:cxn ang="0">
                    <a:pos x="24" y="30"/>
                  </a:cxn>
                  <a:cxn ang="0">
                    <a:pos x="22" y="22"/>
                  </a:cxn>
                  <a:cxn ang="0">
                    <a:pos x="20" y="20"/>
                  </a:cxn>
                </a:cxnLst>
                <a:rect l="0" t="0" r="r" b="b"/>
                <a:pathLst>
                  <a:path w="24" h="44">
                    <a:moveTo>
                      <a:pt x="20" y="20"/>
                    </a:moveTo>
                    <a:lnTo>
                      <a:pt x="20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2" name="Freeform 1063"/>
              <p:cNvSpPr>
                <a:spLocks/>
              </p:cNvSpPr>
              <p:nvPr/>
            </p:nvSpPr>
            <p:spPr bwMode="auto">
              <a:xfrm>
                <a:off x="346979" y="2402981"/>
                <a:ext cx="56574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6" y="24"/>
                  </a:cxn>
                  <a:cxn ang="0">
                    <a:pos x="46" y="44"/>
                  </a:cxn>
                  <a:cxn ang="0">
                    <a:pos x="46" y="44"/>
                  </a:cxn>
                  <a:cxn ang="0">
                    <a:pos x="60" y="44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2"/>
                  </a:cxn>
                  <a:cxn ang="0">
                    <a:pos x="0" y="44"/>
                  </a:cxn>
                </a:cxnLst>
                <a:rect l="0" t="0" r="r" b="b"/>
                <a:pathLst>
                  <a:path w="60" h="44">
                    <a:moveTo>
                      <a:pt x="0" y="44"/>
                    </a:moveTo>
                    <a:lnTo>
                      <a:pt x="12" y="4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6" y="2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60" y="4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3" name="Freeform 1064"/>
              <p:cNvSpPr>
                <a:spLocks/>
              </p:cNvSpPr>
              <p:nvPr/>
            </p:nvSpPr>
            <p:spPr bwMode="auto">
              <a:xfrm>
                <a:off x="412982" y="2402981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4" name="Freeform 1065"/>
              <p:cNvSpPr>
                <a:spLocks/>
              </p:cNvSpPr>
              <p:nvPr/>
            </p:nvSpPr>
            <p:spPr bwMode="auto">
              <a:xfrm>
                <a:off x="435612" y="2402981"/>
                <a:ext cx="33945" cy="41488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36" y="4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2" y="0"/>
                  </a:cxn>
                  <a:cxn ang="0">
                    <a:pos x="22" y="24"/>
                  </a:cxn>
                </a:cxnLst>
                <a:rect l="0" t="0" r="r" b="b"/>
                <a:pathLst>
                  <a:path w="36" h="44">
                    <a:moveTo>
                      <a:pt x="22" y="24"/>
                    </a:move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36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5" name="Freeform 1066"/>
              <p:cNvSpPr>
                <a:spLocks/>
              </p:cNvSpPr>
              <p:nvPr/>
            </p:nvSpPr>
            <p:spPr bwMode="auto">
              <a:xfrm>
                <a:off x="478986" y="2402981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6" name="Freeform 1067"/>
              <p:cNvSpPr>
                <a:spLocks/>
              </p:cNvSpPr>
              <p:nvPr/>
            </p:nvSpPr>
            <p:spPr bwMode="auto">
              <a:xfrm>
                <a:off x="512930" y="2402981"/>
                <a:ext cx="43374" cy="41488"/>
              </a:xfrm>
              <a:custGeom>
                <a:avLst/>
                <a:gdLst/>
                <a:ahLst/>
                <a:cxnLst>
                  <a:cxn ang="0">
                    <a:pos x="3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4" y="24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24"/>
                  </a:cxn>
                  <a:cxn ang="0">
                    <a:pos x="34" y="24"/>
                  </a:cxn>
                </a:cxnLst>
                <a:rect l="0" t="0" r="r" b="b"/>
                <a:pathLst>
                  <a:path w="46" h="44">
                    <a:moveTo>
                      <a:pt x="34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4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7" name="Freeform 1068"/>
              <p:cNvSpPr>
                <a:spLocks/>
              </p:cNvSpPr>
              <p:nvPr/>
            </p:nvSpPr>
            <p:spPr bwMode="auto">
              <a:xfrm>
                <a:off x="501615" y="2402981"/>
                <a:ext cx="11315" cy="226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8" name="Freeform 1069"/>
              <p:cNvSpPr>
                <a:spLocks/>
              </p:cNvSpPr>
              <p:nvPr/>
            </p:nvSpPr>
            <p:spPr bwMode="auto">
              <a:xfrm>
                <a:off x="567619" y="2402981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49" name="Freeform 1070"/>
              <p:cNvSpPr>
                <a:spLocks/>
              </p:cNvSpPr>
              <p:nvPr/>
            </p:nvSpPr>
            <p:spPr bwMode="auto">
              <a:xfrm>
                <a:off x="588363" y="2402981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50" name="Freeform 1071"/>
              <p:cNvSpPr>
                <a:spLocks/>
              </p:cNvSpPr>
              <p:nvPr/>
            </p:nvSpPr>
            <p:spPr bwMode="auto">
              <a:xfrm>
                <a:off x="610993" y="2402981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51" name="Freeform 1072"/>
              <p:cNvSpPr>
                <a:spLocks/>
              </p:cNvSpPr>
              <p:nvPr/>
            </p:nvSpPr>
            <p:spPr bwMode="auto">
              <a:xfrm>
                <a:off x="633623" y="2402981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52" name="Freeform 1073"/>
              <p:cNvSpPr>
                <a:spLocks/>
              </p:cNvSpPr>
              <p:nvPr/>
            </p:nvSpPr>
            <p:spPr bwMode="auto">
              <a:xfrm>
                <a:off x="654367" y="2402981"/>
                <a:ext cx="3394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2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36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36" y="4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pic>
            <p:nvPicPr>
              <p:cNvPr id="709" name="Picture 2" descr="G:\PPT SGS\Raw\sarjana09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3484" y="1243475"/>
                <a:ext cx="1467286" cy="1005128"/>
              </a:xfrm>
              <a:prstGeom prst="rect">
                <a:avLst/>
              </a:prstGeom>
              <a:noFill/>
            </p:spPr>
          </p:pic>
        </p:grpSp>
        <p:sp>
          <p:nvSpPr>
            <p:cNvPr id="309" name="Rectangle 445"/>
            <p:cNvSpPr>
              <a:spLocks noChangeArrowheads="1"/>
            </p:cNvSpPr>
            <p:nvPr/>
          </p:nvSpPr>
          <p:spPr bwMode="auto">
            <a:xfrm>
              <a:off x="107504" y="3501008"/>
              <a:ext cx="1572771" cy="40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1600" b="1" noProof="1" smtClean="0">
                  <a:solidFill>
                    <a:schemeClr val="tx2"/>
                  </a:solidFill>
                  <a:latin typeface="Calibri" pitchFamily="-111" charset="0"/>
                </a:rPr>
                <a:t>PENDAFTARAN</a:t>
              </a:r>
              <a:endParaRPr lang="en-US" sz="1600" b="1" noProof="1">
                <a:solidFill>
                  <a:schemeClr val="tx2"/>
                </a:solidFill>
                <a:latin typeface="Calibri" pitchFamily="-111" charset="0"/>
              </a:endParaRPr>
            </a:p>
          </p:txBody>
        </p:sp>
      </p:grpSp>
      <p:sp>
        <p:nvSpPr>
          <p:cNvPr id="368" name="Title 1"/>
          <p:cNvSpPr txBox="1">
            <a:spLocks/>
          </p:cNvSpPr>
          <p:nvPr/>
        </p:nvSpPr>
        <p:spPr bwMode="auto">
          <a:xfrm>
            <a:off x="1835696" y="836712"/>
            <a:ext cx="724420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</a:rPr>
              <a:t> yang </a:t>
            </a:r>
            <a:r>
              <a:rPr lang="en-US" sz="2000" dirty="0" err="1" smtClean="0">
                <a:solidFill>
                  <a:schemeClr val="bg1"/>
                </a:solidFill>
              </a:rPr>
              <a:t>mendapat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penajaan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perlu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memajukan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sesalinan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surat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tawaran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kepada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pihak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Sekolah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Pengajian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Siswazah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Bendahari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semasa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mendaftar</a:t>
            </a:r>
            <a:r>
              <a:rPr lang="en-US" sz="2000" dirty="0" smtClean="0">
                <a:solidFill>
                  <a:schemeClr val="bg1"/>
                </a:solidFill>
              </a:rPr>
              <a:t>.  </a:t>
            </a:r>
          </a:p>
          <a:p>
            <a:pPr marL="393700" indent="-393700" algn="just">
              <a:buFont typeface="Wingdings" pitchFamily="2" charset="2"/>
              <a:buChar char="q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</a:rPr>
              <a:t>Jika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mendapat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pelanjutan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tempoh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pembiayaan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salinan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surat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pelanjutan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tersebut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perlu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dimajukan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juga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</a:p>
          <a:p>
            <a:pPr marL="393700" indent="-393700" algn="just">
              <a:buFont typeface="Wingdings" pitchFamily="2" charset="2"/>
              <a:buChar char="q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err="1" smtClean="0">
                <a:solidFill>
                  <a:schemeClr val="bg1"/>
                </a:solidFill>
              </a:rPr>
              <a:t>Jika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maklumat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tempoh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pembiayaan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tidak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dikemas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kini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dalam</a:t>
            </a:r>
            <a:r>
              <a:rPr lang="en-US" sz="2000" dirty="0" smtClean="0">
                <a:solidFill>
                  <a:schemeClr val="bg1"/>
                </a:solidFill>
              </a:rPr>
              <a:t> portal </a:t>
            </a:r>
            <a:r>
              <a:rPr lang="en-US" sz="2000" dirty="0" err="1" smtClean="0">
                <a:solidFill>
                  <a:schemeClr val="bg1"/>
                </a:solidFill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</a:rPr>
              <a:t>, status </a:t>
            </a:r>
            <a:r>
              <a:rPr lang="en-US" sz="2000" i="1" dirty="0" smtClean="0">
                <a:solidFill>
                  <a:schemeClr val="bg1"/>
                </a:solidFill>
              </a:rPr>
              <a:t>Dropped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diperolehi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selepas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minggu</a:t>
            </a:r>
            <a:r>
              <a:rPr lang="en-US" sz="2000" dirty="0" smtClean="0">
                <a:solidFill>
                  <a:schemeClr val="bg1"/>
                </a:solidFill>
              </a:rPr>
              <a:t> ke-2 semester </a:t>
            </a:r>
            <a:r>
              <a:rPr lang="en-US" sz="2000" dirty="0" err="1" smtClean="0">
                <a:solidFill>
                  <a:schemeClr val="bg1"/>
                </a:solidFill>
              </a:rPr>
              <a:t>kerana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dianggap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tidak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menyempurnakan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proses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pendaftaran</a:t>
            </a:r>
            <a:r>
              <a:rPr lang="en-US" sz="2000" dirty="0" smtClean="0">
                <a:solidFill>
                  <a:schemeClr val="bg1"/>
                </a:solidFill>
              </a:rPr>
              <a:t>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78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Rektangel 621"/>
          <p:cNvSpPr>
            <a:spLocks noChangeArrowheads="1"/>
          </p:cNvSpPr>
          <p:nvPr/>
        </p:nvSpPr>
        <p:spPr bwMode="auto">
          <a:xfrm>
            <a:off x="4435896" y="980728"/>
            <a:ext cx="170628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33" name="Rectangle 135"/>
          <p:cNvSpPr>
            <a:spLocks noChangeArrowheads="1"/>
          </p:cNvSpPr>
          <p:nvPr/>
        </p:nvSpPr>
        <p:spPr bwMode="auto">
          <a:xfrm>
            <a:off x="82049" y="3725215"/>
            <a:ext cx="8808910" cy="432448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sp>
        <p:nvSpPr>
          <p:cNvPr id="298" name="Pentagon 780"/>
          <p:cNvSpPr>
            <a:spLocks noChangeArrowheads="1"/>
          </p:cNvSpPr>
          <p:nvPr/>
        </p:nvSpPr>
        <p:spPr bwMode="auto">
          <a:xfrm>
            <a:off x="6716202" y="3356992"/>
            <a:ext cx="2363854" cy="616559"/>
          </a:xfrm>
          <a:prstGeom prst="homePlate">
            <a:avLst>
              <a:gd name="adj" fmla="val 40316"/>
            </a:avLst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grpSp>
        <p:nvGrpSpPr>
          <p:cNvPr id="2" name="Gruppe 75"/>
          <p:cNvGrpSpPr>
            <a:grpSpLocks/>
          </p:cNvGrpSpPr>
          <p:nvPr/>
        </p:nvGrpSpPr>
        <p:grpSpPr bwMode="auto">
          <a:xfrm>
            <a:off x="72008" y="3356992"/>
            <a:ext cx="7463476" cy="616559"/>
            <a:chOff x="272143" y="2949958"/>
            <a:chExt cx="8556211" cy="457921"/>
          </a:xfrm>
        </p:grpSpPr>
        <p:sp>
          <p:nvSpPr>
            <p:cNvPr id="300" name="Rectangle 445"/>
            <p:cNvSpPr>
              <a:spLocks noChangeArrowheads="1"/>
            </p:cNvSpPr>
            <p:nvPr/>
          </p:nvSpPr>
          <p:spPr bwMode="auto">
            <a:xfrm>
              <a:off x="1985304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1" name="Rectangle 446"/>
            <p:cNvSpPr>
              <a:spLocks noChangeArrowheads="1"/>
            </p:cNvSpPr>
            <p:nvPr/>
          </p:nvSpPr>
          <p:spPr bwMode="auto">
            <a:xfrm>
              <a:off x="3694626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2" name="Rectangle 447"/>
            <p:cNvSpPr>
              <a:spLocks noChangeArrowheads="1"/>
            </p:cNvSpPr>
            <p:nvPr/>
          </p:nvSpPr>
          <p:spPr bwMode="auto">
            <a:xfrm>
              <a:off x="5405867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3" name="Rectangle 448"/>
            <p:cNvSpPr>
              <a:spLocks noChangeArrowheads="1"/>
            </p:cNvSpPr>
            <p:nvPr/>
          </p:nvSpPr>
          <p:spPr bwMode="auto">
            <a:xfrm>
              <a:off x="7119028" y="2949958"/>
              <a:ext cx="1709322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4" name="Rectangle 445"/>
            <p:cNvSpPr>
              <a:spLocks noChangeArrowheads="1"/>
            </p:cNvSpPr>
            <p:nvPr/>
          </p:nvSpPr>
          <p:spPr bwMode="auto">
            <a:xfrm>
              <a:off x="272143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</p:grpSp>
      <p:sp>
        <p:nvSpPr>
          <p:cNvPr id="307" name="Rectangle 447"/>
          <p:cNvSpPr>
            <a:spLocks noChangeArrowheads="1"/>
          </p:cNvSpPr>
          <p:nvPr/>
        </p:nvSpPr>
        <p:spPr bwMode="auto">
          <a:xfrm>
            <a:off x="4521138" y="3483300"/>
            <a:ext cx="1491022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n-US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715" name="Rektangel 621"/>
          <p:cNvSpPr>
            <a:spLocks noChangeArrowheads="1"/>
          </p:cNvSpPr>
          <p:nvPr/>
        </p:nvSpPr>
        <p:spPr bwMode="auto">
          <a:xfrm>
            <a:off x="2339752" y="1012701"/>
            <a:ext cx="170628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13" name="Rektangel 621"/>
          <p:cNvSpPr>
            <a:spLocks noChangeArrowheads="1"/>
          </p:cNvSpPr>
          <p:nvPr/>
        </p:nvSpPr>
        <p:spPr bwMode="auto">
          <a:xfrm>
            <a:off x="6576954" y="1012701"/>
            <a:ext cx="175521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07" name="Rektangel 621"/>
          <p:cNvSpPr>
            <a:spLocks noChangeArrowheads="1"/>
          </p:cNvSpPr>
          <p:nvPr/>
        </p:nvSpPr>
        <p:spPr bwMode="auto">
          <a:xfrm>
            <a:off x="174174" y="1012701"/>
            <a:ext cx="1703994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260648"/>
            <a:ext cx="6286500" cy="584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CARTA ALIR PENGAJIA SISWAZAH</a:t>
            </a:r>
            <a:endParaRPr lang="en-US" sz="32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260648"/>
            <a:ext cx="13573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8001000" y="260648"/>
            <a:ext cx="1143000" cy="5222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0" name="Nedadgående pil 95"/>
          <p:cNvSpPr>
            <a:spLocks noChangeArrowheads="1"/>
          </p:cNvSpPr>
          <p:nvPr/>
        </p:nvSpPr>
        <p:spPr bwMode="auto">
          <a:xfrm>
            <a:off x="914400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12" name="Nedadgående pil 229"/>
          <p:cNvSpPr>
            <a:spLocks noChangeArrowheads="1"/>
          </p:cNvSpPr>
          <p:nvPr/>
        </p:nvSpPr>
        <p:spPr bwMode="auto">
          <a:xfrm>
            <a:off x="3077344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14" name="Nedadgående pil 296"/>
          <p:cNvSpPr>
            <a:spLocks noChangeArrowheads="1"/>
          </p:cNvSpPr>
          <p:nvPr/>
        </p:nvSpPr>
        <p:spPr bwMode="auto">
          <a:xfrm>
            <a:off x="7308748" y="30368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08" name="Rektangel 153"/>
          <p:cNvSpPr>
            <a:spLocks noChangeArrowheads="1"/>
          </p:cNvSpPr>
          <p:nvPr/>
        </p:nvSpPr>
        <p:spPr bwMode="auto">
          <a:xfrm>
            <a:off x="107504" y="2492896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PENDAFTARAN SETIAP AWAL SEMESTER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3" name="Group 999"/>
          <p:cNvGrpSpPr/>
          <p:nvPr/>
        </p:nvGrpSpPr>
        <p:grpSpPr>
          <a:xfrm>
            <a:off x="239487" y="1086077"/>
            <a:ext cx="1578428" cy="1406819"/>
            <a:chOff x="239487" y="1052736"/>
            <a:chExt cx="1578428" cy="1406819"/>
          </a:xfrm>
        </p:grpSpPr>
        <p:sp>
          <p:nvSpPr>
            <p:cNvPr id="392" name="Freeform 1013"/>
            <p:cNvSpPr>
              <a:spLocks noEditPoints="1"/>
            </p:cNvSpPr>
            <p:nvPr/>
          </p:nvSpPr>
          <p:spPr bwMode="auto">
            <a:xfrm>
              <a:off x="239487" y="1052736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3" name="Freeform 1014"/>
            <p:cNvSpPr>
              <a:spLocks/>
            </p:cNvSpPr>
            <p:nvPr/>
          </p:nvSpPr>
          <p:spPr bwMode="auto">
            <a:xfrm>
              <a:off x="827862" y="2404866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4" name="Freeform 1015"/>
            <p:cNvSpPr>
              <a:spLocks/>
            </p:cNvSpPr>
            <p:nvPr/>
          </p:nvSpPr>
          <p:spPr bwMode="auto">
            <a:xfrm>
              <a:off x="780716" y="2425610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5" name="Freeform 1016"/>
            <p:cNvSpPr>
              <a:spLocks/>
            </p:cNvSpPr>
            <p:nvPr/>
          </p:nvSpPr>
          <p:spPr bwMode="auto">
            <a:xfrm>
              <a:off x="797689" y="2399209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6" name="Freeform 1017"/>
            <p:cNvSpPr>
              <a:spLocks noEditPoints="1"/>
            </p:cNvSpPr>
            <p:nvPr/>
          </p:nvSpPr>
          <p:spPr bwMode="auto">
            <a:xfrm>
              <a:off x="818433" y="2399209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7" name="Freeform 1018"/>
            <p:cNvSpPr>
              <a:spLocks/>
            </p:cNvSpPr>
            <p:nvPr/>
          </p:nvSpPr>
          <p:spPr bwMode="auto">
            <a:xfrm>
              <a:off x="1733053" y="2419953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8" name="Freeform 1019"/>
            <p:cNvSpPr>
              <a:spLocks/>
            </p:cNvSpPr>
            <p:nvPr/>
          </p:nvSpPr>
          <p:spPr bwMode="auto">
            <a:xfrm>
              <a:off x="1770770" y="2399209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9" name="Freeform 1020"/>
            <p:cNvSpPr>
              <a:spLocks/>
            </p:cNvSpPr>
            <p:nvPr/>
          </p:nvSpPr>
          <p:spPr bwMode="auto">
            <a:xfrm>
              <a:off x="1280457" y="2399209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0" name="Freeform 1021"/>
            <p:cNvSpPr>
              <a:spLocks/>
            </p:cNvSpPr>
            <p:nvPr/>
          </p:nvSpPr>
          <p:spPr bwMode="auto">
            <a:xfrm>
              <a:off x="876893" y="2401095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1" name="Freeform 1022"/>
            <p:cNvSpPr>
              <a:spLocks/>
            </p:cNvSpPr>
            <p:nvPr/>
          </p:nvSpPr>
          <p:spPr bwMode="auto">
            <a:xfrm>
              <a:off x="942896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2" name="Freeform 1023"/>
            <p:cNvSpPr>
              <a:spLocks/>
            </p:cNvSpPr>
            <p:nvPr/>
          </p:nvSpPr>
          <p:spPr bwMode="auto">
            <a:xfrm>
              <a:off x="963640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3" name="Freeform 1024"/>
            <p:cNvSpPr>
              <a:spLocks/>
            </p:cNvSpPr>
            <p:nvPr/>
          </p:nvSpPr>
          <p:spPr bwMode="auto">
            <a:xfrm>
              <a:off x="1008900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4" name="Freeform 1025"/>
            <p:cNvSpPr>
              <a:spLocks/>
            </p:cNvSpPr>
            <p:nvPr/>
          </p:nvSpPr>
          <p:spPr bwMode="auto">
            <a:xfrm>
              <a:off x="1040959" y="2401095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5" name="Freeform 1026"/>
            <p:cNvSpPr>
              <a:spLocks/>
            </p:cNvSpPr>
            <p:nvPr/>
          </p:nvSpPr>
          <p:spPr bwMode="auto">
            <a:xfrm>
              <a:off x="1029644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6" name="Freeform 1027"/>
            <p:cNvSpPr>
              <a:spLocks/>
            </p:cNvSpPr>
            <p:nvPr/>
          </p:nvSpPr>
          <p:spPr bwMode="auto">
            <a:xfrm>
              <a:off x="1095647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7" name="Freeform 1028"/>
            <p:cNvSpPr>
              <a:spLocks/>
            </p:cNvSpPr>
            <p:nvPr/>
          </p:nvSpPr>
          <p:spPr bwMode="auto">
            <a:xfrm>
              <a:off x="111827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8" name="Freeform 1029"/>
            <p:cNvSpPr>
              <a:spLocks/>
            </p:cNvSpPr>
            <p:nvPr/>
          </p:nvSpPr>
          <p:spPr bwMode="auto">
            <a:xfrm>
              <a:off x="114090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9" name="Freeform 1030"/>
            <p:cNvSpPr>
              <a:spLocks/>
            </p:cNvSpPr>
            <p:nvPr/>
          </p:nvSpPr>
          <p:spPr bwMode="auto">
            <a:xfrm>
              <a:off x="1161651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0" name="Freeform 1031"/>
            <p:cNvSpPr>
              <a:spLocks/>
            </p:cNvSpPr>
            <p:nvPr/>
          </p:nvSpPr>
          <p:spPr bwMode="auto">
            <a:xfrm>
              <a:off x="1184281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1" name="Freeform 1032"/>
            <p:cNvSpPr>
              <a:spLocks/>
            </p:cNvSpPr>
            <p:nvPr/>
          </p:nvSpPr>
          <p:spPr bwMode="auto">
            <a:xfrm>
              <a:off x="1367205" y="2401095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2" name="Freeform 1033"/>
            <p:cNvSpPr>
              <a:spLocks/>
            </p:cNvSpPr>
            <p:nvPr/>
          </p:nvSpPr>
          <p:spPr bwMode="auto">
            <a:xfrm>
              <a:off x="1433209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3" name="Freeform 1034"/>
            <p:cNvSpPr>
              <a:spLocks/>
            </p:cNvSpPr>
            <p:nvPr/>
          </p:nvSpPr>
          <p:spPr bwMode="auto">
            <a:xfrm>
              <a:off x="1455838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4" name="Freeform 1035"/>
            <p:cNvSpPr>
              <a:spLocks/>
            </p:cNvSpPr>
            <p:nvPr/>
          </p:nvSpPr>
          <p:spPr bwMode="auto">
            <a:xfrm>
              <a:off x="1499212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5" name="Freeform 1036"/>
            <p:cNvSpPr>
              <a:spLocks/>
            </p:cNvSpPr>
            <p:nvPr/>
          </p:nvSpPr>
          <p:spPr bwMode="auto">
            <a:xfrm>
              <a:off x="1533157" y="2401095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6" name="Freeform 1037"/>
            <p:cNvSpPr>
              <a:spLocks/>
            </p:cNvSpPr>
            <p:nvPr/>
          </p:nvSpPr>
          <p:spPr bwMode="auto">
            <a:xfrm>
              <a:off x="1521842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7" name="Freeform 1038"/>
            <p:cNvSpPr>
              <a:spLocks/>
            </p:cNvSpPr>
            <p:nvPr/>
          </p:nvSpPr>
          <p:spPr bwMode="auto">
            <a:xfrm>
              <a:off x="1587845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8" name="Freeform 1039"/>
            <p:cNvSpPr>
              <a:spLocks/>
            </p:cNvSpPr>
            <p:nvPr/>
          </p:nvSpPr>
          <p:spPr bwMode="auto">
            <a:xfrm>
              <a:off x="1608589" y="2401095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9" name="Freeform 1040"/>
            <p:cNvSpPr>
              <a:spLocks/>
            </p:cNvSpPr>
            <p:nvPr/>
          </p:nvSpPr>
          <p:spPr bwMode="auto">
            <a:xfrm>
              <a:off x="163121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0" name="Freeform 1041"/>
            <p:cNvSpPr>
              <a:spLocks/>
            </p:cNvSpPr>
            <p:nvPr/>
          </p:nvSpPr>
          <p:spPr bwMode="auto">
            <a:xfrm>
              <a:off x="165384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1" name="Freeform 1042"/>
            <p:cNvSpPr>
              <a:spLocks/>
            </p:cNvSpPr>
            <p:nvPr/>
          </p:nvSpPr>
          <p:spPr bwMode="auto">
            <a:xfrm>
              <a:off x="1674593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2" name="Freeform 1043"/>
            <p:cNvSpPr>
              <a:spLocks/>
            </p:cNvSpPr>
            <p:nvPr/>
          </p:nvSpPr>
          <p:spPr bwMode="auto">
            <a:xfrm>
              <a:off x="1506755" y="1069708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3" name="Freeform 1044"/>
            <p:cNvSpPr>
              <a:spLocks/>
            </p:cNvSpPr>
            <p:nvPr/>
          </p:nvSpPr>
          <p:spPr bwMode="auto">
            <a:xfrm>
              <a:off x="1186167" y="1069708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4" name="Freeform 1045"/>
            <p:cNvSpPr>
              <a:spLocks/>
            </p:cNvSpPr>
            <p:nvPr/>
          </p:nvSpPr>
          <p:spPr bwMode="auto">
            <a:xfrm>
              <a:off x="1463382" y="1073480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5" name="Freeform 1046"/>
            <p:cNvSpPr>
              <a:spLocks/>
            </p:cNvSpPr>
            <p:nvPr/>
          </p:nvSpPr>
          <p:spPr bwMode="auto">
            <a:xfrm>
              <a:off x="1435094" y="1073480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6" name="Freeform 1047"/>
            <p:cNvSpPr>
              <a:spLocks/>
            </p:cNvSpPr>
            <p:nvPr/>
          </p:nvSpPr>
          <p:spPr bwMode="auto">
            <a:xfrm>
              <a:off x="993813" y="1065937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7" name="Freeform 1048"/>
            <p:cNvSpPr>
              <a:spLocks/>
            </p:cNvSpPr>
            <p:nvPr/>
          </p:nvSpPr>
          <p:spPr bwMode="auto">
            <a:xfrm>
              <a:off x="1399264" y="1067823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8" name="Freeform 1049"/>
            <p:cNvSpPr>
              <a:spLocks noEditPoints="1"/>
            </p:cNvSpPr>
            <p:nvPr/>
          </p:nvSpPr>
          <p:spPr bwMode="auto">
            <a:xfrm>
              <a:off x="1427551" y="1067823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9" name="Freeform 1050"/>
            <p:cNvSpPr>
              <a:spLocks noEditPoints="1"/>
            </p:cNvSpPr>
            <p:nvPr/>
          </p:nvSpPr>
          <p:spPr bwMode="auto">
            <a:xfrm>
              <a:off x="1455838" y="1067823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0" name="Rectangle 1051"/>
            <p:cNvSpPr>
              <a:spLocks noChangeArrowheads="1"/>
            </p:cNvSpPr>
            <p:nvPr/>
          </p:nvSpPr>
          <p:spPr bwMode="auto">
            <a:xfrm>
              <a:off x="1486011" y="1082909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1" name="Freeform 1052"/>
            <p:cNvSpPr>
              <a:spLocks/>
            </p:cNvSpPr>
            <p:nvPr/>
          </p:nvSpPr>
          <p:spPr bwMode="auto">
            <a:xfrm>
              <a:off x="605335" y="1067823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2" name="Freeform 1053"/>
            <p:cNvSpPr>
              <a:spLocks/>
            </p:cNvSpPr>
            <p:nvPr/>
          </p:nvSpPr>
          <p:spPr bwMode="auto">
            <a:xfrm>
              <a:off x="637394" y="1067823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3" name="Rectangle 1054"/>
            <p:cNvSpPr>
              <a:spLocks noChangeArrowheads="1"/>
            </p:cNvSpPr>
            <p:nvPr/>
          </p:nvSpPr>
          <p:spPr bwMode="auto">
            <a:xfrm>
              <a:off x="590249" y="1067823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4" name="Freeform 1055"/>
            <p:cNvSpPr>
              <a:spLocks/>
            </p:cNvSpPr>
            <p:nvPr/>
          </p:nvSpPr>
          <p:spPr bwMode="auto">
            <a:xfrm>
              <a:off x="558190" y="1067823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5" name="Freeform 1056"/>
            <p:cNvSpPr>
              <a:spLocks/>
            </p:cNvSpPr>
            <p:nvPr/>
          </p:nvSpPr>
          <p:spPr bwMode="auto">
            <a:xfrm>
              <a:off x="1269143" y="1064051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6" name="Freeform 1057"/>
            <p:cNvSpPr>
              <a:spLocks noEditPoints="1"/>
            </p:cNvSpPr>
            <p:nvPr/>
          </p:nvSpPr>
          <p:spPr bwMode="auto">
            <a:xfrm>
              <a:off x="1178623" y="1064051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7" name="Freeform 1058"/>
            <p:cNvSpPr>
              <a:spLocks/>
            </p:cNvSpPr>
            <p:nvPr/>
          </p:nvSpPr>
          <p:spPr bwMode="auto">
            <a:xfrm>
              <a:off x="1237084" y="1065937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8" name="Freeform 1059"/>
            <p:cNvSpPr>
              <a:spLocks/>
            </p:cNvSpPr>
            <p:nvPr/>
          </p:nvSpPr>
          <p:spPr bwMode="auto">
            <a:xfrm>
              <a:off x="1206911" y="1064051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9" name="Freeform 1060"/>
            <p:cNvSpPr>
              <a:spLocks/>
            </p:cNvSpPr>
            <p:nvPr/>
          </p:nvSpPr>
          <p:spPr bwMode="auto">
            <a:xfrm>
              <a:off x="712827" y="2421839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0" name="Freeform 1061"/>
            <p:cNvSpPr>
              <a:spLocks/>
            </p:cNvSpPr>
            <p:nvPr/>
          </p:nvSpPr>
          <p:spPr bwMode="auto">
            <a:xfrm>
              <a:off x="750543" y="2401095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1" name="Freeform 1062"/>
            <p:cNvSpPr>
              <a:spLocks/>
            </p:cNvSpPr>
            <p:nvPr/>
          </p:nvSpPr>
          <p:spPr bwMode="auto">
            <a:xfrm>
              <a:off x="260231" y="2401095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2" name="Freeform 1063"/>
            <p:cNvSpPr>
              <a:spLocks/>
            </p:cNvSpPr>
            <p:nvPr/>
          </p:nvSpPr>
          <p:spPr bwMode="auto">
            <a:xfrm>
              <a:off x="346979" y="2402981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3" name="Freeform 1064"/>
            <p:cNvSpPr>
              <a:spLocks/>
            </p:cNvSpPr>
            <p:nvPr/>
          </p:nvSpPr>
          <p:spPr bwMode="auto">
            <a:xfrm>
              <a:off x="412982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4" name="Freeform 1065"/>
            <p:cNvSpPr>
              <a:spLocks/>
            </p:cNvSpPr>
            <p:nvPr/>
          </p:nvSpPr>
          <p:spPr bwMode="auto">
            <a:xfrm>
              <a:off x="435612" y="2402981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5" name="Freeform 1066"/>
            <p:cNvSpPr>
              <a:spLocks/>
            </p:cNvSpPr>
            <p:nvPr/>
          </p:nvSpPr>
          <p:spPr bwMode="auto">
            <a:xfrm>
              <a:off x="478986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6" name="Freeform 1067"/>
            <p:cNvSpPr>
              <a:spLocks/>
            </p:cNvSpPr>
            <p:nvPr/>
          </p:nvSpPr>
          <p:spPr bwMode="auto">
            <a:xfrm>
              <a:off x="512930" y="2402981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7" name="Freeform 1068"/>
            <p:cNvSpPr>
              <a:spLocks/>
            </p:cNvSpPr>
            <p:nvPr/>
          </p:nvSpPr>
          <p:spPr bwMode="auto">
            <a:xfrm>
              <a:off x="501615" y="2402981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8" name="Freeform 1069"/>
            <p:cNvSpPr>
              <a:spLocks/>
            </p:cNvSpPr>
            <p:nvPr/>
          </p:nvSpPr>
          <p:spPr bwMode="auto">
            <a:xfrm>
              <a:off x="567619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9" name="Freeform 1070"/>
            <p:cNvSpPr>
              <a:spLocks/>
            </p:cNvSpPr>
            <p:nvPr/>
          </p:nvSpPr>
          <p:spPr bwMode="auto">
            <a:xfrm>
              <a:off x="58836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0" name="Freeform 1071"/>
            <p:cNvSpPr>
              <a:spLocks/>
            </p:cNvSpPr>
            <p:nvPr/>
          </p:nvSpPr>
          <p:spPr bwMode="auto">
            <a:xfrm>
              <a:off x="61099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1" name="Freeform 1072"/>
            <p:cNvSpPr>
              <a:spLocks/>
            </p:cNvSpPr>
            <p:nvPr/>
          </p:nvSpPr>
          <p:spPr bwMode="auto">
            <a:xfrm>
              <a:off x="63362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2" name="Freeform 1073"/>
            <p:cNvSpPr>
              <a:spLocks/>
            </p:cNvSpPr>
            <p:nvPr/>
          </p:nvSpPr>
          <p:spPr bwMode="auto">
            <a:xfrm>
              <a:off x="654367" y="2402981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pic>
          <p:nvPicPr>
            <p:cNvPr id="709" name="Picture 2" descr="G:\PPT SGS\Raw\sarjana0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484" y="1243475"/>
              <a:ext cx="1467286" cy="1005128"/>
            </a:xfrm>
            <a:prstGeom prst="rect">
              <a:avLst/>
            </a:prstGeom>
            <a:noFill/>
          </p:spPr>
        </p:pic>
      </p:grpSp>
      <p:sp>
        <p:nvSpPr>
          <p:cNvPr id="714" name="Rektangel 153"/>
          <p:cNvSpPr>
            <a:spLocks noChangeArrowheads="1"/>
          </p:cNvSpPr>
          <p:nvPr/>
        </p:nvSpPr>
        <p:spPr bwMode="auto">
          <a:xfrm>
            <a:off x="6596136" y="2559832"/>
            <a:ext cx="17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VIVA VOCE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718" name="Rektangel 153"/>
          <p:cNvSpPr>
            <a:spLocks noChangeArrowheads="1"/>
          </p:cNvSpPr>
          <p:nvPr/>
        </p:nvSpPr>
        <p:spPr bwMode="auto">
          <a:xfrm>
            <a:off x="2267744" y="2494057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PENYELIDIKAN &amp; PENULISAN TESIS</a:t>
            </a:r>
          </a:p>
        </p:txBody>
      </p:sp>
      <p:grpSp>
        <p:nvGrpSpPr>
          <p:cNvPr id="4" name="Group 1000"/>
          <p:cNvGrpSpPr/>
          <p:nvPr/>
        </p:nvGrpSpPr>
        <p:grpSpPr>
          <a:xfrm>
            <a:off x="107504" y="3501008"/>
            <a:ext cx="8856984" cy="404618"/>
            <a:chOff x="107504" y="3501008"/>
            <a:chExt cx="8856984" cy="404618"/>
          </a:xfrm>
        </p:grpSpPr>
        <p:sp>
          <p:nvSpPr>
            <p:cNvPr id="309" name="Rectangle 445"/>
            <p:cNvSpPr>
              <a:spLocks noChangeArrowheads="1"/>
            </p:cNvSpPr>
            <p:nvPr/>
          </p:nvSpPr>
          <p:spPr bwMode="auto">
            <a:xfrm>
              <a:off x="107504" y="3501008"/>
              <a:ext cx="1572771" cy="40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1600" b="1" noProof="1" smtClean="0">
                  <a:solidFill>
                    <a:schemeClr val="tx2"/>
                  </a:solidFill>
                  <a:latin typeface="Calibri" pitchFamily="-111" charset="0"/>
                </a:rPr>
                <a:t>PENDAFTARAN</a:t>
              </a:r>
              <a:endParaRPr lang="en-US" sz="1600" b="1" noProof="1">
                <a:solidFill>
                  <a:schemeClr val="tx2"/>
                </a:solidFill>
                <a:latin typeface="Calibri" pitchFamily="-111" charset="0"/>
              </a:endParaRPr>
            </a:p>
          </p:txBody>
        </p:sp>
        <p:sp>
          <p:nvSpPr>
            <p:cNvPr id="706" name="Rectangle 448"/>
            <p:cNvSpPr>
              <a:spLocks noChangeArrowheads="1"/>
            </p:cNvSpPr>
            <p:nvPr/>
          </p:nvSpPr>
          <p:spPr bwMode="auto">
            <a:xfrm>
              <a:off x="7472114" y="3501008"/>
              <a:ext cx="1492374" cy="40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defTabSz="914400"/>
              <a:r>
                <a:rPr lang="en-US" sz="1600" b="1" noProof="1" smtClean="0">
                  <a:solidFill>
                    <a:schemeClr val="tx2"/>
                  </a:solidFill>
                  <a:latin typeface="Calibri" pitchFamily="-111" charset="0"/>
                </a:rPr>
                <a:t>TAMAT</a:t>
              </a:r>
              <a:endParaRPr lang="en-US" sz="1600" b="1" noProof="1">
                <a:solidFill>
                  <a:schemeClr val="tx2"/>
                </a:solidFill>
                <a:latin typeface="Calibri" pitchFamily="-111" charset="0"/>
              </a:endParaRPr>
            </a:p>
          </p:txBody>
        </p:sp>
      </p:grpSp>
      <p:grpSp>
        <p:nvGrpSpPr>
          <p:cNvPr id="5" name="Group 852"/>
          <p:cNvGrpSpPr/>
          <p:nvPr/>
        </p:nvGrpSpPr>
        <p:grpSpPr>
          <a:xfrm>
            <a:off x="2411760" y="1086077"/>
            <a:ext cx="1578428" cy="1406819"/>
            <a:chOff x="4463144" y="4869160"/>
            <a:chExt cx="1578428" cy="1406819"/>
          </a:xfrm>
        </p:grpSpPr>
        <p:pic>
          <p:nvPicPr>
            <p:cNvPr id="2050" name="Picture 2" descr="G:\PPT SGS\Raw\selidik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14850" y="5073104"/>
              <a:ext cx="1473426" cy="1003846"/>
            </a:xfrm>
            <a:prstGeom prst="rect">
              <a:avLst/>
            </a:prstGeom>
            <a:noFill/>
          </p:spPr>
        </p:pic>
        <p:grpSp>
          <p:nvGrpSpPr>
            <p:cNvPr id="6" name="Group 722"/>
            <p:cNvGrpSpPr/>
            <p:nvPr/>
          </p:nvGrpSpPr>
          <p:grpSpPr>
            <a:xfrm>
              <a:off x="4463144" y="4869160"/>
              <a:ext cx="1578428" cy="1406819"/>
              <a:chOff x="4463144" y="4925626"/>
              <a:chExt cx="1578428" cy="1406819"/>
            </a:xfrm>
          </p:grpSpPr>
          <p:sp>
            <p:nvSpPr>
              <p:cNvPr id="581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7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611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2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3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4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5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6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7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8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9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0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1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2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3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4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5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6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7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8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582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3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4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5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6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7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8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9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0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1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2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3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4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5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6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7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8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9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0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1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2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3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4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5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6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7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8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9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0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8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9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0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1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2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3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4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5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6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7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8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9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40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41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grpSp>
        <p:nvGrpSpPr>
          <p:cNvPr id="13" name="Group 922"/>
          <p:cNvGrpSpPr/>
          <p:nvPr/>
        </p:nvGrpSpPr>
        <p:grpSpPr>
          <a:xfrm>
            <a:off x="6648962" y="1117179"/>
            <a:ext cx="1578428" cy="1406819"/>
            <a:chOff x="5687039" y="1117179"/>
            <a:chExt cx="1578428" cy="140681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41671" y="1314450"/>
              <a:ext cx="1476652" cy="100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722"/>
            <p:cNvGrpSpPr/>
            <p:nvPr/>
          </p:nvGrpSpPr>
          <p:grpSpPr>
            <a:xfrm>
              <a:off x="5687039" y="1117179"/>
              <a:ext cx="1578428" cy="1406819"/>
              <a:chOff x="4463144" y="4925626"/>
              <a:chExt cx="1578428" cy="1406819"/>
            </a:xfrm>
          </p:grpSpPr>
          <p:sp>
            <p:nvSpPr>
              <p:cNvPr id="860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15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906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7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8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9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0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1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2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3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4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5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6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7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8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9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20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21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22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16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863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4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5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6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7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8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9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0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1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2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3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4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5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6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7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8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9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0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1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2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3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4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5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6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7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8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9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0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1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2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3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4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5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6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7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8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9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0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1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2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3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4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5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929" name="Nedadgående pil 229"/>
          <p:cNvSpPr>
            <a:spLocks noChangeArrowheads="1"/>
          </p:cNvSpPr>
          <p:nvPr/>
        </p:nvSpPr>
        <p:spPr bwMode="auto">
          <a:xfrm>
            <a:off x="5173488" y="3016027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930" name="Rektangel 153"/>
          <p:cNvSpPr>
            <a:spLocks noChangeArrowheads="1"/>
          </p:cNvSpPr>
          <p:nvPr/>
        </p:nvSpPr>
        <p:spPr bwMode="auto">
          <a:xfrm>
            <a:off x="4363888" y="2468796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PEPERIKSAAN KOMPREHENSIF </a:t>
            </a:r>
          </a:p>
        </p:txBody>
      </p:sp>
      <p:grpSp>
        <p:nvGrpSpPr>
          <p:cNvPr id="17" name="Group 998"/>
          <p:cNvGrpSpPr/>
          <p:nvPr/>
        </p:nvGrpSpPr>
        <p:grpSpPr>
          <a:xfrm>
            <a:off x="4507904" y="1052736"/>
            <a:ext cx="1578428" cy="1406819"/>
            <a:chOff x="4507904" y="1104067"/>
            <a:chExt cx="1578428" cy="1406819"/>
          </a:xfrm>
        </p:grpSpPr>
        <p:pic>
          <p:nvPicPr>
            <p:cNvPr id="2058" name="Picture 10" descr="G:\PPT SGS\Raw\untitled.bmp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40564" y="1284195"/>
              <a:ext cx="1163430" cy="1013374"/>
            </a:xfrm>
            <a:prstGeom prst="rect">
              <a:avLst/>
            </a:prstGeom>
            <a:blipFill dpi="0" rotWithShape="1">
              <a:blip r:embed="rId7">
                <a:alphaModFix amt="54000"/>
              </a:blip>
              <a:srcRect/>
              <a:stretch>
                <a:fillRect/>
              </a:stretch>
            </a:blipFill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A7C1"/>
                </a:clrFrom>
                <a:clrTo>
                  <a:srgbClr val="FFA7C1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5683795" y="1284194"/>
              <a:ext cx="334586" cy="103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7" name="Rectangle 996"/>
            <p:cNvSpPr/>
            <p:nvPr/>
          </p:nvSpPr>
          <p:spPr>
            <a:xfrm>
              <a:off x="4507904" y="1284196"/>
              <a:ext cx="1576264" cy="1021976"/>
            </a:xfrm>
            <a:prstGeom prst="rect">
              <a:avLst/>
            </a:prstGeom>
            <a:gradFill flip="none" rotWithShape="1">
              <a:gsLst>
                <a:gs pos="28000">
                  <a:schemeClr val="tx1">
                    <a:lumMod val="85000"/>
                    <a:lumOff val="15000"/>
                    <a:alpha val="0"/>
                  </a:schemeClr>
                </a:gs>
                <a:gs pos="100000">
                  <a:schemeClr val="bg1">
                    <a:lumMod val="50000"/>
                    <a:alpha val="88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722"/>
            <p:cNvGrpSpPr/>
            <p:nvPr/>
          </p:nvGrpSpPr>
          <p:grpSpPr>
            <a:xfrm>
              <a:off x="4507904" y="1104067"/>
              <a:ext cx="1578428" cy="1406819"/>
              <a:chOff x="4463144" y="4925626"/>
              <a:chExt cx="1578428" cy="1406819"/>
            </a:xfrm>
          </p:grpSpPr>
          <p:sp>
            <p:nvSpPr>
              <p:cNvPr id="934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19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980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1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2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3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4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5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6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7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8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9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0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1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2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3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4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5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6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20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937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38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39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0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1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2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3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4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5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6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7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8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9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0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1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2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3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4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5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6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7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8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9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0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1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2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3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4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5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6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7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8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9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0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1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2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3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4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5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6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7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8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9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364" name="Rektangel 153"/>
          <p:cNvSpPr>
            <a:spLocks noChangeArrowheads="1"/>
          </p:cNvSpPr>
          <p:nvPr/>
        </p:nvSpPr>
        <p:spPr bwMode="auto">
          <a:xfrm>
            <a:off x="403553" y="4725144"/>
            <a:ext cx="524856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2800" b="1" noProof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PROGRAM DENGAN TESIS</a:t>
            </a:r>
          </a:p>
          <a:p>
            <a:pPr algn="ctr" defTabSz="801688">
              <a:spcBef>
                <a:spcPct val="20000"/>
              </a:spcBef>
            </a:pPr>
            <a:r>
              <a:rPr lang="en-US" sz="2800" b="1" noProof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(PhD &amp; MASTER) </a:t>
            </a:r>
            <a:endParaRPr lang="en-US" sz="2800" b="1" noProof="1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</p:txBody>
      </p:sp>
      <p:sp>
        <p:nvSpPr>
          <p:cNvPr id="366" name="Rectangle 445"/>
          <p:cNvSpPr>
            <a:spLocks noChangeArrowheads="1"/>
          </p:cNvSpPr>
          <p:nvPr/>
        </p:nvSpPr>
        <p:spPr bwMode="auto">
          <a:xfrm>
            <a:off x="1817916" y="3501008"/>
            <a:ext cx="5717564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--------------------------------DALAM   PENGAJIAN---------------------------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295" name="Slide Number Placeholder 29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296" name="Content Placeholder 4" descr="Inner-UPM-Template_Option-1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233" name="Rectangle 135"/>
          <p:cNvSpPr>
            <a:spLocks noChangeArrowheads="1"/>
          </p:cNvSpPr>
          <p:nvPr/>
        </p:nvSpPr>
        <p:spPr bwMode="auto">
          <a:xfrm>
            <a:off x="82049" y="3725215"/>
            <a:ext cx="4000498" cy="432448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grpSp>
        <p:nvGrpSpPr>
          <p:cNvPr id="2" name="Gruppe 75"/>
          <p:cNvGrpSpPr>
            <a:grpSpLocks/>
          </p:cNvGrpSpPr>
          <p:nvPr/>
        </p:nvGrpSpPr>
        <p:grpSpPr bwMode="auto">
          <a:xfrm>
            <a:off x="72008" y="3356992"/>
            <a:ext cx="4010539" cy="616559"/>
            <a:chOff x="272143" y="2949958"/>
            <a:chExt cx="4597726" cy="457921"/>
          </a:xfrm>
        </p:grpSpPr>
        <p:sp>
          <p:nvSpPr>
            <p:cNvPr id="300" name="Rectangle 445"/>
            <p:cNvSpPr>
              <a:spLocks noChangeArrowheads="1"/>
            </p:cNvSpPr>
            <p:nvPr/>
          </p:nvSpPr>
          <p:spPr bwMode="auto">
            <a:xfrm>
              <a:off x="1985304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1" name="Rectangle 446"/>
            <p:cNvSpPr>
              <a:spLocks noChangeArrowheads="1"/>
            </p:cNvSpPr>
            <p:nvPr/>
          </p:nvSpPr>
          <p:spPr bwMode="auto">
            <a:xfrm>
              <a:off x="3694626" y="2949958"/>
              <a:ext cx="1175243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4" name="Rectangle 445"/>
            <p:cNvSpPr>
              <a:spLocks noChangeArrowheads="1"/>
            </p:cNvSpPr>
            <p:nvPr/>
          </p:nvSpPr>
          <p:spPr bwMode="auto">
            <a:xfrm>
              <a:off x="272143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</p:grpSp>
      <p:sp>
        <p:nvSpPr>
          <p:cNvPr id="715" name="Rektangel 621"/>
          <p:cNvSpPr>
            <a:spLocks noChangeArrowheads="1"/>
          </p:cNvSpPr>
          <p:nvPr/>
        </p:nvSpPr>
        <p:spPr bwMode="auto">
          <a:xfrm>
            <a:off x="2339752" y="1012701"/>
            <a:ext cx="170628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07" name="Rektangel 621"/>
          <p:cNvSpPr>
            <a:spLocks noChangeArrowheads="1"/>
          </p:cNvSpPr>
          <p:nvPr/>
        </p:nvSpPr>
        <p:spPr bwMode="auto">
          <a:xfrm>
            <a:off x="174174" y="1012701"/>
            <a:ext cx="1703994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0" name="Nedadgående pil 95"/>
          <p:cNvSpPr>
            <a:spLocks noChangeArrowheads="1"/>
          </p:cNvSpPr>
          <p:nvPr/>
        </p:nvSpPr>
        <p:spPr bwMode="auto">
          <a:xfrm>
            <a:off x="914400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12" name="Nedadgående pil 229"/>
          <p:cNvSpPr>
            <a:spLocks noChangeArrowheads="1"/>
          </p:cNvSpPr>
          <p:nvPr/>
        </p:nvSpPr>
        <p:spPr bwMode="auto">
          <a:xfrm>
            <a:off x="3077344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08" name="Rektangel 153"/>
          <p:cNvSpPr>
            <a:spLocks noChangeArrowheads="1"/>
          </p:cNvSpPr>
          <p:nvPr/>
        </p:nvSpPr>
        <p:spPr bwMode="auto">
          <a:xfrm>
            <a:off x="107504" y="2492896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PENDAFTARAN SETIAP AWAL SEMESTER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3" name="Group 999"/>
          <p:cNvGrpSpPr/>
          <p:nvPr/>
        </p:nvGrpSpPr>
        <p:grpSpPr>
          <a:xfrm>
            <a:off x="239487" y="1086077"/>
            <a:ext cx="1578428" cy="1406819"/>
            <a:chOff x="239487" y="1052736"/>
            <a:chExt cx="1578428" cy="1406819"/>
          </a:xfrm>
        </p:grpSpPr>
        <p:sp>
          <p:nvSpPr>
            <p:cNvPr id="392" name="Freeform 1013"/>
            <p:cNvSpPr>
              <a:spLocks noEditPoints="1"/>
            </p:cNvSpPr>
            <p:nvPr/>
          </p:nvSpPr>
          <p:spPr bwMode="auto">
            <a:xfrm>
              <a:off x="239487" y="1052736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3" name="Freeform 1014"/>
            <p:cNvSpPr>
              <a:spLocks/>
            </p:cNvSpPr>
            <p:nvPr/>
          </p:nvSpPr>
          <p:spPr bwMode="auto">
            <a:xfrm>
              <a:off x="827862" y="2404866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4" name="Freeform 1015"/>
            <p:cNvSpPr>
              <a:spLocks/>
            </p:cNvSpPr>
            <p:nvPr/>
          </p:nvSpPr>
          <p:spPr bwMode="auto">
            <a:xfrm>
              <a:off x="780716" y="2425610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5" name="Freeform 1016"/>
            <p:cNvSpPr>
              <a:spLocks/>
            </p:cNvSpPr>
            <p:nvPr/>
          </p:nvSpPr>
          <p:spPr bwMode="auto">
            <a:xfrm>
              <a:off x="797689" y="2399209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6" name="Freeform 1017"/>
            <p:cNvSpPr>
              <a:spLocks noEditPoints="1"/>
            </p:cNvSpPr>
            <p:nvPr/>
          </p:nvSpPr>
          <p:spPr bwMode="auto">
            <a:xfrm>
              <a:off x="818433" y="2399209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7" name="Freeform 1018"/>
            <p:cNvSpPr>
              <a:spLocks/>
            </p:cNvSpPr>
            <p:nvPr/>
          </p:nvSpPr>
          <p:spPr bwMode="auto">
            <a:xfrm>
              <a:off x="1733053" y="2419953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8" name="Freeform 1019"/>
            <p:cNvSpPr>
              <a:spLocks/>
            </p:cNvSpPr>
            <p:nvPr/>
          </p:nvSpPr>
          <p:spPr bwMode="auto">
            <a:xfrm>
              <a:off x="1770770" y="2399209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9" name="Freeform 1020"/>
            <p:cNvSpPr>
              <a:spLocks/>
            </p:cNvSpPr>
            <p:nvPr/>
          </p:nvSpPr>
          <p:spPr bwMode="auto">
            <a:xfrm>
              <a:off x="1280457" y="2399209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0" name="Freeform 1021"/>
            <p:cNvSpPr>
              <a:spLocks/>
            </p:cNvSpPr>
            <p:nvPr/>
          </p:nvSpPr>
          <p:spPr bwMode="auto">
            <a:xfrm>
              <a:off x="876893" y="2401095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1" name="Freeform 1022"/>
            <p:cNvSpPr>
              <a:spLocks/>
            </p:cNvSpPr>
            <p:nvPr/>
          </p:nvSpPr>
          <p:spPr bwMode="auto">
            <a:xfrm>
              <a:off x="942896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2" name="Freeform 1023"/>
            <p:cNvSpPr>
              <a:spLocks/>
            </p:cNvSpPr>
            <p:nvPr/>
          </p:nvSpPr>
          <p:spPr bwMode="auto">
            <a:xfrm>
              <a:off x="963640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3" name="Freeform 1024"/>
            <p:cNvSpPr>
              <a:spLocks/>
            </p:cNvSpPr>
            <p:nvPr/>
          </p:nvSpPr>
          <p:spPr bwMode="auto">
            <a:xfrm>
              <a:off x="1008900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4" name="Freeform 1025"/>
            <p:cNvSpPr>
              <a:spLocks/>
            </p:cNvSpPr>
            <p:nvPr/>
          </p:nvSpPr>
          <p:spPr bwMode="auto">
            <a:xfrm>
              <a:off x="1040959" y="2401095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5" name="Freeform 1026"/>
            <p:cNvSpPr>
              <a:spLocks/>
            </p:cNvSpPr>
            <p:nvPr/>
          </p:nvSpPr>
          <p:spPr bwMode="auto">
            <a:xfrm>
              <a:off x="1029644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6" name="Freeform 1027"/>
            <p:cNvSpPr>
              <a:spLocks/>
            </p:cNvSpPr>
            <p:nvPr/>
          </p:nvSpPr>
          <p:spPr bwMode="auto">
            <a:xfrm>
              <a:off x="1095647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7" name="Freeform 1028"/>
            <p:cNvSpPr>
              <a:spLocks/>
            </p:cNvSpPr>
            <p:nvPr/>
          </p:nvSpPr>
          <p:spPr bwMode="auto">
            <a:xfrm>
              <a:off x="111827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8" name="Freeform 1029"/>
            <p:cNvSpPr>
              <a:spLocks/>
            </p:cNvSpPr>
            <p:nvPr/>
          </p:nvSpPr>
          <p:spPr bwMode="auto">
            <a:xfrm>
              <a:off x="114090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9" name="Freeform 1030"/>
            <p:cNvSpPr>
              <a:spLocks/>
            </p:cNvSpPr>
            <p:nvPr/>
          </p:nvSpPr>
          <p:spPr bwMode="auto">
            <a:xfrm>
              <a:off x="1161651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0" name="Freeform 1031"/>
            <p:cNvSpPr>
              <a:spLocks/>
            </p:cNvSpPr>
            <p:nvPr/>
          </p:nvSpPr>
          <p:spPr bwMode="auto">
            <a:xfrm>
              <a:off x="1184281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1" name="Freeform 1032"/>
            <p:cNvSpPr>
              <a:spLocks/>
            </p:cNvSpPr>
            <p:nvPr/>
          </p:nvSpPr>
          <p:spPr bwMode="auto">
            <a:xfrm>
              <a:off x="1367205" y="2401095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2" name="Freeform 1033"/>
            <p:cNvSpPr>
              <a:spLocks/>
            </p:cNvSpPr>
            <p:nvPr/>
          </p:nvSpPr>
          <p:spPr bwMode="auto">
            <a:xfrm>
              <a:off x="1433209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3" name="Freeform 1034"/>
            <p:cNvSpPr>
              <a:spLocks/>
            </p:cNvSpPr>
            <p:nvPr/>
          </p:nvSpPr>
          <p:spPr bwMode="auto">
            <a:xfrm>
              <a:off x="1455838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4" name="Freeform 1035"/>
            <p:cNvSpPr>
              <a:spLocks/>
            </p:cNvSpPr>
            <p:nvPr/>
          </p:nvSpPr>
          <p:spPr bwMode="auto">
            <a:xfrm>
              <a:off x="1499212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5" name="Freeform 1036"/>
            <p:cNvSpPr>
              <a:spLocks/>
            </p:cNvSpPr>
            <p:nvPr/>
          </p:nvSpPr>
          <p:spPr bwMode="auto">
            <a:xfrm>
              <a:off x="1533157" y="2401095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6" name="Freeform 1037"/>
            <p:cNvSpPr>
              <a:spLocks/>
            </p:cNvSpPr>
            <p:nvPr/>
          </p:nvSpPr>
          <p:spPr bwMode="auto">
            <a:xfrm>
              <a:off x="1521842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7" name="Freeform 1038"/>
            <p:cNvSpPr>
              <a:spLocks/>
            </p:cNvSpPr>
            <p:nvPr/>
          </p:nvSpPr>
          <p:spPr bwMode="auto">
            <a:xfrm>
              <a:off x="1587845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8" name="Freeform 1039"/>
            <p:cNvSpPr>
              <a:spLocks/>
            </p:cNvSpPr>
            <p:nvPr/>
          </p:nvSpPr>
          <p:spPr bwMode="auto">
            <a:xfrm>
              <a:off x="1608589" y="2401095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9" name="Freeform 1040"/>
            <p:cNvSpPr>
              <a:spLocks/>
            </p:cNvSpPr>
            <p:nvPr/>
          </p:nvSpPr>
          <p:spPr bwMode="auto">
            <a:xfrm>
              <a:off x="163121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0" name="Freeform 1041"/>
            <p:cNvSpPr>
              <a:spLocks/>
            </p:cNvSpPr>
            <p:nvPr/>
          </p:nvSpPr>
          <p:spPr bwMode="auto">
            <a:xfrm>
              <a:off x="165384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1" name="Freeform 1042"/>
            <p:cNvSpPr>
              <a:spLocks/>
            </p:cNvSpPr>
            <p:nvPr/>
          </p:nvSpPr>
          <p:spPr bwMode="auto">
            <a:xfrm>
              <a:off x="1674593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2" name="Freeform 1043"/>
            <p:cNvSpPr>
              <a:spLocks/>
            </p:cNvSpPr>
            <p:nvPr/>
          </p:nvSpPr>
          <p:spPr bwMode="auto">
            <a:xfrm>
              <a:off x="1506755" y="1069708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3" name="Freeform 1044"/>
            <p:cNvSpPr>
              <a:spLocks/>
            </p:cNvSpPr>
            <p:nvPr/>
          </p:nvSpPr>
          <p:spPr bwMode="auto">
            <a:xfrm>
              <a:off x="1186167" y="1069708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4" name="Freeform 1045"/>
            <p:cNvSpPr>
              <a:spLocks/>
            </p:cNvSpPr>
            <p:nvPr/>
          </p:nvSpPr>
          <p:spPr bwMode="auto">
            <a:xfrm>
              <a:off x="1463382" y="1073480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5" name="Freeform 1046"/>
            <p:cNvSpPr>
              <a:spLocks/>
            </p:cNvSpPr>
            <p:nvPr/>
          </p:nvSpPr>
          <p:spPr bwMode="auto">
            <a:xfrm>
              <a:off x="1435094" y="1073480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6" name="Freeform 1047"/>
            <p:cNvSpPr>
              <a:spLocks/>
            </p:cNvSpPr>
            <p:nvPr/>
          </p:nvSpPr>
          <p:spPr bwMode="auto">
            <a:xfrm>
              <a:off x="993813" y="1065937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7" name="Freeform 1048"/>
            <p:cNvSpPr>
              <a:spLocks/>
            </p:cNvSpPr>
            <p:nvPr/>
          </p:nvSpPr>
          <p:spPr bwMode="auto">
            <a:xfrm>
              <a:off x="1399264" y="1067823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8" name="Freeform 1049"/>
            <p:cNvSpPr>
              <a:spLocks noEditPoints="1"/>
            </p:cNvSpPr>
            <p:nvPr/>
          </p:nvSpPr>
          <p:spPr bwMode="auto">
            <a:xfrm>
              <a:off x="1427551" y="1067823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9" name="Freeform 1050"/>
            <p:cNvSpPr>
              <a:spLocks noEditPoints="1"/>
            </p:cNvSpPr>
            <p:nvPr/>
          </p:nvSpPr>
          <p:spPr bwMode="auto">
            <a:xfrm>
              <a:off x="1455838" y="1067823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0" name="Rectangle 1051"/>
            <p:cNvSpPr>
              <a:spLocks noChangeArrowheads="1"/>
            </p:cNvSpPr>
            <p:nvPr/>
          </p:nvSpPr>
          <p:spPr bwMode="auto">
            <a:xfrm>
              <a:off x="1486011" y="1082909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1" name="Freeform 1052"/>
            <p:cNvSpPr>
              <a:spLocks/>
            </p:cNvSpPr>
            <p:nvPr/>
          </p:nvSpPr>
          <p:spPr bwMode="auto">
            <a:xfrm>
              <a:off x="605335" y="1067823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2" name="Freeform 1053"/>
            <p:cNvSpPr>
              <a:spLocks/>
            </p:cNvSpPr>
            <p:nvPr/>
          </p:nvSpPr>
          <p:spPr bwMode="auto">
            <a:xfrm>
              <a:off x="637394" y="1067823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3" name="Rectangle 1054"/>
            <p:cNvSpPr>
              <a:spLocks noChangeArrowheads="1"/>
            </p:cNvSpPr>
            <p:nvPr/>
          </p:nvSpPr>
          <p:spPr bwMode="auto">
            <a:xfrm>
              <a:off x="590249" y="1067823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4" name="Freeform 1055"/>
            <p:cNvSpPr>
              <a:spLocks/>
            </p:cNvSpPr>
            <p:nvPr/>
          </p:nvSpPr>
          <p:spPr bwMode="auto">
            <a:xfrm>
              <a:off x="558190" y="1067823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5" name="Freeform 1056"/>
            <p:cNvSpPr>
              <a:spLocks/>
            </p:cNvSpPr>
            <p:nvPr/>
          </p:nvSpPr>
          <p:spPr bwMode="auto">
            <a:xfrm>
              <a:off x="1269143" y="1064051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6" name="Freeform 1057"/>
            <p:cNvSpPr>
              <a:spLocks noEditPoints="1"/>
            </p:cNvSpPr>
            <p:nvPr/>
          </p:nvSpPr>
          <p:spPr bwMode="auto">
            <a:xfrm>
              <a:off x="1178623" y="1064051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7" name="Freeform 1058"/>
            <p:cNvSpPr>
              <a:spLocks/>
            </p:cNvSpPr>
            <p:nvPr/>
          </p:nvSpPr>
          <p:spPr bwMode="auto">
            <a:xfrm>
              <a:off x="1237084" y="1065937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8" name="Freeform 1059"/>
            <p:cNvSpPr>
              <a:spLocks/>
            </p:cNvSpPr>
            <p:nvPr/>
          </p:nvSpPr>
          <p:spPr bwMode="auto">
            <a:xfrm>
              <a:off x="1206911" y="1064051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9" name="Freeform 1060"/>
            <p:cNvSpPr>
              <a:spLocks/>
            </p:cNvSpPr>
            <p:nvPr/>
          </p:nvSpPr>
          <p:spPr bwMode="auto">
            <a:xfrm>
              <a:off x="712827" y="2421839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0" name="Freeform 1061"/>
            <p:cNvSpPr>
              <a:spLocks/>
            </p:cNvSpPr>
            <p:nvPr/>
          </p:nvSpPr>
          <p:spPr bwMode="auto">
            <a:xfrm>
              <a:off x="750543" y="2401095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1" name="Freeform 1062"/>
            <p:cNvSpPr>
              <a:spLocks/>
            </p:cNvSpPr>
            <p:nvPr/>
          </p:nvSpPr>
          <p:spPr bwMode="auto">
            <a:xfrm>
              <a:off x="260231" y="2401095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2" name="Freeform 1063"/>
            <p:cNvSpPr>
              <a:spLocks/>
            </p:cNvSpPr>
            <p:nvPr/>
          </p:nvSpPr>
          <p:spPr bwMode="auto">
            <a:xfrm>
              <a:off x="346979" y="2402981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3" name="Freeform 1064"/>
            <p:cNvSpPr>
              <a:spLocks/>
            </p:cNvSpPr>
            <p:nvPr/>
          </p:nvSpPr>
          <p:spPr bwMode="auto">
            <a:xfrm>
              <a:off x="412982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4" name="Freeform 1065"/>
            <p:cNvSpPr>
              <a:spLocks/>
            </p:cNvSpPr>
            <p:nvPr/>
          </p:nvSpPr>
          <p:spPr bwMode="auto">
            <a:xfrm>
              <a:off x="435612" y="2402981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5" name="Freeform 1066"/>
            <p:cNvSpPr>
              <a:spLocks/>
            </p:cNvSpPr>
            <p:nvPr/>
          </p:nvSpPr>
          <p:spPr bwMode="auto">
            <a:xfrm>
              <a:off x="478986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6" name="Freeform 1067"/>
            <p:cNvSpPr>
              <a:spLocks/>
            </p:cNvSpPr>
            <p:nvPr/>
          </p:nvSpPr>
          <p:spPr bwMode="auto">
            <a:xfrm>
              <a:off x="512930" y="2402981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7" name="Freeform 1068"/>
            <p:cNvSpPr>
              <a:spLocks/>
            </p:cNvSpPr>
            <p:nvPr/>
          </p:nvSpPr>
          <p:spPr bwMode="auto">
            <a:xfrm>
              <a:off x="501615" y="2402981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8" name="Freeform 1069"/>
            <p:cNvSpPr>
              <a:spLocks/>
            </p:cNvSpPr>
            <p:nvPr/>
          </p:nvSpPr>
          <p:spPr bwMode="auto">
            <a:xfrm>
              <a:off x="567619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9" name="Freeform 1070"/>
            <p:cNvSpPr>
              <a:spLocks/>
            </p:cNvSpPr>
            <p:nvPr/>
          </p:nvSpPr>
          <p:spPr bwMode="auto">
            <a:xfrm>
              <a:off x="58836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0" name="Freeform 1071"/>
            <p:cNvSpPr>
              <a:spLocks/>
            </p:cNvSpPr>
            <p:nvPr/>
          </p:nvSpPr>
          <p:spPr bwMode="auto">
            <a:xfrm>
              <a:off x="61099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1" name="Freeform 1072"/>
            <p:cNvSpPr>
              <a:spLocks/>
            </p:cNvSpPr>
            <p:nvPr/>
          </p:nvSpPr>
          <p:spPr bwMode="auto">
            <a:xfrm>
              <a:off x="63362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2" name="Freeform 1073"/>
            <p:cNvSpPr>
              <a:spLocks/>
            </p:cNvSpPr>
            <p:nvPr/>
          </p:nvSpPr>
          <p:spPr bwMode="auto">
            <a:xfrm>
              <a:off x="654367" y="2402981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pic>
          <p:nvPicPr>
            <p:cNvPr id="709" name="Picture 2" descr="G:\PPT SGS\Raw\sarjana09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3484" y="1243475"/>
              <a:ext cx="1467286" cy="1005128"/>
            </a:xfrm>
            <a:prstGeom prst="rect">
              <a:avLst/>
            </a:prstGeom>
            <a:noFill/>
          </p:spPr>
        </p:pic>
      </p:grpSp>
      <p:sp>
        <p:nvSpPr>
          <p:cNvPr id="718" name="Rektangel 153"/>
          <p:cNvSpPr>
            <a:spLocks noChangeArrowheads="1"/>
          </p:cNvSpPr>
          <p:nvPr/>
        </p:nvSpPr>
        <p:spPr bwMode="auto">
          <a:xfrm>
            <a:off x="2267744" y="2494057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PENYELIDIKAN &amp; PENULISAN TESIS</a:t>
            </a:r>
          </a:p>
        </p:txBody>
      </p:sp>
      <p:sp>
        <p:nvSpPr>
          <p:cNvPr id="309" name="Rectangle 445"/>
          <p:cNvSpPr>
            <a:spLocks noChangeArrowheads="1"/>
          </p:cNvSpPr>
          <p:nvPr/>
        </p:nvSpPr>
        <p:spPr bwMode="auto">
          <a:xfrm>
            <a:off x="107504" y="3501008"/>
            <a:ext cx="1572771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PENDAFTARAN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grpSp>
        <p:nvGrpSpPr>
          <p:cNvPr id="5" name="Group 852"/>
          <p:cNvGrpSpPr/>
          <p:nvPr/>
        </p:nvGrpSpPr>
        <p:grpSpPr>
          <a:xfrm>
            <a:off x="2411760" y="1086077"/>
            <a:ext cx="1578428" cy="1406819"/>
            <a:chOff x="4463144" y="4869160"/>
            <a:chExt cx="1578428" cy="1406819"/>
          </a:xfrm>
        </p:grpSpPr>
        <p:pic>
          <p:nvPicPr>
            <p:cNvPr id="2050" name="Picture 2" descr="G:\PPT SGS\Raw\selidik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514850" y="5073104"/>
              <a:ext cx="1473426" cy="1003846"/>
            </a:xfrm>
            <a:prstGeom prst="rect">
              <a:avLst/>
            </a:prstGeom>
            <a:noFill/>
          </p:spPr>
        </p:pic>
        <p:grpSp>
          <p:nvGrpSpPr>
            <p:cNvPr id="6" name="Group 722"/>
            <p:cNvGrpSpPr/>
            <p:nvPr/>
          </p:nvGrpSpPr>
          <p:grpSpPr>
            <a:xfrm>
              <a:off x="4463144" y="4869160"/>
              <a:ext cx="1578428" cy="1406819"/>
              <a:chOff x="4463144" y="4925626"/>
              <a:chExt cx="1578428" cy="1406819"/>
            </a:xfrm>
          </p:grpSpPr>
          <p:sp>
            <p:nvSpPr>
              <p:cNvPr id="581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7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611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2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3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4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5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6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7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8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9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0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1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2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3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4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5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6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7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8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582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3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4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5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6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7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8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9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0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1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2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3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4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5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6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7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8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9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0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1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2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3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4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5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6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7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8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9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0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8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9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0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1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2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3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4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5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6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7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8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9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40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41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365" name="Rectangle 445"/>
          <p:cNvSpPr>
            <a:spLocks noChangeArrowheads="1"/>
          </p:cNvSpPr>
          <p:nvPr/>
        </p:nvSpPr>
        <p:spPr bwMode="auto">
          <a:xfrm>
            <a:off x="1691680" y="3501008"/>
            <a:ext cx="2354355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DALAM PENGAJIAN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4046035" y="764704"/>
            <a:ext cx="509796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just">
              <a:buFont typeface="Wingdings" pitchFamily="2" charset="2"/>
              <a:buChar char="q"/>
            </a:pP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Kursus-kursus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wajib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didaftar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marL="693738" lvl="1" indent="-347663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Master’s Research (SPS5999)/ Doctoral Research (SPS6999)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setiap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semester.</a:t>
            </a:r>
          </a:p>
          <a:p>
            <a:pPr marL="693738" lvl="1" indent="-347663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Research Proposal </a:t>
            </a:r>
          </a:p>
          <a:p>
            <a:pPr marL="693738" lvl="1" indent="-347663" algn="just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    (SPS5903/SPS6903)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pada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semester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pertama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atau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ke-2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pengajian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68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4082547" y="2492896"/>
            <a:ext cx="50979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Pelajar perlu membuat penamaan JK Penyeliaan sekurang-kurangnya pada semester ke-2 pengajian.</a:t>
            </a:r>
          </a:p>
          <a:p>
            <a:pPr marL="236538" indent="-236538" algn="just"/>
            <a:endParaRPr lang="en-US" dirty="0" smtClean="0">
              <a:solidFill>
                <a:schemeClr val="bg1"/>
              </a:solidFill>
            </a:endParaRPr>
          </a:p>
          <a:p>
            <a:pPr marL="693738" lvl="1" indent="-236538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Pelajar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mengisi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borang</a:t>
            </a:r>
            <a:r>
              <a:rPr lang="en-US" dirty="0" smtClean="0">
                <a:solidFill>
                  <a:schemeClr val="bg1"/>
                </a:solidFill>
              </a:rPr>
              <a:t> GS-10a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penamaan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pertama</a:t>
            </a:r>
            <a:r>
              <a:rPr lang="en-US" dirty="0" smtClean="0">
                <a:solidFill>
                  <a:schemeClr val="bg1"/>
                </a:solidFill>
              </a:rPr>
              <a:t> kali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GS-10b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penamaan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semula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693738" lvl="1" indent="-236538" algn="just"/>
            <a:endParaRPr lang="en-US" dirty="0" smtClean="0">
              <a:solidFill>
                <a:schemeClr val="bg1"/>
              </a:solidFill>
            </a:endParaRPr>
          </a:p>
          <a:p>
            <a:pPr marL="693738" lvl="1" indent="-236538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Dapatkan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pertimbangan</a:t>
            </a:r>
            <a:r>
              <a:rPr lang="en-US" dirty="0" smtClean="0">
                <a:solidFill>
                  <a:schemeClr val="bg1"/>
                </a:solidFill>
              </a:rPr>
              <a:t> JKKPPPTP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kelulusan</a:t>
            </a:r>
            <a:r>
              <a:rPr lang="en-US" dirty="0" smtClean="0">
                <a:solidFill>
                  <a:schemeClr val="bg1"/>
                </a:solidFill>
              </a:rPr>
              <a:t> JKPSU.</a:t>
            </a:r>
          </a:p>
          <a:p>
            <a:pPr marL="693738" lvl="1" indent="-236538" algn="just"/>
            <a:endParaRPr lang="en-US" dirty="0" smtClean="0">
              <a:solidFill>
                <a:schemeClr val="bg1"/>
              </a:solidFill>
            </a:endParaRPr>
          </a:p>
          <a:p>
            <a:pPr marL="693738" lvl="1" indent="-236538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Penamaan</a:t>
            </a:r>
            <a:r>
              <a:rPr lang="en-US" dirty="0" smtClean="0">
                <a:solidFill>
                  <a:schemeClr val="bg1"/>
                </a:solidFill>
              </a:rPr>
              <a:t> JKP yang </a:t>
            </a:r>
            <a:r>
              <a:rPr lang="en-US" dirty="0" err="1" smtClean="0">
                <a:solidFill>
                  <a:schemeClr val="bg1"/>
                </a:solidFill>
              </a:rPr>
              <a:t>diluluskan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selepas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minggu</a:t>
            </a:r>
            <a:r>
              <a:rPr lang="en-US" dirty="0" smtClean="0">
                <a:solidFill>
                  <a:schemeClr val="bg1"/>
                </a:solidFill>
              </a:rPr>
              <a:t> ke-7 semester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berkuatkuasa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pada</a:t>
            </a:r>
            <a:r>
              <a:rPr lang="en-US" dirty="0" smtClean="0">
                <a:solidFill>
                  <a:schemeClr val="bg1"/>
                </a:solidFill>
              </a:rPr>
              <a:t> semester </a:t>
            </a:r>
            <a:r>
              <a:rPr lang="en-US" dirty="0" err="1" smtClean="0">
                <a:solidFill>
                  <a:schemeClr val="bg1"/>
                </a:solidFill>
              </a:rPr>
              <a:t>berikutnya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693738" lvl="1" indent="-347663" algn="just">
              <a:buFont typeface="Wingdings" pitchFamily="2" charset="2"/>
              <a:buChar char="ü"/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0" name="Slide Number Placeholder 1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8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13" name="Rectangle 712"/>
          <p:cNvSpPr/>
          <p:nvPr/>
        </p:nvSpPr>
        <p:spPr>
          <a:xfrm>
            <a:off x="4211960" y="1012701"/>
            <a:ext cx="3326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Progress Report (GS-11):</a:t>
            </a:r>
          </a:p>
        </p:txBody>
      </p:sp>
      <p:sp>
        <p:nvSpPr>
          <p:cNvPr id="714" name="Rectangle 713"/>
          <p:cNvSpPr/>
          <p:nvPr/>
        </p:nvSpPr>
        <p:spPr>
          <a:xfrm>
            <a:off x="4508600" y="1416891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4163" indent="-284163" algn="just">
              <a:buFont typeface="Wingdings" pitchFamily="2" charset="2"/>
              <a:buChar char="ü"/>
            </a:pPr>
            <a:r>
              <a:rPr lang="en-US" u="sng" dirty="0" err="1" smtClean="0">
                <a:solidFill>
                  <a:schemeClr val="bg1"/>
                </a:solidFill>
              </a:rPr>
              <a:t>Minggu</a:t>
            </a:r>
            <a:r>
              <a:rPr lang="en-US" u="sng" dirty="0" smtClean="0">
                <a:solidFill>
                  <a:schemeClr val="bg1"/>
                </a:solidFill>
              </a:rPr>
              <a:t> ke-17: </a:t>
            </a:r>
            <a:r>
              <a:rPr lang="en-US" dirty="0" err="1" smtClean="0">
                <a:solidFill>
                  <a:schemeClr val="bg1"/>
                </a:solidFill>
              </a:rPr>
              <a:t>minggu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terakhir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pelajar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melengkapkan</a:t>
            </a:r>
            <a:r>
              <a:rPr lang="en-US" dirty="0" smtClean="0">
                <a:solidFill>
                  <a:schemeClr val="bg1"/>
                </a:solidFill>
              </a:rPr>
              <a:t> GS-11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-GIMS.</a:t>
            </a:r>
          </a:p>
          <a:p>
            <a:pPr marL="284163" indent="-284163" algn="just"/>
            <a:endParaRPr lang="en-US" dirty="0" smtClean="0">
              <a:solidFill>
                <a:schemeClr val="bg1"/>
              </a:solidFill>
            </a:endParaRPr>
          </a:p>
          <a:p>
            <a:pPr marL="284163" indent="-284163" algn="just">
              <a:buFont typeface="Wingdings" pitchFamily="2" charset="2"/>
              <a:buChar char="ü"/>
            </a:pPr>
            <a:r>
              <a:rPr lang="en-US" u="sng" dirty="0" err="1" smtClean="0">
                <a:solidFill>
                  <a:schemeClr val="bg1"/>
                </a:solidFill>
              </a:rPr>
              <a:t>Minggu</a:t>
            </a:r>
            <a:r>
              <a:rPr lang="en-US" u="sng" dirty="0" smtClean="0">
                <a:solidFill>
                  <a:schemeClr val="bg1"/>
                </a:solidFill>
              </a:rPr>
              <a:t> ke-18: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pengerusi</a:t>
            </a:r>
            <a:r>
              <a:rPr lang="en-US" dirty="0" smtClean="0">
                <a:solidFill>
                  <a:schemeClr val="bg1"/>
                </a:solidFill>
              </a:rPr>
              <a:t> JKP </a:t>
            </a:r>
            <a:r>
              <a:rPr lang="en-US" dirty="0" err="1" smtClean="0">
                <a:solidFill>
                  <a:schemeClr val="bg1"/>
                </a:solidFill>
              </a:rPr>
              <a:t>menilai</a:t>
            </a:r>
            <a:r>
              <a:rPr lang="en-US" dirty="0" smtClean="0">
                <a:solidFill>
                  <a:schemeClr val="bg1"/>
                </a:solidFill>
              </a:rPr>
              <a:t> GS-11 </a:t>
            </a:r>
            <a:r>
              <a:rPr lang="en-US" dirty="0" err="1" smtClean="0">
                <a:solidFill>
                  <a:schemeClr val="bg1"/>
                </a:solidFill>
              </a:rPr>
              <a:t>pelajar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-GIMS.</a:t>
            </a:r>
          </a:p>
          <a:p>
            <a:pPr marL="284163" indent="-284163" algn="just"/>
            <a:endParaRPr lang="en-US" dirty="0" smtClean="0">
              <a:solidFill>
                <a:schemeClr val="bg1"/>
              </a:solidFill>
            </a:endParaRPr>
          </a:p>
          <a:p>
            <a:pPr marL="284163" indent="-284163">
              <a:buFont typeface="Wingdings" pitchFamily="2" charset="2"/>
              <a:buChar char="ü"/>
            </a:pPr>
            <a:r>
              <a:rPr lang="en-US" u="sng" dirty="0" err="1" smtClean="0">
                <a:solidFill>
                  <a:schemeClr val="bg1"/>
                </a:solidFill>
              </a:rPr>
              <a:t>Minggu</a:t>
            </a:r>
            <a:r>
              <a:rPr lang="en-US" u="sng" dirty="0" smtClean="0">
                <a:solidFill>
                  <a:schemeClr val="bg1"/>
                </a:solidFill>
              </a:rPr>
              <a:t> ke-19:</a:t>
            </a:r>
            <a:r>
              <a:rPr lang="en-US" dirty="0" smtClean="0">
                <a:solidFill>
                  <a:schemeClr val="bg1"/>
                </a:solidFill>
              </a:rPr>
              <a:t>penyelaras </a:t>
            </a:r>
            <a:r>
              <a:rPr lang="en-US" dirty="0" err="1" smtClean="0">
                <a:solidFill>
                  <a:schemeClr val="bg1"/>
                </a:solidFill>
              </a:rPr>
              <a:t>mengesahkan</a:t>
            </a:r>
            <a:r>
              <a:rPr lang="en-US" dirty="0" smtClean="0">
                <a:solidFill>
                  <a:schemeClr val="bg1"/>
                </a:solidFill>
              </a:rPr>
              <a:t> GS-11 </a:t>
            </a:r>
            <a:r>
              <a:rPr lang="en-US" dirty="0" err="1" smtClean="0">
                <a:solidFill>
                  <a:schemeClr val="bg1"/>
                </a:solidFill>
              </a:rPr>
              <a:t>pelajar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-GIMS.</a:t>
            </a:r>
          </a:p>
        </p:txBody>
      </p:sp>
      <p:sp>
        <p:nvSpPr>
          <p:cNvPr id="726" name="Rectangle 135"/>
          <p:cNvSpPr>
            <a:spLocks noChangeArrowheads="1"/>
          </p:cNvSpPr>
          <p:nvPr/>
        </p:nvSpPr>
        <p:spPr bwMode="auto">
          <a:xfrm>
            <a:off x="82049" y="3725215"/>
            <a:ext cx="4000498" cy="432448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grpSp>
        <p:nvGrpSpPr>
          <p:cNvPr id="727" name="Gruppe 75"/>
          <p:cNvGrpSpPr>
            <a:grpSpLocks/>
          </p:cNvGrpSpPr>
          <p:nvPr/>
        </p:nvGrpSpPr>
        <p:grpSpPr bwMode="auto">
          <a:xfrm>
            <a:off x="72008" y="3356992"/>
            <a:ext cx="4010539" cy="616559"/>
            <a:chOff x="272143" y="2949958"/>
            <a:chExt cx="4597726" cy="457921"/>
          </a:xfrm>
        </p:grpSpPr>
        <p:sp>
          <p:nvSpPr>
            <p:cNvPr id="728" name="Rectangle 445"/>
            <p:cNvSpPr>
              <a:spLocks noChangeArrowheads="1"/>
            </p:cNvSpPr>
            <p:nvPr/>
          </p:nvSpPr>
          <p:spPr bwMode="auto">
            <a:xfrm>
              <a:off x="1985304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729" name="Rectangle 446"/>
            <p:cNvSpPr>
              <a:spLocks noChangeArrowheads="1"/>
            </p:cNvSpPr>
            <p:nvPr/>
          </p:nvSpPr>
          <p:spPr bwMode="auto">
            <a:xfrm>
              <a:off x="3694626" y="2949958"/>
              <a:ext cx="1175243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730" name="Rectangle 445"/>
            <p:cNvSpPr>
              <a:spLocks noChangeArrowheads="1"/>
            </p:cNvSpPr>
            <p:nvPr/>
          </p:nvSpPr>
          <p:spPr bwMode="auto">
            <a:xfrm>
              <a:off x="272143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</p:grpSp>
      <p:sp>
        <p:nvSpPr>
          <p:cNvPr id="731" name="Rektangel 621"/>
          <p:cNvSpPr>
            <a:spLocks noChangeArrowheads="1"/>
          </p:cNvSpPr>
          <p:nvPr/>
        </p:nvSpPr>
        <p:spPr bwMode="auto">
          <a:xfrm>
            <a:off x="2339752" y="1012701"/>
            <a:ext cx="170628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32" name="Rektangel 621"/>
          <p:cNvSpPr>
            <a:spLocks noChangeArrowheads="1"/>
          </p:cNvSpPr>
          <p:nvPr/>
        </p:nvSpPr>
        <p:spPr bwMode="auto">
          <a:xfrm>
            <a:off x="174174" y="1012701"/>
            <a:ext cx="1703994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33" name="Nedadgående pil 95"/>
          <p:cNvSpPr>
            <a:spLocks noChangeArrowheads="1"/>
          </p:cNvSpPr>
          <p:nvPr/>
        </p:nvSpPr>
        <p:spPr bwMode="auto">
          <a:xfrm>
            <a:off x="914400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34" name="Nedadgående pil 229"/>
          <p:cNvSpPr>
            <a:spLocks noChangeArrowheads="1"/>
          </p:cNvSpPr>
          <p:nvPr/>
        </p:nvSpPr>
        <p:spPr bwMode="auto">
          <a:xfrm>
            <a:off x="3077344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35" name="Rektangel 153"/>
          <p:cNvSpPr>
            <a:spLocks noChangeArrowheads="1"/>
          </p:cNvSpPr>
          <p:nvPr/>
        </p:nvSpPr>
        <p:spPr bwMode="auto">
          <a:xfrm>
            <a:off x="107504" y="2492896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PENDAFTARAN SETIAP AWAL SEMESTER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736" name="Group 999"/>
          <p:cNvGrpSpPr/>
          <p:nvPr/>
        </p:nvGrpSpPr>
        <p:grpSpPr>
          <a:xfrm>
            <a:off x="239487" y="1086077"/>
            <a:ext cx="1578428" cy="1406819"/>
            <a:chOff x="239487" y="1052736"/>
            <a:chExt cx="1578428" cy="1406819"/>
          </a:xfrm>
        </p:grpSpPr>
        <p:sp>
          <p:nvSpPr>
            <p:cNvPr id="737" name="Freeform 1013"/>
            <p:cNvSpPr>
              <a:spLocks noEditPoints="1"/>
            </p:cNvSpPr>
            <p:nvPr/>
          </p:nvSpPr>
          <p:spPr bwMode="auto">
            <a:xfrm>
              <a:off x="239487" y="1052736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38" name="Freeform 1014"/>
            <p:cNvSpPr>
              <a:spLocks/>
            </p:cNvSpPr>
            <p:nvPr/>
          </p:nvSpPr>
          <p:spPr bwMode="auto">
            <a:xfrm>
              <a:off x="827862" y="2404866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39" name="Freeform 1015"/>
            <p:cNvSpPr>
              <a:spLocks/>
            </p:cNvSpPr>
            <p:nvPr/>
          </p:nvSpPr>
          <p:spPr bwMode="auto">
            <a:xfrm>
              <a:off x="780716" y="2425610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40" name="Freeform 1016"/>
            <p:cNvSpPr>
              <a:spLocks/>
            </p:cNvSpPr>
            <p:nvPr/>
          </p:nvSpPr>
          <p:spPr bwMode="auto">
            <a:xfrm>
              <a:off x="797689" y="2399209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41" name="Freeform 1017"/>
            <p:cNvSpPr>
              <a:spLocks noEditPoints="1"/>
            </p:cNvSpPr>
            <p:nvPr/>
          </p:nvSpPr>
          <p:spPr bwMode="auto">
            <a:xfrm>
              <a:off x="818433" y="2399209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42" name="Freeform 1018"/>
            <p:cNvSpPr>
              <a:spLocks/>
            </p:cNvSpPr>
            <p:nvPr/>
          </p:nvSpPr>
          <p:spPr bwMode="auto">
            <a:xfrm>
              <a:off x="1733053" y="2419953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43" name="Freeform 1019"/>
            <p:cNvSpPr>
              <a:spLocks/>
            </p:cNvSpPr>
            <p:nvPr/>
          </p:nvSpPr>
          <p:spPr bwMode="auto">
            <a:xfrm>
              <a:off x="1770770" y="2399209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44" name="Freeform 1020"/>
            <p:cNvSpPr>
              <a:spLocks/>
            </p:cNvSpPr>
            <p:nvPr/>
          </p:nvSpPr>
          <p:spPr bwMode="auto">
            <a:xfrm>
              <a:off x="1280457" y="2399209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45" name="Freeform 1021"/>
            <p:cNvSpPr>
              <a:spLocks/>
            </p:cNvSpPr>
            <p:nvPr/>
          </p:nvSpPr>
          <p:spPr bwMode="auto">
            <a:xfrm>
              <a:off x="876893" y="2401095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46" name="Freeform 1022"/>
            <p:cNvSpPr>
              <a:spLocks/>
            </p:cNvSpPr>
            <p:nvPr/>
          </p:nvSpPr>
          <p:spPr bwMode="auto">
            <a:xfrm>
              <a:off x="942896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47" name="Freeform 1023"/>
            <p:cNvSpPr>
              <a:spLocks/>
            </p:cNvSpPr>
            <p:nvPr/>
          </p:nvSpPr>
          <p:spPr bwMode="auto">
            <a:xfrm>
              <a:off x="963640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48" name="Freeform 1024"/>
            <p:cNvSpPr>
              <a:spLocks/>
            </p:cNvSpPr>
            <p:nvPr/>
          </p:nvSpPr>
          <p:spPr bwMode="auto">
            <a:xfrm>
              <a:off x="1008900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49" name="Freeform 1025"/>
            <p:cNvSpPr>
              <a:spLocks/>
            </p:cNvSpPr>
            <p:nvPr/>
          </p:nvSpPr>
          <p:spPr bwMode="auto">
            <a:xfrm>
              <a:off x="1040959" y="2401095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50" name="Freeform 1026"/>
            <p:cNvSpPr>
              <a:spLocks/>
            </p:cNvSpPr>
            <p:nvPr/>
          </p:nvSpPr>
          <p:spPr bwMode="auto">
            <a:xfrm>
              <a:off x="1029644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51" name="Freeform 1027"/>
            <p:cNvSpPr>
              <a:spLocks/>
            </p:cNvSpPr>
            <p:nvPr/>
          </p:nvSpPr>
          <p:spPr bwMode="auto">
            <a:xfrm>
              <a:off x="1095647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52" name="Freeform 1028"/>
            <p:cNvSpPr>
              <a:spLocks/>
            </p:cNvSpPr>
            <p:nvPr/>
          </p:nvSpPr>
          <p:spPr bwMode="auto">
            <a:xfrm>
              <a:off x="111827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53" name="Freeform 1029"/>
            <p:cNvSpPr>
              <a:spLocks/>
            </p:cNvSpPr>
            <p:nvPr/>
          </p:nvSpPr>
          <p:spPr bwMode="auto">
            <a:xfrm>
              <a:off x="114090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54" name="Freeform 1030"/>
            <p:cNvSpPr>
              <a:spLocks/>
            </p:cNvSpPr>
            <p:nvPr/>
          </p:nvSpPr>
          <p:spPr bwMode="auto">
            <a:xfrm>
              <a:off x="1161651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55" name="Freeform 1031"/>
            <p:cNvSpPr>
              <a:spLocks/>
            </p:cNvSpPr>
            <p:nvPr/>
          </p:nvSpPr>
          <p:spPr bwMode="auto">
            <a:xfrm>
              <a:off x="1184281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56" name="Freeform 1032"/>
            <p:cNvSpPr>
              <a:spLocks/>
            </p:cNvSpPr>
            <p:nvPr/>
          </p:nvSpPr>
          <p:spPr bwMode="auto">
            <a:xfrm>
              <a:off x="1367205" y="2401095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57" name="Freeform 1033"/>
            <p:cNvSpPr>
              <a:spLocks/>
            </p:cNvSpPr>
            <p:nvPr/>
          </p:nvSpPr>
          <p:spPr bwMode="auto">
            <a:xfrm>
              <a:off x="1433209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58" name="Freeform 1034"/>
            <p:cNvSpPr>
              <a:spLocks/>
            </p:cNvSpPr>
            <p:nvPr/>
          </p:nvSpPr>
          <p:spPr bwMode="auto">
            <a:xfrm>
              <a:off x="1455838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59" name="Freeform 1035"/>
            <p:cNvSpPr>
              <a:spLocks/>
            </p:cNvSpPr>
            <p:nvPr/>
          </p:nvSpPr>
          <p:spPr bwMode="auto">
            <a:xfrm>
              <a:off x="1499212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60" name="Freeform 1036"/>
            <p:cNvSpPr>
              <a:spLocks/>
            </p:cNvSpPr>
            <p:nvPr/>
          </p:nvSpPr>
          <p:spPr bwMode="auto">
            <a:xfrm>
              <a:off x="1533157" y="2401095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61" name="Freeform 1037"/>
            <p:cNvSpPr>
              <a:spLocks/>
            </p:cNvSpPr>
            <p:nvPr/>
          </p:nvSpPr>
          <p:spPr bwMode="auto">
            <a:xfrm>
              <a:off x="1521842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62" name="Freeform 1038"/>
            <p:cNvSpPr>
              <a:spLocks/>
            </p:cNvSpPr>
            <p:nvPr/>
          </p:nvSpPr>
          <p:spPr bwMode="auto">
            <a:xfrm>
              <a:off x="1587845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63" name="Freeform 1039"/>
            <p:cNvSpPr>
              <a:spLocks/>
            </p:cNvSpPr>
            <p:nvPr/>
          </p:nvSpPr>
          <p:spPr bwMode="auto">
            <a:xfrm>
              <a:off x="1608589" y="2401095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64" name="Freeform 1040"/>
            <p:cNvSpPr>
              <a:spLocks/>
            </p:cNvSpPr>
            <p:nvPr/>
          </p:nvSpPr>
          <p:spPr bwMode="auto">
            <a:xfrm>
              <a:off x="163121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65" name="Freeform 1041"/>
            <p:cNvSpPr>
              <a:spLocks/>
            </p:cNvSpPr>
            <p:nvPr/>
          </p:nvSpPr>
          <p:spPr bwMode="auto">
            <a:xfrm>
              <a:off x="165384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66" name="Freeform 1042"/>
            <p:cNvSpPr>
              <a:spLocks/>
            </p:cNvSpPr>
            <p:nvPr/>
          </p:nvSpPr>
          <p:spPr bwMode="auto">
            <a:xfrm>
              <a:off x="1674593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67" name="Freeform 1043"/>
            <p:cNvSpPr>
              <a:spLocks/>
            </p:cNvSpPr>
            <p:nvPr/>
          </p:nvSpPr>
          <p:spPr bwMode="auto">
            <a:xfrm>
              <a:off x="1506755" y="1069708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68" name="Freeform 1044"/>
            <p:cNvSpPr>
              <a:spLocks/>
            </p:cNvSpPr>
            <p:nvPr/>
          </p:nvSpPr>
          <p:spPr bwMode="auto">
            <a:xfrm>
              <a:off x="1186167" y="1069708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69" name="Freeform 1045"/>
            <p:cNvSpPr>
              <a:spLocks/>
            </p:cNvSpPr>
            <p:nvPr/>
          </p:nvSpPr>
          <p:spPr bwMode="auto">
            <a:xfrm>
              <a:off x="1463382" y="1073480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70" name="Freeform 1046"/>
            <p:cNvSpPr>
              <a:spLocks/>
            </p:cNvSpPr>
            <p:nvPr/>
          </p:nvSpPr>
          <p:spPr bwMode="auto">
            <a:xfrm>
              <a:off x="1435094" y="1073480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71" name="Freeform 1047"/>
            <p:cNvSpPr>
              <a:spLocks/>
            </p:cNvSpPr>
            <p:nvPr/>
          </p:nvSpPr>
          <p:spPr bwMode="auto">
            <a:xfrm>
              <a:off x="993813" y="1065937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72" name="Freeform 1048"/>
            <p:cNvSpPr>
              <a:spLocks/>
            </p:cNvSpPr>
            <p:nvPr/>
          </p:nvSpPr>
          <p:spPr bwMode="auto">
            <a:xfrm>
              <a:off x="1399264" y="1067823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73" name="Freeform 1049"/>
            <p:cNvSpPr>
              <a:spLocks noEditPoints="1"/>
            </p:cNvSpPr>
            <p:nvPr/>
          </p:nvSpPr>
          <p:spPr bwMode="auto">
            <a:xfrm>
              <a:off x="1427551" y="1067823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74" name="Freeform 1050"/>
            <p:cNvSpPr>
              <a:spLocks noEditPoints="1"/>
            </p:cNvSpPr>
            <p:nvPr/>
          </p:nvSpPr>
          <p:spPr bwMode="auto">
            <a:xfrm>
              <a:off x="1455838" y="1067823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75" name="Rectangle 1051"/>
            <p:cNvSpPr>
              <a:spLocks noChangeArrowheads="1"/>
            </p:cNvSpPr>
            <p:nvPr/>
          </p:nvSpPr>
          <p:spPr bwMode="auto">
            <a:xfrm>
              <a:off x="1486011" y="1082909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76" name="Freeform 1052"/>
            <p:cNvSpPr>
              <a:spLocks/>
            </p:cNvSpPr>
            <p:nvPr/>
          </p:nvSpPr>
          <p:spPr bwMode="auto">
            <a:xfrm>
              <a:off x="605335" y="1067823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77" name="Freeform 1053"/>
            <p:cNvSpPr>
              <a:spLocks/>
            </p:cNvSpPr>
            <p:nvPr/>
          </p:nvSpPr>
          <p:spPr bwMode="auto">
            <a:xfrm>
              <a:off x="637394" y="1067823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78" name="Rectangle 1054"/>
            <p:cNvSpPr>
              <a:spLocks noChangeArrowheads="1"/>
            </p:cNvSpPr>
            <p:nvPr/>
          </p:nvSpPr>
          <p:spPr bwMode="auto">
            <a:xfrm>
              <a:off x="590249" y="1067823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79" name="Freeform 1055"/>
            <p:cNvSpPr>
              <a:spLocks/>
            </p:cNvSpPr>
            <p:nvPr/>
          </p:nvSpPr>
          <p:spPr bwMode="auto">
            <a:xfrm>
              <a:off x="558190" y="1067823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80" name="Freeform 1056"/>
            <p:cNvSpPr>
              <a:spLocks/>
            </p:cNvSpPr>
            <p:nvPr/>
          </p:nvSpPr>
          <p:spPr bwMode="auto">
            <a:xfrm>
              <a:off x="1269143" y="1064051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81" name="Freeform 1057"/>
            <p:cNvSpPr>
              <a:spLocks noEditPoints="1"/>
            </p:cNvSpPr>
            <p:nvPr/>
          </p:nvSpPr>
          <p:spPr bwMode="auto">
            <a:xfrm>
              <a:off x="1178623" y="1064051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82" name="Freeform 1058"/>
            <p:cNvSpPr>
              <a:spLocks/>
            </p:cNvSpPr>
            <p:nvPr/>
          </p:nvSpPr>
          <p:spPr bwMode="auto">
            <a:xfrm>
              <a:off x="1237084" y="1065937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83" name="Freeform 1059"/>
            <p:cNvSpPr>
              <a:spLocks/>
            </p:cNvSpPr>
            <p:nvPr/>
          </p:nvSpPr>
          <p:spPr bwMode="auto">
            <a:xfrm>
              <a:off x="1206911" y="1064051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84" name="Freeform 1060"/>
            <p:cNvSpPr>
              <a:spLocks/>
            </p:cNvSpPr>
            <p:nvPr/>
          </p:nvSpPr>
          <p:spPr bwMode="auto">
            <a:xfrm>
              <a:off x="712827" y="2421839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85" name="Freeform 1061"/>
            <p:cNvSpPr>
              <a:spLocks/>
            </p:cNvSpPr>
            <p:nvPr/>
          </p:nvSpPr>
          <p:spPr bwMode="auto">
            <a:xfrm>
              <a:off x="750543" y="2401095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86" name="Freeform 1062"/>
            <p:cNvSpPr>
              <a:spLocks/>
            </p:cNvSpPr>
            <p:nvPr/>
          </p:nvSpPr>
          <p:spPr bwMode="auto">
            <a:xfrm>
              <a:off x="260231" y="2401095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87" name="Freeform 1063"/>
            <p:cNvSpPr>
              <a:spLocks/>
            </p:cNvSpPr>
            <p:nvPr/>
          </p:nvSpPr>
          <p:spPr bwMode="auto">
            <a:xfrm>
              <a:off x="346979" y="2402981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88" name="Freeform 1064"/>
            <p:cNvSpPr>
              <a:spLocks/>
            </p:cNvSpPr>
            <p:nvPr/>
          </p:nvSpPr>
          <p:spPr bwMode="auto">
            <a:xfrm>
              <a:off x="412982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89" name="Freeform 1065"/>
            <p:cNvSpPr>
              <a:spLocks/>
            </p:cNvSpPr>
            <p:nvPr/>
          </p:nvSpPr>
          <p:spPr bwMode="auto">
            <a:xfrm>
              <a:off x="435612" y="2402981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90" name="Freeform 1066"/>
            <p:cNvSpPr>
              <a:spLocks/>
            </p:cNvSpPr>
            <p:nvPr/>
          </p:nvSpPr>
          <p:spPr bwMode="auto">
            <a:xfrm>
              <a:off x="478986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91" name="Freeform 1067"/>
            <p:cNvSpPr>
              <a:spLocks/>
            </p:cNvSpPr>
            <p:nvPr/>
          </p:nvSpPr>
          <p:spPr bwMode="auto">
            <a:xfrm>
              <a:off x="512930" y="2402981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92" name="Freeform 1068"/>
            <p:cNvSpPr>
              <a:spLocks/>
            </p:cNvSpPr>
            <p:nvPr/>
          </p:nvSpPr>
          <p:spPr bwMode="auto">
            <a:xfrm>
              <a:off x="501615" y="2402981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93" name="Freeform 1069"/>
            <p:cNvSpPr>
              <a:spLocks/>
            </p:cNvSpPr>
            <p:nvPr/>
          </p:nvSpPr>
          <p:spPr bwMode="auto">
            <a:xfrm>
              <a:off x="567619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94" name="Freeform 1070"/>
            <p:cNvSpPr>
              <a:spLocks/>
            </p:cNvSpPr>
            <p:nvPr/>
          </p:nvSpPr>
          <p:spPr bwMode="auto">
            <a:xfrm>
              <a:off x="58836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95" name="Freeform 1071"/>
            <p:cNvSpPr>
              <a:spLocks/>
            </p:cNvSpPr>
            <p:nvPr/>
          </p:nvSpPr>
          <p:spPr bwMode="auto">
            <a:xfrm>
              <a:off x="61099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96" name="Freeform 1072"/>
            <p:cNvSpPr>
              <a:spLocks/>
            </p:cNvSpPr>
            <p:nvPr/>
          </p:nvSpPr>
          <p:spPr bwMode="auto">
            <a:xfrm>
              <a:off x="63362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797" name="Freeform 1073"/>
            <p:cNvSpPr>
              <a:spLocks/>
            </p:cNvSpPr>
            <p:nvPr/>
          </p:nvSpPr>
          <p:spPr bwMode="auto">
            <a:xfrm>
              <a:off x="654367" y="2402981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pic>
          <p:nvPicPr>
            <p:cNvPr id="798" name="Picture 2" descr="G:\PPT SGS\Raw\sarjana0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484" y="1243475"/>
              <a:ext cx="1467286" cy="1005128"/>
            </a:xfrm>
            <a:prstGeom prst="rect">
              <a:avLst/>
            </a:prstGeom>
            <a:noFill/>
          </p:spPr>
        </p:pic>
      </p:grpSp>
      <p:sp>
        <p:nvSpPr>
          <p:cNvPr id="799" name="Rektangel 153"/>
          <p:cNvSpPr>
            <a:spLocks noChangeArrowheads="1"/>
          </p:cNvSpPr>
          <p:nvPr/>
        </p:nvSpPr>
        <p:spPr bwMode="auto">
          <a:xfrm>
            <a:off x="2267744" y="2494057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PENYELIDIKAN &amp; PENULISAN TESIS</a:t>
            </a:r>
          </a:p>
        </p:txBody>
      </p:sp>
      <p:sp>
        <p:nvSpPr>
          <p:cNvPr id="800" name="Rectangle 445"/>
          <p:cNvSpPr>
            <a:spLocks noChangeArrowheads="1"/>
          </p:cNvSpPr>
          <p:nvPr/>
        </p:nvSpPr>
        <p:spPr bwMode="auto">
          <a:xfrm>
            <a:off x="107504" y="3501008"/>
            <a:ext cx="1572771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PENDAFTARAN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grpSp>
        <p:nvGrpSpPr>
          <p:cNvPr id="801" name="Group 852"/>
          <p:cNvGrpSpPr/>
          <p:nvPr/>
        </p:nvGrpSpPr>
        <p:grpSpPr>
          <a:xfrm>
            <a:off x="2411760" y="1086077"/>
            <a:ext cx="1578428" cy="1406819"/>
            <a:chOff x="4463144" y="4869160"/>
            <a:chExt cx="1578428" cy="1406819"/>
          </a:xfrm>
        </p:grpSpPr>
        <p:pic>
          <p:nvPicPr>
            <p:cNvPr id="802" name="Picture 2" descr="G:\PPT SGS\Raw\selidik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14850" y="5073104"/>
              <a:ext cx="1473426" cy="1003846"/>
            </a:xfrm>
            <a:prstGeom prst="rect">
              <a:avLst/>
            </a:prstGeom>
            <a:noFill/>
          </p:spPr>
        </p:pic>
        <p:grpSp>
          <p:nvGrpSpPr>
            <p:cNvPr id="803" name="Group 722"/>
            <p:cNvGrpSpPr/>
            <p:nvPr/>
          </p:nvGrpSpPr>
          <p:grpSpPr>
            <a:xfrm>
              <a:off x="4463144" y="4869160"/>
              <a:ext cx="1578428" cy="1406819"/>
              <a:chOff x="4463144" y="4925626"/>
              <a:chExt cx="1578428" cy="1406819"/>
            </a:xfrm>
          </p:grpSpPr>
          <p:sp>
            <p:nvSpPr>
              <p:cNvPr id="804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805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850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1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2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3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4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5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6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7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8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9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0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1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2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3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4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5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6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806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807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8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9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0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1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2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3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4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5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6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7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8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9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0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1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2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3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4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5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6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7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8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9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0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1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2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3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4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5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6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7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8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9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0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1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2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3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4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5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6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7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8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9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867" name="Rectangle 445"/>
          <p:cNvSpPr>
            <a:spLocks noChangeArrowheads="1"/>
          </p:cNvSpPr>
          <p:nvPr/>
        </p:nvSpPr>
        <p:spPr bwMode="auto">
          <a:xfrm>
            <a:off x="1691680" y="3501008"/>
            <a:ext cx="2354355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DALAM PENGAJIAN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868" name="Rectangle 867"/>
          <p:cNvSpPr/>
          <p:nvPr/>
        </p:nvSpPr>
        <p:spPr>
          <a:xfrm>
            <a:off x="5771032" y="4941168"/>
            <a:ext cx="2905424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73038" algn="just"/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Penyelia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/TD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Fakulti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/TP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Institut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gagal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menilai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GS-11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dalam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tempoh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ditetapkan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869" name="Rectangle 868"/>
          <p:cNvSpPr/>
          <p:nvPr/>
        </p:nvSpPr>
        <p:spPr>
          <a:xfrm>
            <a:off x="2395823" y="4941168"/>
            <a:ext cx="2728590" cy="132343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111125" lvl="1" indent="-1588"/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gagal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mengisi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GS-11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sehingga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hari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terakhir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minggu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peperiksaan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</p:txBody>
      </p:sp>
      <p:sp>
        <p:nvSpPr>
          <p:cNvPr id="870" name="Rectangle 869"/>
          <p:cNvSpPr/>
          <p:nvPr/>
        </p:nvSpPr>
        <p:spPr>
          <a:xfrm>
            <a:off x="1899792" y="4869160"/>
            <a:ext cx="69677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1" name="Rectangle 870"/>
          <p:cNvSpPr/>
          <p:nvPr/>
        </p:nvSpPr>
        <p:spPr>
          <a:xfrm>
            <a:off x="5292080" y="4869160"/>
            <a:ext cx="69677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2" name="Rectangle 871"/>
          <p:cNvSpPr/>
          <p:nvPr/>
        </p:nvSpPr>
        <p:spPr>
          <a:xfrm>
            <a:off x="1674593" y="4006805"/>
            <a:ext cx="74060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/>
            <a:endParaRPr lang="en-US" sz="2000" dirty="0" smtClean="0">
              <a:solidFill>
                <a:schemeClr val="bg1"/>
              </a:solidFill>
            </a:endParaRPr>
          </a:p>
          <a:p>
            <a:pPr marL="284163" indent="-284163">
              <a:buFont typeface="Wingdings" pitchFamily="2" charset="2"/>
              <a:buChar char="ü"/>
            </a:pP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akan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mendapat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TM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automatik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oleh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sistem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jika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: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55" name="Slide Number Placeholder 1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Rectangle 446"/>
          <p:cNvSpPr>
            <a:spLocks noChangeArrowheads="1"/>
          </p:cNvSpPr>
          <p:nvPr/>
        </p:nvSpPr>
        <p:spPr bwMode="auto">
          <a:xfrm>
            <a:off x="4363888" y="3356992"/>
            <a:ext cx="371602" cy="616559"/>
          </a:xfrm>
          <a:prstGeom prst="rect">
            <a:avLst/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8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73" name="Rektangel 621"/>
          <p:cNvSpPr>
            <a:spLocks noChangeArrowheads="1"/>
          </p:cNvSpPr>
          <p:nvPr/>
        </p:nvSpPr>
        <p:spPr bwMode="auto">
          <a:xfrm>
            <a:off x="4435896" y="980728"/>
            <a:ext cx="170628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75" name="Rectangle 447"/>
          <p:cNvSpPr>
            <a:spLocks noChangeArrowheads="1"/>
          </p:cNvSpPr>
          <p:nvPr/>
        </p:nvSpPr>
        <p:spPr bwMode="auto">
          <a:xfrm>
            <a:off x="4708209" y="3483300"/>
            <a:ext cx="1491022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n-US" noProof="1">
              <a:solidFill>
                <a:schemeClr val="tx2"/>
              </a:solidFill>
              <a:latin typeface="Calibri" pitchFamily="-111" charset="0"/>
            </a:endParaRPr>
          </a:p>
        </p:txBody>
      </p:sp>
      <p:grpSp>
        <p:nvGrpSpPr>
          <p:cNvPr id="7" name="Group 998"/>
          <p:cNvGrpSpPr/>
          <p:nvPr/>
        </p:nvGrpSpPr>
        <p:grpSpPr>
          <a:xfrm>
            <a:off x="4507904" y="1052736"/>
            <a:ext cx="1578428" cy="1406819"/>
            <a:chOff x="4507904" y="1104067"/>
            <a:chExt cx="1578428" cy="1406819"/>
          </a:xfrm>
        </p:grpSpPr>
        <p:pic>
          <p:nvPicPr>
            <p:cNvPr id="579" name="Picture 10" descr="G:\PPT SGS\Raw\untitled.bmp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40564" y="1284195"/>
              <a:ext cx="1163430" cy="1013374"/>
            </a:xfrm>
            <a:prstGeom prst="rect">
              <a:avLst/>
            </a:prstGeom>
            <a:blipFill dpi="0" rotWithShape="1">
              <a:blip r:embed="rId4">
                <a:alphaModFix amt="54000"/>
              </a:blip>
              <a:srcRect/>
              <a:stretch>
                <a:fillRect/>
              </a:stretch>
            </a:blipFill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580" name="Picture 1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A7C1"/>
                </a:clrFrom>
                <a:clrTo>
                  <a:srgbClr val="FFA7C1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5683795" y="1284194"/>
              <a:ext cx="334586" cy="103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42" name="Rectangle 641"/>
            <p:cNvSpPr/>
            <p:nvPr/>
          </p:nvSpPr>
          <p:spPr>
            <a:xfrm>
              <a:off x="4507904" y="1284196"/>
              <a:ext cx="1576264" cy="1021976"/>
            </a:xfrm>
            <a:prstGeom prst="rect">
              <a:avLst/>
            </a:prstGeom>
            <a:gradFill flip="none" rotWithShape="1">
              <a:gsLst>
                <a:gs pos="28000">
                  <a:schemeClr val="tx1">
                    <a:lumMod val="85000"/>
                    <a:lumOff val="15000"/>
                    <a:alpha val="0"/>
                  </a:schemeClr>
                </a:gs>
                <a:gs pos="100000">
                  <a:schemeClr val="bg1">
                    <a:lumMod val="50000"/>
                    <a:alpha val="88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" name="Group 722"/>
            <p:cNvGrpSpPr/>
            <p:nvPr/>
          </p:nvGrpSpPr>
          <p:grpSpPr>
            <a:xfrm>
              <a:off x="4507904" y="1104067"/>
              <a:ext cx="1578428" cy="1406819"/>
              <a:chOff x="4463144" y="4925626"/>
              <a:chExt cx="1578428" cy="1406819"/>
            </a:xfrm>
          </p:grpSpPr>
          <p:sp>
            <p:nvSpPr>
              <p:cNvPr id="644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9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690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91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92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93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94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95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96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97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98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99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00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01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02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03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04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05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06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10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647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48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49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50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51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52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53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54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55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56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57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58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59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60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61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62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63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64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65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66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67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68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69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70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71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72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73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74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75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76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77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78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79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80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81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82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83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84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85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86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87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88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89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710" name="Rectangle 447"/>
          <p:cNvSpPr>
            <a:spLocks noChangeArrowheads="1"/>
          </p:cNvSpPr>
          <p:nvPr/>
        </p:nvSpPr>
        <p:spPr bwMode="auto">
          <a:xfrm>
            <a:off x="4737162" y="3356992"/>
            <a:ext cx="1491022" cy="616559"/>
          </a:xfrm>
          <a:prstGeom prst="rect">
            <a:avLst/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365" name="Rectangle 445"/>
          <p:cNvSpPr>
            <a:spLocks noChangeArrowheads="1"/>
          </p:cNvSpPr>
          <p:nvPr/>
        </p:nvSpPr>
        <p:spPr bwMode="auto">
          <a:xfrm>
            <a:off x="4074292" y="3501008"/>
            <a:ext cx="2369916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DALAM PENGAJIAN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576" name="Nedadgående pil 229"/>
          <p:cNvSpPr>
            <a:spLocks noChangeArrowheads="1"/>
          </p:cNvSpPr>
          <p:nvPr/>
        </p:nvSpPr>
        <p:spPr bwMode="auto">
          <a:xfrm>
            <a:off x="5173488" y="3016027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13" name="Rectangle 712"/>
          <p:cNvSpPr/>
          <p:nvPr/>
        </p:nvSpPr>
        <p:spPr>
          <a:xfrm>
            <a:off x="26926" y="907370"/>
            <a:ext cx="4617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indent="-346075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Peperiksaan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Komprehensif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(CE) </a:t>
            </a:r>
          </a:p>
          <a:p>
            <a:pPr marL="346075" indent="-346075" algn="just"/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     -PhD </a:t>
            </a:r>
          </a:p>
        </p:txBody>
      </p:sp>
      <p:sp>
        <p:nvSpPr>
          <p:cNvPr id="714" name="Rectangle 713"/>
          <p:cNvSpPr/>
          <p:nvPr/>
        </p:nvSpPr>
        <p:spPr>
          <a:xfrm>
            <a:off x="209347" y="1591047"/>
            <a:ext cx="415454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JKP/</a:t>
            </a:r>
            <a:r>
              <a:rPr lang="en-US" dirty="0" err="1" smtClean="0">
                <a:solidFill>
                  <a:schemeClr val="bg1"/>
                </a:solidFill>
              </a:rPr>
              <a:t>penyelaras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hendaklah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pastikan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pelajar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menduduki</a:t>
            </a:r>
            <a:r>
              <a:rPr lang="en-US" dirty="0" smtClean="0">
                <a:solidFill>
                  <a:schemeClr val="bg1"/>
                </a:solidFill>
              </a:rPr>
              <a:t> CE </a:t>
            </a:r>
            <a:r>
              <a:rPr lang="en-US" u="sng" dirty="0" err="1" smtClean="0">
                <a:solidFill>
                  <a:schemeClr val="bg1"/>
                </a:solidFill>
              </a:rPr>
              <a:t>selewat-lewat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u="sng" dirty="0" err="1" smtClean="0">
                <a:solidFill>
                  <a:schemeClr val="bg1"/>
                </a:solidFill>
              </a:rPr>
              <a:t>pada</a:t>
            </a:r>
            <a:r>
              <a:rPr lang="en-US" u="sng" dirty="0" smtClean="0">
                <a:solidFill>
                  <a:schemeClr val="bg1"/>
                </a:solidFill>
              </a:rPr>
              <a:t> semester ke-5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Jika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tidak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pelajar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mendapat</a:t>
            </a:r>
            <a:r>
              <a:rPr lang="en-US" dirty="0" smtClean="0">
                <a:solidFill>
                  <a:schemeClr val="bg1"/>
                </a:solidFill>
              </a:rPr>
              <a:t> status </a:t>
            </a:r>
            <a:r>
              <a:rPr lang="en-US" i="1" dirty="0" smtClean="0">
                <a:solidFill>
                  <a:schemeClr val="bg1"/>
                </a:solidFill>
              </a:rPr>
              <a:t>Terminated (Failed to Take CE).</a:t>
            </a:r>
          </a:p>
          <a:p>
            <a:pPr marL="236538" indent="-236538" algn="just"/>
            <a:endParaRPr lang="en-US" u="sng" dirty="0" smtClean="0">
              <a:solidFill>
                <a:schemeClr val="bg1"/>
              </a:solidFill>
            </a:endParaRPr>
          </a:p>
          <a:p>
            <a:pPr marL="236538" indent="-236538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Bagi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pelajar</a:t>
            </a:r>
            <a:r>
              <a:rPr lang="en-US" dirty="0" smtClean="0">
                <a:solidFill>
                  <a:schemeClr val="bg1"/>
                </a:solidFill>
              </a:rPr>
              <a:t> yang lulus </a:t>
            </a:r>
            <a:r>
              <a:rPr lang="en-US" dirty="0" err="1" smtClean="0">
                <a:solidFill>
                  <a:schemeClr val="bg1"/>
                </a:solidFill>
              </a:rPr>
              <a:t>naik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taraf</a:t>
            </a:r>
            <a:r>
              <a:rPr lang="en-US" dirty="0" smtClean="0">
                <a:solidFill>
                  <a:schemeClr val="bg1"/>
                </a:solidFill>
              </a:rPr>
              <a:t> program, </a:t>
            </a:r>
            <a:r>
              <a:rPr lang="en-US" dirty="0" err="1" smtClean="0">
                <a:solidFill>
                  <a:schemeClr val="bg1"/>
                </a:solidFill>
              </a:rPr>
              <a:t>mereka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perlu</a:t>
            </a:r>
            <a:r>
              <a:rPr lang="en-US" dirty="0" smtClean="0">
                <a:solidFill>
                  <a:schemeClr val="bg1"/>
                </a:solidFill>
              </a:rPr>
              <a:t> lulus </a:t>
            </a:r>
            <a:r>
              <a:rPr lang="en-US" dirty="0" err="1" smtClean="0">
                <a:solidFill>
                  <a:schemeClr val="bg1"/>
                </a:solidFill>
              </a:rPr>
              <a:t>peperiksaan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tempoh</a:t>
            </a:r>
            <a:r>
              <a:rPr lang="en-US" dirty="0" smtClean="0">
                <a:solidFill>
                  <a:schemeClr val="bg1"/>
                </a:solidFill>
              </a:rPr>
              <a:t> 3 semester </a:t>
            </a:r>
            <a:r>
              <a:rPr lang="en-US" dirty="0" err="1" smtClean="0">
                <a:solidFill>
                  <a:schemeClr val="bg1"/>
                </a:solidFill>
              </a:rPr>
              <a:t>selepas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naik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taraf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36538" indent="-236538" algn="just"/>
            <a:endParaRPr lang="en-US" dirty="0" smtClean="0">
              <a:solidFill>
                <a:schemeClr val="bg1"/>
              </a:solidFill>
            </a:endParaRPr>
          </a:p>
          <a:p>
            <a:pPr marL="236538" indent="-236538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Pelajar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terlebih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dahulu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menyempurnakan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keperluan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kredit</a:t>
            </a:r>
            <a:r>
              <a:rPr lang="en-US" dirty="0" smtClean="0">
                <a:solidFill>
                  <a:schemeClr val="bg1"/>
                </a:solidFill>
              </a:rPr>
              <a:t> minimum </a:t>
            </a:r>
            <a:r>
              <a:rPr lang="en-US" dirty="0" err="1" smtClean="0">
                <a:solidFill>
                  <a:schemeClr val="bg1"/>
                </a:solidFill>
              </a:rPr>
              <a:t>mengikut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ketetapan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Fakulti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Institut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masing-masing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pPr marL="236538" indent="-236538" algn="just"/>
            <a:endParaRPr lang="en-US" dirty="0" smtClean="0">
              <a:solidFill>
                <a:schemeClr val="bg1"/>
              </a:solidFill>
            </a:endParaRPr>
          </a:p>
          <a:p>
            <a:pPr marL="236538" indent="-236538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Jika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gagal</a:t>
            </a:r>
            <a:r>
              <a:rPr lang="en-US" dirty="0" smtClean="0">
                <a:solidFill>
                  <a:schemeClr val="bg1"/>
                </a:solidFill>
              </a:rPr>
              <a:t> kali </a:t>
            </a:r>
            <a:r>
              <a:rPr lang="en-US" dirty="0" err="1" smtClean="0">
                <a:solidFill>
                  <a:schemeClr val="bg1"/>
                </a:solidFill>
              </a:rPr>
              <a:t>pertama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pelajar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perlu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err="1" smtClean="0">
                <a:solidFill>
                  <a:schemeClr val="bg1"/>
                </a:solidFill>
              </a:rPr>
              <a:t>mengulang</a:t>
            </a:r>
            <a:r>
              <a:rPr lang="en-US" dirty="0" smtClean="0">
                <a:solidFill>
                  <a:schemeClr val="bg1"/>
                </a:solidFill>
              </a:rPr>
              <a:t> CE </a:t>
            </a:r>
            <a:r>
              <a:rPr lang="en-US" dirty="0" err="1" smtClean="0">
                <a:solidFill>
                  <a:schemeClr val="bg1"/>
                </a:solidFill>
              </a:rPr>
              <a:t>dalam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tempoh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60 </a:t>
            </a:r>
            <a:r>
              <a:rPr lang="en-US" u="sng" dirty="0" err="1" smtClean="0">
                <a:solidFill>
                  <a:schemeClr val="bg1"/>
                </a:solidFill>
              </a:rPr>
              <a:t>hari</a:t>
            </a:r>
            <a:r>
              <a:rPr lang="en-US" u="sng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tarikh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peperiksaan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pertama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6142179" y="980728"/>
            <a:ext cx="300182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indent="-284163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Lulus </a:t>
            </a:r>
            <a:r>
              <a:rPr lang="en-US" dirty="0" err="1" smtClean="0">
                <a:solidFill>
                  <a:schemeClr val="bg1"/>
                </a:solidFill>
              </a:rPr>
              <a:t>peperiksaan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bertulis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dahulu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sebelum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menduduki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peperiksaan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lisan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diadakan</a:t>
            </a:r>
            <a:r>
              <a:rPr lang="en-US" dirty="0" smtClean="0">
                <a:solidFill>
                  <a:schemeClr val="bg1"/>
                </a:solidFill>
              </a:rPr>
              <a:t> 30 </a:t>
            </a:r>
            <a:r>
              <a:rPr lang="en-US" dirty="0" err="1" smtClean="0">
                <a:solidFill>
                  <a:schemeClr val="bg1"/>
                </a:solidFill>
              </a:rPr>
              <a:t>hari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selepas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itu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</a:p>
          <a:p>
            <a:pPr marL="284163" indent="-284163" algn="just"/>
            <a:endParaRPr lang="en-US" dirty="0" smtClean="0">
              <a:solidFill>
                <a:schemeClr val="bg1"/>
              </a:solidFill>
            </a:endParaRPr>
          </a:p>
          <a:p>
            <a:pPr marL="284163" indent="-284163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Markah</a:t>
            </a:r>
            <a:r>
              <a:rPr lang="en-US" dirty="0" smtClean="0">
                <a:solidFill>
                  <a:schemeClr val="bg1"/>
                </a:solidFill>
              </a:rPr>
              <a:t> lulus </a:t>
            </a:r>
            <a:r>
              <a:rPr lang="en-US" dirty="0" err="1" smtClean="0">
                <a:solidFill>
                  <a:schemeClr val="bg1"/>
                </a:solidFill>
              </a:rPr>
              <a:t>bagi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kedua-dua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peperiksaan</a:t>
            </a:r>
            <a:r>
              <a:rPr lang="en-US" dirty="0" smtClean="0">
                <a:solidFill>
                  <a:schemeClr val="bg1"/>
                </a:solidFill>
              </a:rPr>
              <a:t> (</a:t>
            </a:r>
            <a:r>
              <a:rPr lang="en-US" dirty="0" err="1" smtClean="0">
                <a:solidFill>
                  <a:schemeClr val="bg1"/>
                </a:solidFill>
              </a:rPr>
              <a:t>bertulis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lisan</a:t>
            </a:r>
            <a:r>
              <a:rPr lang="en-US" dirty="0" smtClean="0">
                <a:solidFill>
                  <a:schemeClr val="bg1"/>
                </a:solidFill>
              </a:rPr>
              <a:t>) </a:t>
            </a:r>
            <a:r>
              <a:rPr lang="en-US" dirty="0" err="1" smtClean="0">
                <a:solidFill>
                  <a:schemeClr val="bg1"/>
                </a:solidFill>
              </a:rPr>
              <a:t>ialah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sekurang-kurangnya</a:t>
            </a:r>
            <a:r>
              <a:rPr lang="en-US" dirty="0" smtClean="0">
                <a:solidFill>
                  <a:schemeClr val="bg1"/>
                </a:solidFill>
              </a:rPr>
              <a:t> 65 (B).</a:t>
            </a:r>
          </a:p>
          <a:p>
            <a:pPr marL="284163" indent="-284163" algn="just"/>
            <a:endParaRPr lang="en-US" dirty="0" smtClean="0">
              <a:solidFill>
                <a:schemeClr val="bg1"/>
              </a:solidFill>
            </a:endParaRPr>
          </a:p>
          <a:p>
            <a:pPr marL="284163" indent="-284163" algn="just">
              <a:buFont typeface="Wingdings" pitchFamily="2" charset="2"/>
              <a:buChar char="ü"/>
            </a:pPr>
            <a:r>
              <a:rPr lang="en-US" dirty="0" err="1" smtClean="0">
                <a:solidFill>
                  <a:schemeClr val="bg1"/>
                </a:solidFill>
              </a:rPr>
              <a:t>Markah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dimajukan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secara</a:t>
            </a:r>
            <a:r>
              <a:rPr lang="en-US" dirty="0" smtClean="0">
                <a:solidFill>
                  <a:schemeClr val="bg1"/>
                </a:solidFill>
              </a:rPr>
              <a:t> manual </a:t>
            </a:r>
            <a:r>
              <a:rPr lang="en-US" dirty="0" err="1" smtClean="0">
                <a:solidFill>
                  <a:schemeClr val="bg1"/>
                </a:solidFill>
              </a:rPr>
              <a:t>ke</a:t>
            </a:r>
            <a:r>
              <a:rPr lang="en-US" dirty="0" smtClean="0">
                <a:solidFill>
                  <a:schemeClr val="bg1"/>
                </a:solidFill>
              </a:rPr>
              <a:t> SPS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borang</a:t>
            </a:r>
            <a:r>
              <a:rPr lang="en-US" dirty="0" smtClean="0">
                <a:solidFill>
                  <a:schemeClr val="bg1"/>
                </a:solidFill>
              </a:rPr>
              <a:t> GS-12.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1" name="Rektangel 153"/>
          <p:cNvSpPr>
            <a:spLocks noChangeArrowheads="1"/>
          </p:cNvSpPr>
          <p:nvPr/>
        </p:nvSpPr>
        <p:spPr bwMode="auto">
          <a:xfrm>
            <a:off x="4363888" y="2468796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PEPERIKSAAN KOMPREHENSIF </a:t>
            </a:r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ctangle 448"/>
          <p:cNvSpPr>
            <a:spLocks noChangeArrowheads="1"/>
          </p:cNvSpPr>
          <p:nvPr/>
        </p:nvSpPr>
        <p:spPr bwMode="auto">
          <a:xfrm>
            <a:off x="7081010" y="3356992"/>
            <a:ext cx="1755212" cy="616559"/>
          </a:xfrm>
          <a:prstGeom prst="rect">
            <a:avLst/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8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5" name="Rectangle 445"/>
          <p:cNvSpPr>
            <a:spLocks noChangeArrowheads="1"/>
          </p:cNvSpPr>
          <p:nvPr/>
        </p:nvSpPr>
        <p:spPr bwMode="auto">
          <a:xfrm>
            <a:off x="6810596" y="3501008"/>
            <a:ext cx="2369916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DALAM PENGAJIAN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447" name="Rektangel 621"/>
          <p:cNvSpPr>
            <a:spLocks noChangeArrowheads="1"/>
          </p:cNvSpPr>
          <p:nvPr/>
        </p:nvSpPr>
        <p:spPr bwMode="auto">
          <a:xfrm>
            <a:off x="7081010" y="1012701"/>
            <a:ext cx="175521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48" name="Nedadgående pil 296"/>
          <p:cNvSpPr>
            <a:spLocks noChangeArrowheads="1"/>
          </p:cNvSpPr>
          <p:nvPr/>
        </p:nvSpPr>
        <p:spPr bwMode="auto">
          <a:xfrm>
            <a:off x="7812804" y="30368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49" name="Rektangel 153"/>
          <p:cNvSpPr>
            <a:spLocks noChangeArrowheads="1"/>
          </p:cNvSpPr>
          <p:nvPr/>
        </p:nvSpPr>
        <p:spPr bwMode="auto">
          <a:xfrm>
            <a:off x="7100192" y="2559832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PEPERIKSAAN TESIS &amp; VIVA VOCE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2" name="Group 922"/>
          <p:cNvGrpSpPr/>
          <p:nvPr/>
        </p:nvGrpSpPr>
        <p:grpSpPr>
          <a:xfrm>
            <a:off x="7153018" y="1117179"/>
            <a:ext cx="1578428" cy="1406819"/>
            <a:chOff x="5687039" y="1117179"/>
            <a:chExt cx="1578428" cy="1406819"/>
          </a:xfrm>
        </p:grpSpPr>
        <p:pic>
          <p:nvPicPr>
            <p:cNvPr id="4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71" y="1314450"/>
              <a:ext cx="1476652" cy="100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" name="Group 722"/>
            <p:cNvGrpSpPr/>
            <p:nvPr/>
          </p:nvGrpSpPr>
          <p:grpSpPr>
            <a:xfrm>
              <a:off x="5687039" y="1117179"/>
              <a:ext cx="1578428" cy="1406819"/>
              <a:chOff x="4463144" y="4925626"/>
              <a:chExt cx="1578428" cy="1406819"/>
            </a:xfrm>
          </p:grpSpPr>
          <p:sp>
            <p:nvSpPr>
              <p:cNvPr id="453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4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499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0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1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2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3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4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5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6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7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8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9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0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1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2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3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4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5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5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456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57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58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59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0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1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2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3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4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5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6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7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8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9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0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1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2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3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4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5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6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7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8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9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0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1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2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3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4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5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6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7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8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9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0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1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2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3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4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5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6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7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8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80" name="Rectangle 79"/>
          <p:cNvSpPr/>
          <p:nvPr/>
        </p:nvSpPr>
        <p:spPr>
          <a:xfrm>
            <a:off x="0" y="707887"/>
            <a:ext cx="7153018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 eaLnBrk="1" hangingPunct="1">
              <a:lnSpc>
                <a:spcPct val="90000"/>
              </a:lnSpc>
              <a:buClrTx/>
              <a:buSzPct val="120000"/>
              <a:buFont typeface="Wingdings" pitchFamily="2" charset="2"/>
              <a:buChar char="q"/>
              <a:defRPr/>
            </a:pP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Peperiksaan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akhir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pengajian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bagi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program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dengan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tesis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ialah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Peperiksaan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Tesis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Viva Voce.</a:t>
            </a:r>
          </a:p>
          <a:p>
            <a:pPr marL="393700" indent="-393700" eaLnBrk="1" hangingPunct="1">
              <a:lnSpc>
                <a:spcPct val="90000"/>
              </a:lnSpc>
              <a:buClrTx/>
              <a:buSzPct val="120000"/>
              <a:defRPr/>
            </a:pPr>
            <a:endParaRPr lang="en-US" sz="12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393700" indent="-393700" eaLnBrk="1" hangingPunct="1">
              <a:lnSpc>
                <a:spcPct val="90000"/>
              </a:lnSpc>
              <a:buClrTx/>
              <a:buSzPct val="120000"/>
              <a:buFont typeface="Wingdings" pitchFamily="2" charset="2"/>
              <a:buChar char="q"/>
              <a:defRPr/>
            </a:pP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Borang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Notis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Penyerahan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Tesis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(PU/S/BR03/GS-14a)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perlu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dikemukakan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ke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SPS 3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bulan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sebelum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pelajar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menyerahkan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tesis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peperiksaan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393700" indent="-393700" eaLnBrk="1" hangingPunct="1">
              <a:lnSpc>
                <a:spcPct val="90000"/>
              </a:lnSpc>
              <a:buClrTx/>
              <a:buSzPct val="120000"/>
              <a:defRPr/>
            </a:pPr>
            <a:endParaRPr lang="en-US" sz="1100" dirty="0" smtClean="0">
              <a:solidFill>
                <a:schemeClr val="bg1"/>
              </a:solidFill>
              <a:cs typeface="Arial" pitchFamily="34" charset="0"/>
            </a:endParaRPr>
          </a:p>
          <a:p>
            <a:pPr marL="850900" lvl="1" indent="-393700">
              <a:lnSpc>
                <a:spcPct val="90000"/>
              </a:lnSpc>
              <a:buSzPct val="120000"/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Pelajar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perlu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mengisi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online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dan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cetak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borang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850900" lvl="1" indent="-393700">
              <a:lnSpc>
                <a:spcPct val="90000"/>
              </a:lnSpc>
              <a:buSzPct val="120000"/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Borang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perlu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mendapat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pengesahan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drp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marL="850900" lvl="1" indent="-393700">
              <a:lnSpc>
                <a:spcPct val="90000"/>
              </a:lnSpc>
              <a:buClr>
                <a:schemeClr val="tx2"/>
              </a:buClr>
              <a:buSzPct val="120000"/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	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)	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Pengerusi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JK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Penyeliaan</a:t>
            </a:r>
            <a:endParaRPr lang="en-US" dirty="0" smtClean="0">
              <a:solidFill>
                <a:schemeClr val="bg1"/>
              </a:solidFill>
              <a:cs typeface="Arial" pitchFamily="34" charset="0"/>
            </a:endParaRPr>
          </a:p>
          <a:p>
            <a:pPr marL="850900" lvl="1" indent="-393700">
              <a:lnSpc>
                <a:spcPct val="90000"/>
              </a:lnSpc>
              <a:buClr>
                <a:schemeClr val="tx2"/>
              </a:buClr>
              <a:buSzPct val="120000"/>
              <a:defRPr/>
            </a:pP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	ii)	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Penyelaras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PS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Fak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./Inst.</a:t>
            </a:r>
          </a:p>
          <a:p>
            <a:pPr marL="850900" lvl="1" indent="-393700">
              <a:lnSpc>
                <a:spcPct val="90000"/>
              </a:lnSpc>
              <a:buSzPct val="120000"/>
              <a:buFont typeface="Wingdings" pitchFamily="2" charset="2"/>
              <a:buChar char="ü"/>
              <a:defRPr/>
            </a:pP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Pihak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Fakulti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/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Institut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perlu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kemukakan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cadangan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penamaan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dlm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tempoh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2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bulan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cs typeface="Arial" pitchFamily="34" charset="0"/>
              </a:rPr>
              <a:t>ke</a:t>
            </a:r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 SPS.</a:t>
            </a:r>
          </a:p>
        </p:txBody>
      </p:sp>
      <p:sp>
        <p:nvSpPr>
          <p:cNvPr id="81" name="Rectangle 80"/>
          <p:cNvSpPr/>
          <p:nvPr/>
        </p:nvSpPr>
        <p:spPr>
          <a:xfrm>
            <a:off x="107504" y="4005064"/>
            <a:ext cx="9073008" cy="2910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None/>
              <a:defRPr/>
            </a:pPr>
            <a:r>
              <a:rPr lang="en-US" sz="2000" kern="0" dirty="0" err="1" smtClean="0">
                <a:solidFill>
                  <a:schemeClr val="bg1"/>
                </a:solidFill>
                <a:cs typeface="Arial" pitchFamily="34" charset="0"/>
              </a:rPr>
              <a:t>Permasalahan</a:t>
            </a:r>
            <a:r>
              <a:rPr lang="en-US" sz="2000" kern="0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None/>
              <a:defRPr/>
            </a:pPr>
            <a:endParaRPr lang="en-US" sz="1050" kern="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None/>
              <a:defRPr/>
            </a:pPr>
            <a:r>
              <a:rPr lang="en-US" sz="2000" kern="0" dirty="0" err="1" smtClean="0">
                <a:solidFill>
                  <a:schemeClr val="bg1"/>
                </a:solidFill>
                <a:cs typeface="Arial" pitchFamily="34" charset="0"/>
              </a:rPr>
              <a:t>Kenapa</a:t>
            </a:r>
            <a:r>
              <a:rPr lang="en-US" sz="2000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cs typeface="Arial" pitchFamily="34" charset="0"/>
              </a:rPr>
              <a:t>saya</a:t>
            </a:r>
            <a:r>
              <a:rPr lang="en-US" sz="2000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sz="2000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cs typeface="Arial" pitchFamily="34" charset="0"/>
              </a:rPr>
              <a:t>dapat</a:t>
            </a:r>
            <a:r>
              <a:rPr lang="en-US" sz="2000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cs typeface="Arial" pitchFamily="34" charset="0"/>
              </a:rPr>
              <a:t>mengisi</a:t>
            </a:r>
            <a:r>
              <a:rPr lang="en-US" sz="2000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cs typeface="Arial" pitchFamily="34" charset="0"/>
              </a:rPr>
              <a:t>borang</a:t>
            </a:r>
            <a:r>
              <a:rPr lang="en-US" sz="2000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cs typeface="Arial" pitchFamily="34" charset="0"/>
              </a:rPr>
              <a:t>Notis</a:t>
            </a:r>
            <a:r>
              <a:rPr lang="en-US" sz="2000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cs typeface="Arial" pitchFamily="34" charset="0"/>
              </a:rPr>
              <a:t>Penyerahan</a:t>
            </a:r>
            <a:r>
              <a:rPr lang="en-US" sz="2000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cs typeface="Arial" pitchFamily="34" charset="0"/>
              </a:rPr>
              <a:t>Tesis</a:t>
            </a:r>
            <a:r>
              <a:rPr lang="en-US" sz="2000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kern="0" dirty="0" err="1" smtClean="0">
                <a:solidFill>
                  <a:schemeClr val="bg1"/>
                </a:solidFill>
                <a:cs typeface="Arial" pitchFamily="34" charset="0"/>
              </a:rPr>
              <a:t>secara</a:t>
            </a:r>
            <a:r>
              <a:rPr lang="en-US" sz="2000" kern="0" dirty="0" smtClean="0">
                <a:solidFill>
                  <a:schemeClr val="bg1"/>
                </a:solidFill>
                <a:cs typeface="Arial" pitchFamily="34" charset="0"/>
              </a:rPr>
              <a:t> online?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None/>
              <a:defRPr/>
            </a:pPr>
            <a:endParaRPr lang="en-US" sz="1100" kern="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SzPct val="120000"/>
              <a:buFont typeface="Wingdings" pitchFamily="2" charset="2"/>
              <a:buNone/>
              <a:defRPr/>
            </a:pPr>
            <a:r>
              <a:rPr lang="en-US" sz="2000" kern="0" dirty="0" err="1" smtClean="0">
                <a:solidFill>
                  <a:schemeClr val="bg1"/>
                </a:solidFill>
                <a:cs typeface="Arial" pitchFamily="34" charset="0"/>
              </a:rPr>
              <a:t>Jawapan</a:t>
            </a:r>
            <a:r>
              <a:rPr lang="en-US" sz="2000" kern="0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SzPct val="104000"/>
              <a:buFont typeface="Wingdings" pitchFamily="2" charset="2"/>
              <a:buAutoNum type="arabicParenR"/>
              <a:defRPr/>
            </a:pP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Pelantikan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ahli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JK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Penyeliaan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belum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dibuat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SzPct val="109000"/>
              <a:buFont typeface="Wingdings" pitchFamily="2" charset="2"/>
              <a:buAutoNum type="arabicParenR"/>
              <a:defRPr/>
            </a:pP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Tidak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melengkapkan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jumlah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minimum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keperluan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kredit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(PhD – 12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kredit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/      Master – 9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kredit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).</a:t>
            </a:r>
          </a:p>
          <a:p>
            <a:pPr marL="457200" indent="-457200" eaLnBrk="1" hangingPunct="1">
              <a:lnSpc>
                <a:spcPct val="90000"/>
              </a:lnSpc>
              <a:spcBef>
                <a:spcPct val="20000"/>
              </a:spcBef>
              <a:buSzPct val="109000"/>
              <a:buFont typeface="Wingdings" pitchFamily="2" charset="2"/>
              <a:buAutoNum type="arabicParenR"/>
              <a:defRPr/>
            </a:pP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Belum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menduduki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peperiksaan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komprehensif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(CE) (</a:t>
            </a:r>
            <a:r>
              <a:rPr lang="en-US" kern="0" dirty="0" err="1" smtClean="0">
                <a:solidFill>
                  <a:schemeClr val="bg1"/>
                </a:solidFill>
                <a:cs typeface="Arial" pitchFamily="34" charset="0"/>
              </a:rPr>
              <a:t>untuk</a:t>
            </a:r>
            <a:r>
              <a:rPr lang="en-US" kern="0" dirty="0" smtClean="0">
                <a:solidFill>
                  <a:schemeClr val="bg1"/>
                </a:solidFill>
                <a:cs typeface="Arial" pitchFamily="34" charset="0"/>
              </a:rPr>
              <a:t> PhD).</a:t>
            </a:r>
            <a:endParaRPr lang="en-US" kern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Rectangle 448"/>
          <p:cNvSpPr>
            <a:spLocks noChangeArrowheads="1"/>
          </p:cNvSpPr>
          <p:nvPr/>
        </p:nvSpPr>
        <p:spPr bwMode="auto">
          <a:xfrm>
            <a:off x="7081010" y="3356992"/>
            <a:ext cx="1755212" cy="616559"/>
          </a:xfrm>
          <a:prstGeom prst="rect">
            <a:avLst/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8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65" name="Rectangle 445"/>
          <p:cNvSpPr>
            <a:spLocks noChangeArrowheads="1"/>
          </p:cNvSpPr>
          <p:nvPr/>
        </p:nvSpPr>
        <p:spPr bwMode="auto">
          <a:xfrm>
            <a:off x="6810596" y="3501008"/>
            <a:ext cx="2369916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DALAM PENGAJIAN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713" name="Rectangle 712"/>
          <p:cNvSpPr/>
          <p:nvPr/>
        </p:nvSpPr>
        <p:spPr>
          <a:xfrm>
            <a:off x="26925" y="907370"/>
            <a:ext cx="7169467" cy="644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chemeClr val="bg1"/>
              </a:buClr>
              <a:buSzPct val="120000"/>
              <a:buFont typeface="Wingdings" pitchFamily="2" charset="2"/>
              <a:buChar char="q"/>
              <a:defRPr/>
            </a:pP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Tindakan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di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Fakulti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Institut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:</a:t>
            </a:r>
          </a:p>
          <a:p>
            <a:pPr marL="803275" indent="-409575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kemaskini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maklumat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penamaan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-GIMS;</a:t>
            </a:r>
          </a:p>
          <a:p>
            <a:pPr marL="803275" indent="-409575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cetak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borang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Penamaan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Jawatankuasa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      </a:t>
            </a:r>
          </a:p>
          <a:p>
            <a:pPr marL="803275" indent="-409575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Peperiksaan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Tesis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(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PU/S/BR03/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GS-14b);</a:t>
            </a:r>
          </a:p>
          <a:p>
            <a:pPr marL="803275" indent="-409575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Lengkapkan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CV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Pemeriksa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Luar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Felo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Penyelidik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lantikan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sbg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Pemeriksa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Dalam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);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dan</a:t>
            </a:r>
            <a:endParaRPr lang="en-US" sz="2400" dirty="0" smtClean="0">
              <a:solidFill>
                <a:schemeClr val="bg1"/>
              </a:solidFill>
              <a:ea typeface="Verdana" pitchFamily="34" charset="0"/>
              <a:cs typeface="Arial" pitchFamily="34" charset="0"/>
            </a:endParaRPr>
          </a:p>
          <a:p>
            <a:pPr marL="803275" indent="-409575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kemukakan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borang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PU/S/BR03/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GS-14b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</a:p>
          <a:p>
            <a:pPr marL="803275" indent="-409575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ü"/>
              <a:defRPr/>
            </a:pP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CV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pemeriksa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SPS (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pada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minggu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pertama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setiap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bulan</a:t>
            </a:r>
            <a:r>
              <a:rPr lang="en-US" sz="2400" dirty="0" smtClean="0">
                <a:solidFill>
                  <a:schemeClr val="bg1"/>
                </a:solidFill>
                <a:ea typeface="Verdana" pitchFamily="34" charset="0"/>
                <a:cs typeface="Arial" pitchFamily="34" charset="0"/>
              </a:rPr>
              <a:t>).</a:t>
            </a:r>
          </a:p>
          <a:p>
            <a:pPr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a typeface="Verdana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None/>
              <a:defRPr/>
            </a:pPr>
            <a:r>
              <a:rPr lang="en-US" sz="2400" b="1" u="sng" dirty="0" err="1" smtClean="0">
                <a:solidFill>
                  <a:schemeClr val="bg1"/>
                </a:solidFill>
                <a:cs typeface="Arial" pitchFamily="34" charset="0"/>
              </a:rPr>
              <a:t>Dokumen</a:t>
            </a:r>
            <a:r>
              <a:rPr lang="en-US" sz="2400" b="1" u="sng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b="1" u="sng" dirty="0" err="1" smtClean="0">
                <a:solidFill>
                  <a:schemeClr val="bg1"/>
                </a:solidFill>
                <a:cs typeface="Arial" pitchFamily="34" charset="0"/>
              </a:rPr>
              <a:t>Rujukan</a:t>
            </a:r>
            <a:r>
              <a:rPr lang="en-US" sz="2400" b="1" u="sng" dirty="0" smtClean="0">
                <a:solidFill>
                  <a:schemeClr val="bg1"/>
                </a:solidFill>
                <a:cs typeface="Arial" pitchFamily="34" charset="0"/>
              </a:rPr>
              <a:t>:</a:t>
            </a:r>
          </a:p>
          <a:p>
            <a:pPr marL="236538" indent="-236538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Kaedah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UPM (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Pengajian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Siswazah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) 2003</a:t>
            </a:r>
          </a:p>
          <a:p>
            <a:pPr marL="236538" indent="-236538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 (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Semakan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2009-10)</a:t>
            </a:r>
          </a:p>
          <a:p>
            <a:pPr marL="236538" indent="-236538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§"/>
              <a:defRPr/>
            </a:pP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Garis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Panduan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Pelantikan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Ahli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JK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Peperiksaan</a:t>
            </a:r>
            <a:r>
              <a:rPr lang="en-US" sz="24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cs typeface="Arial" pitchFamily="34" charset="0"/>
              </a:rPr>
              <a:t>Tesis</a:t>
            </a:r>
            <a:endParaRPr lang="en-US" sz="2400" dirty="0" smtClean="0">
              <a:solidFill>
                <a:schemeClr val="bg1"/>
              </a:solidFill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1"/>
              </a:solidFill>
              <a:ea typeface="Verdana" pitchFamily="34" charset="0"/>
              <a:cs typeface="Arial" pitchFamily="34" charset="0"/>
            </a:endParaRPr>
          </a:p>
          <a:p>
            <a:pPr marL="346075" indent="-346075" algn="just"/>
            <a:endParaRPr lang="en-US" sz="2400" dirty="0" smtClean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47" name="Rektangel 621"/>
          <p:cNvSpPr>
            <a:spLocks noChangeArrowheads="1"/>
          </p:cNvSpPr>
          <p:nvPr/>
        </p:nvSpPr>
        <p:spPr bwMode="auto">
          <a:xfrm>
            <a:off x="7081010" y="1012701"/>
            <a:ext cx="175521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48" name="Nedadgående pil 296"/>
          <p:cNvSpPr>
            <a:spLocks noChangeArrowheads="1"/>
          </p:cNvSpPr>
          <p:nvPr/>
        </p:nvSpPr>
        <p:spPr bwMode="auto">
          <a:xfrm>
            <a:off x="7812804" y="30368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grpSp>
        <p:nvGrpSpPr>
          <p:cNvPr id="450" name="Group 922"/>
          <p:cNvGrpSpPr/>
          <p:nvPr/>
        </p:nvGrpSpPr>
        <p:grpSpPr>
          <a:xfrm>
            <a:off x="7153018" y="1117179"/>
            <a:ext cx="1578428" cy="1406819"/>
            <a:chOff x="5687039" y="1117179"/>
            <a:chExt cx="1578428" cy="1406819"/>
          </a:xfrm>
        </p:grpSpPr>
        <p:pic>
          <p:nvPicPr>
            <p:cNvPr id="45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41671" y="1314450"/>
              <a:ext cx="1476652" cy="100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452" name="Group 722"/>
            <p:cNvGrpSpPr/>
            <p:nvPr/>
          </p:nvGrpSpPr>
          <p:grpSpPr>
            <a:xfrm>
              <a:off x="5687039" y="1117179"/>
              <a:ext cx="1578428" cy="1406819"/>
              <a:chOff x="4463144" y="4925626"/>
              <a:chExt cx="1578428" cy="1406819"/>
            </a:xfrm>
          </p:grpSpPr>
          <p:sp>
            <p:nvSpPr>
              <p:cNvPr id="453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454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499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0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1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2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3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4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5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6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7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8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9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0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1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2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3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4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5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455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456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57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58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59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0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1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2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3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4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5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6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7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8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69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0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1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2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3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4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5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6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7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8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79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0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1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2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3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4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5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6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7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8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89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0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1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2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3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4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5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6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7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498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518" name="Rektangel 153"/>
          <p:cNvSpPr>
            <a:spLocks noChangeArrowheads="1"/>
          </p:cNvSpPr>
          <p:nvPr/>
        </p:nvSpPr>
        <p:spPr bwMode="auto">
          <a:xfrm>
            <a:off x="7100192" y="2559832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PEPERIKSAAN TESIS &amp; VIVA VOCE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5900" y="1181100"/>
            <a:ext cx="8626475" cy="7239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PELANTIKAN AHLI JK PEPERIKSAAN TESIS</a:t>
            </a:r>
          </a:p>
        </p:txBody>
      </p:sp>
      <p:sp>
        <p:nvSpPr>
          <p:cNvPr id="2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15900" y="2114550"/>
            <a:ext cx="8318500" cy="446405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defRPr/>
            </a:pPr>
            <a:endParaRPr lang="en-US" sz="2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Clr>
                <a:schemeClr val="bg2">
                  <a:lumMod val="75000"/>
                </a:schemeClr>
              </a:buClr>
              <a:buSzPct val="120000"/>
              <a:buFont typeface="Wingdings" pitchFamily="2" charset="2"/>
              <a:buChar char="q"/>
              <a:defRPr/>
            </a:pP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Penamaan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disokong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JKKPPPTP /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tidak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diluluskan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JKPSU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akan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diminta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utk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disemak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semula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oleh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Fakulti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Institut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30" name="Diagram 29"/>
          <p:cNvGraphicFramePr/>
          <p:nvPr/>
        </p:nvGraphicFramePr>
        <p:xfrm>
          <a:off x="215900" y="1835150"/>
          <a:ext cx="86995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11" descr="logo UPM_berilmu berbakti_L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D2AC9F-BE3B-489B-BF9B-90F3F9BB055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Straight Connector 95"/>
          <p:cNvCxnSpPr/>
          <p:nvPr/>
        </p:nvCxnSpPr>
        <p:spPr>
          <a:xfrm>
            <a:off x="3717934" y="2198487"/>
            <a:ext cx="0" cy="2013230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7668344" y="2207858"/>
            <a:ext cx="0" cy="2013230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372200" y="2207858"/>
            <a:ext cx="0" cy="3319432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264816" y="2180750"/>
            <a:ext cx="0" cy="3319432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83954" y="2204864"/>
            <a:ext cx="0" cy="3319432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827310" y="2055416"/>
            <a:ext cx="0" cy="3059950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20784" y="6374779"/>
            <a:ext cx="2133600" cy="365125"/>
          </a:xfrm>
        </p:spPr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23" descr="UPM logo clear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970" y="306819"/>
            <a:ext cx="1527573" cy="70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40"/>
          <p:cNvSpPr>
            <a:spLocks noChangeShapeType="1"/>
          </p:cNvSpPr>
          <p:nvPr/>
        </p:nvSpPr>
        <p:spPr bwMode="auto">
          <a:xfrm rot="5400000">
            <a:off x="6858103" y="2093739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39"/>
          <p:cNvSpPr>
            <a:spLocks noChangeShapeType="1"/>
          </p:cNvSpPr>
          <p:nvPr/>
        </p:nvSpPr>
        <p:spPr bwMode="auto">
          <a:xfrm rot="5400000">
            <a:off x="6336644" y="2085803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38"/>
          <p:cNvSpPr>
            <a:spLocks noChangeShapeType="1"/>
          </p:cNvSpPr>
          <p:nvPr/>
        </p:nvSpPr>
        <p:spPr bwMode="auto">
          <a:xfrm rot="5400000">
            <a:off x="4262393" y="2049580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37"/>
          <p:cNvSpPr>
            <a:spLocks noChangeShapeType="1"/>
          </p:cNvSpPr>
          <p:nvPr/>
        </p:nvSpPr>
        <p:spPr bwMode="auto">
          <a:xfrm rot="5400000">
            <a:off x="2121680" y="2158605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36"/>
          <p:cNvSpPr>
            <a:spLocks noChangeShapeType="1"/>
          </p:cNvSpPr>
          <p:nvPr/>
        </p:nvSpPr>
        <p:spPr bwMode="auto">
          <a:xfrm rot="5400000">
            <a:off x="748493" y="2158605"/>
            <a:ext cx="222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27"/>
          <p:cNvSpPr>
            <a:spLocks noChangeShapeType="1"/>
          </p:cNvSpPr>
          <p:nvPr/>
        </p:nvSpPr>
        <p:spPr bwMode="auto">
          <a:xfrm rot="10800000">
            <a:off x="441113" y="5117311"/>
            <a:ext cx="215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6"/>
          <p:cNvSpPr>
            <a:spLocks noChangeShapeType="1"/>
          </p:cNvSpPr>
          <p:nvPr/>
        </p:nvSpPr>
        <p:spPr bwMode="auto">
          <a:xfrm rot="10800000">
            <a:off x="2208582" y="5116643"/>
            <a:ext cx="215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123"/>
          <p:cNvSpPr>
            <a:spLocks noChangeShapeType="1"/>
          </p:cNvSpPr>
          <p:nvPr/>
        </p:nvSpPr>
        <p:spPr bwMode="auto">
          <a:xfrm rot="10800000">
            <a:off x="5985387" y="5217436"/>
            <a:ext cx="215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21"/>
          <p:cNvSpPr>
            <a:spLocks noChangeShapeType="1"/>
          </p:cNvSpPr>
          <p:nvPr/>
        </p:nvSpPr>
        <p:spPr bwMode="auto">
          <a:xfrm rot="10800000">
            <a:off x="4493893" y="5180574"/>
            <a:ext cx="2159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515263" y="1252573"/>
            <a:ext cx="2832100" cy="412750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DEKAN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PROF. DR. BUJANG KIM HUAT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6"/>
          <p:cNvSpPr>
            <a:spLocks noChangeShapeType="1"/>
          </p:cNvSpPr>
          <p:nvPr/>
        </p:nvSpPr>
        <p:spPr bwMode="auto">
          <a:xfrm>
            <a:off x="1392564" y="2042820"/>
            <a:ext cx="563086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72"/>
          <p:cNvGrpSpPr>
            <a:grpSpLocks/>
          </p:cNvGrpSpPr>
          <p:nvPr/>
        </p:nvGrpSpPr>
        <p:grpSpPr bwMode="auto">
          <a:xfrm>
            <a:off x="284942" y="2271317"/>
            <a:ext cx="1000126" cy="1263650"/>
            <a:chOff x="921" y="7689"/>
            <a:chExt cx="1574" cy="1989"/>
          </a:xfrm>
        </p:grpSpPr>
        <p:grpSp>
          <p:nvGrpSpPr>
            <p:cNvPr id="20" name="Group 47"/>
            <p:cNvGrpSpPr>
              <a:grpSpLocks/>
            </p:cNvGrpSpPr>
            <p:nvPr/>
          </p:nvGrpSpPr>
          <p:grpSpPr bwMode="auto">
            <a:xfrm>
              <a:off x="921" y="7689"/>
              <a:ext cx="1574" cy="1989"/>
              <a:chOff x="5492" y="4303"/>
              <a:chExt cx="1574" cy="1989"/>
            </a:xfrm>
          </p:grpSpPr>
          <p:sp>
            <p:nvSpPr>
              <p:cNvPr id="22" name="AutoShape 48"/>
              <p:cNvSpPr>
                <a:spLocks noChangeArrowheads="1"/>
              </p:cNvSpPr>
              <p:nvPr/>
            </p:nvSpPr>
            <p:spPr bwMode="auto">
              <a:xfrm>
                <a:off x="5492" y="4303"/>
                <a:ext cx="1574" cy="1989"/>
              </a:xfrm>
              <a:prstGeom prst="roundRect">
                <a:avLst>
                  <a:gd name="adj" fmla="val 16667"/>
                </a:avLst>
              </a:prstGeom>
              <a:solidFill>
                <a:srgbClr val="7F7F7F"/>
              </a:solidFill>
              <a:ln w="9525">
                <a:solidFill>
                  <a:srgbClr val="A5A5A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AutoShape 49"/>
              <p:cNvSpPr>
                <a:spLocks noChangeArrowheads="1"/>
              </p:cNvSpPr>
              <p:nvPr/>
            </p:nvSpPr>
            <p:spPr bwMode="auto">
              <a:xfrm>
                <a:off x="5609" y="4303"/>
                <a:ext cx="1457" cy="1892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1" name="AutoShape 63" descr="profzul0"/>
            <p:cNvSpPr>
              <a:spLocks noChangeArrowheads="1"/>
            </p:cNvSpPr>
            <p:nvPr/>
          </p:nvSpPr>
          <p:spPr bwMode="auto">
            <a:xfrm>
              <a:off x="1022" y="7789"/>
              <a:ext cx="1340" cy="180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65"/>
          <p:cNvGrpSpPr>
            <a:grpSpLocks/>
          </p:cNvGrpSpPr>
          <p:nvPr/>
        </p:nvGrpSpPr>
        <p:grpSpPr bwMode="auto">
          <a:xfrm>
            <a:off x="4360880" y="805526"/>
            <a:ext cx="1000125" cy="1263650"/>
            <a:chOff x="6175" y="4240"/>
            <a:chExt cx="1574" cy="1989"/>
          </a:xfrm>
        </p:grpSpPr>
        <p:grpSp>
          <p:nvGrpSpPr>
            <p:cNvPr id="25" name="Group 43"/>
            <p:cNvGrpSpPr>
              <a:grpSpLocks/>
            </p:cNvGrpSpPr>
            <p:nvPr/>
          </p:nvGrpSpPr>
          <p:grpSpPr bwMode="auto">
            <a:xfrm>
              <a:off x="6175" y="4240"/>
              <a:ext cx="1574" cy="1989"/>
              <a:chOff x="5492" y="4303"/>
              <a:chExt cx="1574" cy="1989"/>
            </a:xfrm>
          </p:grpSpPr>
          <p:sp>
            <p:nvSpPr>
              <p:cNvPr id="27" name="AutoShape 42"/>
              <p:cNvSpPr>
                <a:spLocks noChangeArrowheads="1"/>
              </p:cNvSpPr>
              <p:nvPr/>
            </p:nvSpPr>
            <p:spPr bwMode="auto">
              <a:xfrm>
                <a:off x="5492" y="4303"/>
                <a:ext cx="1574" cy="1989"/>
              </a:xfrm>
              <a:prstGeom prst="roundRect">
                <a:avLst>
                  <a:gd name="adj" fmla="val 16667"/>
                </a:avLst>
              </a:prstGeom>
              <a:solidFill>
                <a:srgbClr val="7F7F7F"/>
              </a:solidFill>
              <a:ln w="9525">
                <a:solidFill>
                  <a:srgbClr val="A5A5A5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AutoShape 41"/>
              <p:cNvSpPr>
                <a:spLocks noChangeArrowheads="1"/>
              </p:cNvSpPr>
              <p:nvPr/>
            </p:nvSpPr>
            <p:spPr bwMode="auto">
              <a:xfrm>
                <a:off x="5609" y="4303"/>
                <a:ext cx="1457" cy="1892"/>
              </a:xfrm>
              <a:prstGeom prst="roundRect">
                <a:avLst>
                  <a:gd name="adj" fmla="val 16667"/>
                </a:avLst>
              </a:prstGeom>
              <a:solidFill>
                <a:srgbClr val="C00000"/>
              </a:solidFill>
              <a:ln w="952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" name="AutoShape 40" descr="profbujang0"/>
            <p:cNvSpPr>
              <a:spLocks noChangeArrowheads="1"/>
            </p:cNvSpPr>
            <p:nvPr/>
          </p:nvSpPr>
          <p:spPr bwMode="auto">
            <a:xfrm>
              <a:off x="6284" y="4336"/>
              <a:ext cx="1340" cy="1808"/>
            </a:xfrm>
            <a:prstGeom prst="roundRect">
              <a:avLst>
                <a:gd name="adj" fmla="val 16667"/>
              </a:avLst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50"/>
          <p:cNvGrpSpPr>
            <a:grpSpLocks/>
          </p:cNvGrpSpPr>
          <p:nvPr/>
        </p:nvGrpSpPr>
        <p:grpSpPr bwMode="auto">
          <a:xfrm>
            <a:off x="1758143" y="2271317"/>
            <a:ext cx="1000125" cy="1263650"/>
            <a:chOff x="5492" y="4303"/>
            <a:chExt cx="1574" cy="1989"/>
          </a:xfrm>
        </p:grpSpPr>
        <p:sp>
          <p:nvSpPr>
            <p:cNvPr id="32" name="AutoShape 51"/>
            <p:cNvSpPr>
              <a:spLocks noChangeArrowheads="1"/>
            </p:cNvSpPr>
            <p:nvPr/>
          </p:nvSpPr>
          <p:spPr bwMode="auto">
            <a:xfrm>
              <a:off x="5492" y="4303"/>
              <a:ext cx="1574" cy="1989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9525">
              <a:solidFill>
                <a:srgbClr val="A5A5A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AutoShape 52"/>
            <p:cNvSpPr>
              <a:spLocks noChangeArrowheads="1"/>
            </p:cNvSpPr>
            <p:nvPr/>
          </p:nvSpPr>
          <p:spPr bwMode="auto">
            <a:xfrm>
              <a:off x="5609" y="4303"/>
              <a:ext cx="1457" cy="189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53"/>
          <p:cNvGrpSpPr>
            <a:grpSpLocks/>
          </p:cNvGrpSpPr>
          <p:nvPr/>
        </p:nvGrpSpPr>
        <p:grpSpPr bwMode="auto">
          <a:xfrm>
            <a:off x="3217872" y="2295881"/>
            <a:ext cx="1000125" cy="1263650"/>
            <a:chOff x="5492" y="4303"/>
            <a:chExt cx="1574" cy="1989"/>
          </a:xfrm>
        </p:grpSpPr>
        <p:sp>
          <p:nvSpPr>
            <p:cNvPr id="37" name="AutoShape 54"/>
            <p:cNvSpPr>
              <a:spLocks noChangeArrowheads="1"/>
            </p:cNvSpPr>
            <p:nvPr/>
          </p:nvSpPr>
          <p:spPr bwMode="auto">
            <a:xfrm>
              <a:off x="5492" y="4303"/>
              <a:ext cx="1574" cy="1989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9525">
              <a:solidFill>
                <a:srgbClr val="A5A5A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55"/>
            <p:cNvSpPr>
              <a:spLocks noChangeArrowheads="1"/>
            </p:cNvSpPr>
            <p:nvPr/>
          </p:nvSpPr>
          <p:spPr bwMode="auto">
            <a:xfrm>
              <a:off x="5609" y="4303"/>
              <a:ext cx="1457" cy="189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Group 77"/>
          <p:cNvGrpSpPr>
            <a:grpSpLocks/>
          </p:cNvGrpSpPr>
          <p:nvPr/>
        </p:nvGrpSpPr>
        <p:grpSpPr bwMode="auto">
          <a:xfrm>
            <a:off x="5841492" y="2313168"/>
            <a:ext cx="993136" cy="1263650"/>
            <a:chOff x="7552" y="7753"/>
            <a:chExt cx="1563" cy="1989"/>
          </a:xfrm>
          <a:solidFill>
            <a:srgbClr val="FF0000"/>
          </a:solidFill>
        </p:grpSpPr>
        <p:sp>
          <p:nvSpPr>
            <p:cNvPr id="42" name="AutoShape 60"/>
            <p:cNvSpPr>
              <a:spLocks noChangeArrowheads="1"/>
            </p:cNvSpPr>
            <p:nvPr/>
          </p:nvSpPr>
          <p:spPr bwMode="auto">
            <a:xfrm>
              <a:off x="7552" y="7753"/>
              <a:ext cx="1563" cy="1989"/>
            </a:xfrm>
            <a:prstGeom prst="roundRect">
              <a:avLst>
                <a:gd name="adj" fmla="val 16667"/>
              </a:avLst>
            </a:prstGeom>
            <a:solidFill>
              <a:schemeClr val="bg1">
                <a:lumMod val="50000"/>
              </a:schemeClr>
            </a:solidFill>
            <a:ln w="9525">
              <a:solidFill>
                <a:srgbClr val="A5A5A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utoShape 61"/>
            <p:cNvSpPr>
              <a:spLocks noChangeArrowheads="1"/>
            </p:cNvSpPr>
            <p:nvPr/>
          </p:nvSpPr>
          <p:spPr bwMode="auto">
            <a:xfrm>
              <a:off x="7658" y="7753"/>
              <a:ext cx="1457" cy="1892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Group 56"/>
          <p:cNvGrpSpPr>
            <a:grpSpLocks/>
          </p:cNvGrpSpPr>
          <p:nvPr/>
        </p:nvGrpSpPr>
        <p:grpSpPr bwMode="auto">
          <a:xfrm>
            <a:off x="7152930" y="2331349"/>
            <a:ext cx="1000125" cy="1263650"/>
            <a:chOff x="5492" y="4303"/>
            <a:chExt cx="1574" cy="1989"/>
          </a:xfrm>
        </p:grpSpPr>
        <p:sp>
          <p:nvSpPr>
            <p:cNvPr id="47" name="AutoShape 57"/>
            <p:cNvSpPr>
              <a:spLocks noChangeArrowheads="1"/>
            </p:cNvSpPr>
            <p:nvPr/>
          </p:nvSpPr>
          <p:spPr bwMode="auto">
            <a:xfrm>
              <a:off x="5492" y="4303"/>
              <a:ext cx="1574" cy="1989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9525">
              <a:solidFill>
                <a:srgbClr val="A5A5A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58"/>
            <p:cNvSpPr>
              <a:spLocks noChangeArrowheads="1"/>
            </p:cNvSpPr>
            <p:nvPr/>
          </p:nvSpPr>
          <p:spPr bwMode="auto">
            <a:xfrm>
              <a:off x="5609" y="4303"/>
              <a:ext cx="1457" cy="189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 Box 82"/>
          <p:cNvSpPr txBox="1">
            <a:spLocks noChangeArrowheads="1"/>
          </p:cNvSpPr>
          <p:nvPr/>
        </p:nvSpPr>
        <p:spPr bwMode="auto">
          <a:xfrm>
            <a:off x="256367" y="3607992"/>
            <a:ext cx="1184276" cy="88490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TIMBALAN DEKAN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eaLnBrk="0" hangingPunct="0"/>
            <a:r>
              <a:rPr lang="en-US" sz="7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TESIS &amp; VIVA VOCE </a:t>
            </a:r>
          </a:p>
          <a:p>
            <a:pPr lvl="0" algn="ctr" defTabSz="914400" eaLnBrk="0" hangingPunct="0"/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PROF. DR. ZULKARNAIN ZAINAL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85"/>
          <p:cNvSpPr txBox="1">
            <a:spLocks noChangeArrowheads="1"/>
          </p:cNvSpPr>
          <p:nvPr/>
        </p:nvSpPr>
        <p:spPr bwMode="auto">
          <a:xfrm>
            <a:off x="1664480" y="3607992"/>
            <a:ext cx="1184275" cy="884905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TIMBALAN DEKAN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ANTARABANGSA, MOBILITI &amp; PENERBITAN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latin typeface="Calibri" pitchFamily="34" charset="0"/>
                <a:cs typeface="Times New Roman" pitchFamily="18" charset="0"/>
              </a:rPr>
              <a:t>PROF. MADYA DR. NORITAH OMAR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86"/>
          <p:cNvSpPr txBox="1">
            <a:spLocks noChangeArrowheads="1"/>
          </p:cNvSpPr>
          <p:nvPr/>
        </p:nvSpPr>
        <p:spPr bwMode="auto">
          <a:xfrm>
            <a:off x="3105159" y="3632556"/>
            <a:ext cx="1184275" cy="879576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TIMBALAN DEKAN</a:t>
            </a:r>
          </a:p>
          <a:p>
            <a:pPr algn="ctr" defTabSz="914400"/>
            <a:r>
              <a:rPr lang="en-US" sz="7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AKADEMIK, PENDAFTARAN, PENGIJAZAHAN &amp; BANTUAN KEWANGAN</a:t>
            </a:r>
            <a:endParaRPr lang="en-US" sz="700" dirty="0" smtClean="0">
              <a:latin typeface="+mn-lt"/>
              <a:cs typeface="Arial" pitchFamily="34" charset="0"/>
            </a:endParaRPr>
          </a:p>
          <a:p>
            <a:pPr lvl="0" algn="ctr" defTabSz="914400"/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itchFamily="18" charset="0"/>
              </a:rPr>
              <a:t>PROF. DR. </a:t>
            </a:r>
            <a:r>
              <a:rPr lang="en-US" sz="700" b="1" dirty="0" smtClean="0">
                <a:latin typeface="+mn-lt"/>
                <a:cs typeface="Times New Roman" pitchFamily="18" charset="0"/>
              </a:rPr>
              <a:t>NOR’ANI ABD SHUKOR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52" name="Text Box 87"/>
          <p:cNvSpPr txBox="1">
            <a:spLocks noChangeArrowheads="1"/>
          </p:cNvSpPr>
          <p:nvPr/>
        </p:nvSpPr>
        <p:spPr bwMode="auto">
          <a:xfrm>
            <a:off x="5698780" y="3668024"/>
            <a:ext cx="1184275" cy="824873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TIMBALAN DEKAN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defTabSz="914400" eaLnBrk="0" hangingPunct="0"/>
            <a:r>
              <a:rPr lang="en-US" sz="7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HAL EHWAL PELAJAR, SOKONGAN PEMBELAJARAN, ALUMNI &amp; JARINGAN INDUSTRI</a:t>
            </a:r>
          </a:p>
          <a:p>
            <a:pPr lvl="0" algn="ctr" defTabSz="914400" eaLnBrk="0" hangingPunct="0"/>
            <a:r>
              <a:rPr lang="en-US" sz="700" b="1" dirty="0">
                <a:latin typeface="Calibri" pitchFamily="34" charset="0"/>
                <a:cs typeface="Times New Roman" pitchFamily="18" charset="0"/>
              </a:rPr>
              <a:t>PROF. MADYA DR</a:t>
            </a:r>
            <a:r>
              <a:rPr lang="en-US" sz="700" b="1" dirty="0" smtClean="0">
                <a:latin typeface="Calibri" pitchFamily="34" charset="0"/>
                <a:cs typeface="Times New Roman" pitchFamily="18" charset="0"/>
              </a:rPr>
              <a:t>. TANG SAI HONG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53" name="Text Box 88"/>
          <p:cNvSpPr txBox="1">
            <a:spLocks noChangeArrowheads="1"/>
          </p:cNvSpPr>
          <p:nvPr/>
        </p:nvSpPr>
        <p:spPr bwMode="auto">
          <a:xfrm>
            <a:off x="7084667" y="3668023"/>
            <a:ext cx="1184275" cy="1095599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PENOLONG 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PENDAFTAR KANAN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algn="ctr" defTabSz="914400" eaLnBrk="0" hangingPunct="0"/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SUMBER MANUSIA,</a:t>
            </a:r>
            <a:r>
              <a:rPr lang="en-US" sz="700" b="1" dirty="0">
                <a:latin typeface="+mn-lt"/>
                <a:ea typeface="Times New Roman" pitchFamily="18" charset="0"/>
                <a:cs typeface="Times New Roman" pitchFamily="18" charset="0"/>
              </a:rPr>
              <a:t> HAL EHWAL </a:t>
            </a:r>
            <a:r>
              <a:rPr lang="en-US" sz="7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PELAJAR, SOKONGAN PEMBELAJARAN, ALUMNI</a:t>
            </a:r>
            <a:r>
              <a:rPr lang="en-US" sz="700" dirty="0">
                <a:latin typeface="+mn-lt"/>
                <a:cs typeface="Arial" pitchFamily="34" charset="0"/>
              </a:rPr>
              <a:t> </a:t>
            </a:r>
            <a:r>
              <a:rPr lang="en-US" sz="700" b="1" dirty="0" smtClean="0">
                <a:latin typeface="+mn-lt"/>
                <a:cs typeface="Arial" pitchFamily="34" charset="0"/>
              </a:rPr>
              <a:t>&amp; JARINGAN INDUSTRI  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EN. ANUAR SHAH BALI MAHOMED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grpSp>
        <p:nvGrpSpPr>
          <p:cNvPr id="55" name="Group 96"/>
          <p:cNvGrpSpPr>
            <a:grpSpLocks/>
          </p:cNvGrpSpPr>
          <p:nvPr/>
        </p:nvGrpSpPr>
        <p:grpSpPr bwMode="auto">
          <a:xfrm>
            <a:off x="300481" y="4552334"/>
            <a:ext cx="1000125" cy="1263650"/>
            <a:chOff x="5492" y="4303"/>
            <a:chExt cx="1574" cy="1989"/>
          </a:xfrm>
        </p:grpSpPr>
        <p:sp>
          <p:nvSpPr>
            <p:cNvPr id="57" name="AutoShape 97"/>
            <p:cNvSpPr>
              <a:spLocks noChangeArrowheads="1"/>
            </p:cNvSpPr>
            <p:nvPr/>
          </p:nvSpPr>
          <p:spPr bwMode="auto">
            <a:xfrm>
              <a:off x="5492" y="4303"/>
              <a:ext cx="1574" cy="1989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9525">
              <a:solidFill>
                <a:srgbClr val="A5A5A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AutoShape 98"/>
            <p:cNvSpPr>
              <a:spLocks noChangeArrowheads="1"/>
            </p:cNvSpPr>
            <p:nvPr/>
          </p:nvSpPr>
          <p:spPr bwMode="auto">
            <a:xfrm>
              <a:off x="5609" y="4303"/>
              <a:ext cx="1457" cy="189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90"/>
          <p:cNvGrpSpPr>
            <a:grpSpLocks/>
          </p:cNvGrpSpPr>
          <p:nvPr/>
        </p:nvGrpSpPr>
        <p:grpSpPr bwMode="auto">
          <a:xfrm>
            <a:off x="1756800" y="4562778"/>
            <a:ext cx="1000125" cy="1263650"/>
            <a:chOff x="5492" y="4303"/>
            <a:chExt cx="1574" cy="1989"/>
          </a:xfrm>
        </p:grpSpPr>
        <p:sp>
          <p:nvSpPr>
            <p:cNvPr id="62" name="AutoShape 91"/>
            <p:cNvSpPr>
              <a:spLocks noChangeArrowheads="1"/>
            </p:cNvSpPr>
            <p:nvPr/>
          </p:nvSpPr>
          <p:spPr bwMode="auto">
            <a:xfrm>
              <a:off x="5492" y="4303"/>
              <a:ext cx="1574" cy="1989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9525">
              <a:solidFill>
                <a:srgbClr val="A5A5A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AutoShape 92"/>
            <p:cNvSpPr>
              <a:spLocks noChangeArrowheads="1"/>
            </p:cNvSpPr>
            <p:nvPr/>
          </p:nvSpPr>
          <p:spPr bwMode="auto">
            <a:xfrm>
              <a:off x="5609" y="4303"/>
              <a:ext cx="1457" cy="189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4" name="Text Box 107"/>
          <p:cNvSpPr txBox="1">
            <a:spLocks noChangeArrowheads="1"/>
          </p:cNvSpPr>
          <p:nvPr/>
        </p:nvSpPr>
        <p:spPr bwMode="auto">
          <a:xfrm>
            <a:off x="1609162" y="5913741"/>
            <a:ext cx="1184275" cy="719137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PENOLONG PENDAFTAR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defTabSz="914400" eaLnBrk="0" hangingPunct="0"/>
            <a:r>
              <a:rPr lang="en-US" sz="7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TESIS &amp; VIVA VOCE</a:t>
            </a:r>
            <a:endParaRPr lang="en-US" sz="800" dirty="0">
              <a:cs typeface="Arial" pitchFamily="34" charset="0"/>
            </a:endParaRPr>
          </a:p>
          <a:p>
            <a:pPr algn="ctr" defTabSz="914400" eaLnBrk="0" hangingPunct="0"/>
            <a:r>
              <a:rPr lang="en-US" sz="7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PN</a:t>
            </a:r>
            <a:r>
              <a:rPr lang="en-US" sz="7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MAIZATUL AFZAN TAJUL ARIFFI</a:t>
            </a:r>
            <a:r>
              <a:rPr lang="en-US" sz="800" b="1" dirty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</a:t>
            </a:r>
            <a:endParaRPr lang="en-US" sz="4800" dirty="0"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108"/>
          <p:cNvSpPr txBox="1">
            <a:spLocks noChangeArrowheads="1"/>
          </p:cNvSpPr>
          <p:nvPr/>
        </p:nvSpPr>
        <p:spPr bwMode="auto">
          <a:xfrm>
            <a:off x="187768" y="5914409"/>
            <a:ext cx="1184275" cy="943591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PENOLONG PENDAFTAR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algn="ctr" defTabSz="914400" eaLnBrk="0" hangingPunct="0"/>
            <a:r>
              <a:rPr lang="en-US" sz="700" b="1" dirty="0" smtClean="0">
                <a:latin typeface="+mn-lt"/>
                <a:ea typeface="Times New Roman" pitchFamily="18" charset="0"/>
                <a:cs typeface="Times New Roman" pitchFamily="18" charset="0"/>
              </a:rPr>
              <a:t>KEWANGAN &amp; AKADEMIK, PENGIJAZAHAN &amp; BANTUAN KEWANGAN</a:t>
            </a:r>
          </a:p>
          <a:p>
            <a:pPr algn="ctr" defTabSz="914400" eaLnBrk="0" hangingPunct="0"/>
            <a:r>
              <a:rPr lang="en-US" sz="700" b="1" dirty="0">
                <a:latin typeface="+mn-lt"/>
                <a:ea typeface="Times New Roman" pitchFamily="18" charset="0"/>
                <a:cs typeface="Times New Roman" pitchFamily="18" charset="0"/>
              </a:rPr>
              <a:t>EN. NASRUL AMRI SELAMAT</a:t>
            </a:r>
            <a:endParaRPr lang="en-US" sz="700" dirty="0">
              <a:latin typeface="+mn-lt"/>
              <a:cs typeface="Arial" pitchFamily="34" charset="0"/>
            </a:endParaRPr>
          </a:p>
        </p:txBody>
      </p:sp>
      <p:grpSp>
        <p:nvGrpSpPr>
          <p:cNvPr id="67" name="Group 110"/>
          <p:cNvGrpSpPr>
            <a:grpSpLocks/>
          </p:cNvGrpSpPr>
          <p:nvPr/>
        </p:nvGrpSpPr>
        <p:grpSpPr bwMode="auto">
          <a:xfrm>
            <a:off x="4332623" y="4620359"/>
            <a:ext cx="1000125" cy="1263650"/>
            <a:chOff x="5492" y="4303"/>
            <a:chExt cx="1574" cy="1989"/>
          </a:xfrm>
        </p:grpSpPr>
        <p:sp>
          <p:nvSpPr>
            <p:cNvPr id="69" name="AutoShape 111"/>
            <p:cNvSpPr>
              <a:spLocks noChangeArrowheads="1"/>
            </p:cNvSpPr>
            <p:nvPr/>
          </p:nvSpPr>
          <p:spPr bwMode="auto">
            <a:xfrm>
              <a:off x="5492" y="4303"/>
              <a:ext cx="1574" cy="1989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9525">
              <a:solidFill>
                <a:srgbClr val="A5A5A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AutoShape 112"/>
            <p:cNvSpPr>
              <a:spLocks noChangeArrowheads="1"/>
            </p:cNvSpPr>
            <p:nvPr/>
          </p:nvSpPr>
          <p:spPr bwMode="auto">
            <a:xfrm>
              <a:off x="5609" y="4303"/>
              <a:ext cx="1457" cy="189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Text Box 115"/>
          <p:cNvSpPr txBox="1">
            <a:spLocks noChangeArrowheads="1"/>
          </p:cNvSpPr>
          <p:nvPr/>
        </p:nvSpPr>
        <p:spPr bwMode="auto">
          <a:xfrm>
            <a:off x="4251661" y="5977672"/>
            <a:ext cx="1184275" cy="719137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PENOLONG PENDAFTAR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PENGAMBILAN,</a:t>
            </a:r>
            <a:r>
              <a:rPr kumimoji="0" lang="en-US" sz="7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PROMOSI &amp; PERSEKITARAN KUALITI </a:t>
            </a: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PN. RAHMAWATI UMAR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AutoShape 122"/>
          <p:cNvSpPr>
            <a:spLocks noChangeShapeType="1"/>
          </p:cNvSpPr>
          <p:nvPr/>
        </p:nvSpPr>
        <p:spPr bwMode="auto">
          <a:xfrm rot="5400000">
            <a:off x="6614767" y="4857062"/>
            <a:ext cx="939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7" name="Group 101"/>
          <p:cNvGrpSpPr>
            <a:grpSpLocks/>
          </p:cNvGrpSpPr>
          <p:nvPr/>
        </p:nvGrpSpPr>
        <p:grpSpPr bwMode="auto">
          <a:xfrm>
            <a:off x="4648200" y="11482388"/>
            <a:ext cx="1000125" cy="1263650"/>
            <a:chOff x="5492" y="4303"/>
            <a:chExt cx="1574" cy="1989"/>
          </a:xfrm>
        </p:grpSpPr>
        <p:sp>
          <p:nvSpPr>
            <p:cNvPr id="78" name="AutoShape 102"/>
            <p:cNvSpPr>
              <a:spLocks noChangeArrowheads="1"/>
            </p:cNvSpPr>
            <p:nvPr/>
          </p:nvSpPr>
          <p:spPr bwMode="auto">
            <a:xfrm>
              <a:off x="5492" y="4303"/>
              <a:ext cx="1574" cy="1989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9525">
              <a:solidFill>
                <a:srgbClr val="A5A5A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AutoShape 103"/>
            <p:cNvSpPr>
              <a:spLocks noChangeArrowheads="1"/>
            </p:cNvSpPr>
            <p:nvPr/>
          </p:nvSpPr>
          <p:spPr bwMode="auto">
            <a:xfrm>
              <a:off x="5609" y="4303"/>
              <a:ext cx="1457" cy="189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1" name="Rectangle 7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 Box 116"/>
          <p:cNvSpPr txBox="1">
            <a:spLocks noChangeArrowheads="1"/>
          </p:cNvSpPr>
          <p:nvPr/>
        </p:nvSpPr>
        <p:spPr bwMode="auto">
          <a:xfrm>
            <a:off x="5819539" y="5967792"/>
            <a:ext cx="1184275" cy="719137"/>
          </a:xfrm>
          <a:prstGeom prst="rect">
            <a:avLst/>
          </a:prstGeom>
          <a:solidFill>
            <a:srgbClr val="D8D8D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PENOLONG PENDAFTAR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7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ANTARABANGSA, MOBILITI &amp; PENERBITAN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EN. SAIFUL AZLIN MASKAN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2259977" y="228600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smtClean="0"/>
              <a:t>JAWATANKUASA PENGURUSAN SPS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5000" b="98750" l="238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7258" y="2246170"/>
            <a:ext cx="785809" cy="13154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6959" y="2207858"/>
            <a:ext cx="816350" cy="12852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4762" r="95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2215" y="2310167"/>
            <a:ext cx="925782" cy="11993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6250" b="99167" l="0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92295" y="4492897"/>
            <a:ext cx="839185" cy="13123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500" b="95833" l="2381" r="976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284" y="4475992"/>
            <a:ext cx="930148" cy="14012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ackgroundRemoval t="3750" b="96667" l="4762" r="952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8896" y="4637667"/>
            <a:ext cx="882615" cy="1274074"/>
          </a:xfrm>
          <a:prstGeom prst="rect">
            <a:avLst/>
          </a:prstGeom>
        </p:spPr>
      </p:pic>
      <p:grpSp>
        <p:nvGrpSpPr>
          <p:cNvPr id="80" name="Group 96"/>
          <p:cNvGrpSpPr>
            <a:grpSpLocks/>
          </p:cNvGrpSpPr>
          <p:nvPr/>
        </p:nvGrpSpPr>
        <p:grpSpPr bwMode="auto">
          <a:xfrm>
            <a:off x="5859351" y="4587902"/>
            <a:ext cx="1000125" cy="1263650"/>
            <a:chOff x="5492" y="4303"/>
            <a:chExt cx="1574" cy="1989"/>
          </a:xfrm>
        </p:grpSpPr>
        <p:sp>
          <p:nvSpPr>
            <p:cNvPr id="85" name="AutoShape 97"/>
            <p:cNvSpPr>
              <a:spLocks noChangeArrowheads="1"/>
            </p:cNvSpPr>
            <p:nvPr/>
          </p:nvSpPr>
          <p:spPr bwMode="auto">
            <a:xfrm>
              <a:off x="5492" y="4303"/>
              <a:ext cx="1574" cy="1989"/>
            </a:xfrm>
            <a:prstGeom prst="roundRect">
              <a:avLst>
                <a:gd name="adj" fmla="val 16667"/>
              </a:avLst>
            </a:prstGeom>
            <a:solidFill>
              <a:srgbClr val="7F7F7F"/>
            </a:solidFill>
            <a:ln w="9525">
              <a:solidFill>
                <a:srgbClr val="A5A5A5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AutoShape 98"/>
            <p:cNvSpPr>
              <a:spLocks noChangeArrowheads="1"/>
            </p:cNvSpPr>
            <p:nvPr/>
          </p:nvSpPr>
          <p:spPr bwMode="auto">
            <a:xfrm>
              <a:off x="5609" y="4303"/>
              <a:ext cx="1457" cy="1892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6" name="Picture 3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4167" b="97083" l="2381" r="99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2824" y="4512132"/>
            <a:ext cx="976652" cy="1346836"/>
          </a:xfrm>
          <a:prstGeom prst="rect">
            <a:avLst/>
          </a:prstGeom>
        </p:spPr>
      </p:pic>
      <p:cxnSp>
        <p:nvCxnSpPr>
          <p:cNvPr id="89" name="Straight Connector 88"/>
          <p:cNvCxnSpPr/>
          <p:nvPr/>
        </p:nvCxnSpPr>
        <p:spPr>
          <a:xfrm flipH="1" flipV="1">
            <a:off x="771741" y="2198487"/>
            <a:ext cx="6881251" cy="6377"/>
          </a:xfrm>
          <a:prstGeom prst="line">
            <a:avLst/>
          </a:prstGeom>
          <a:ln>
            <a:solidFill>
              <a:srgbClr val="8A9396"/>
            </a:solidFill>
          </a:ln>
          <a:scene3d>
            <a:camera prst="orthographicFront"/>
            <a:lightRig rig="threePt" dir="t"/>
          </a:scene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856" y="2359622"/>
            <a:ext cx="766587" cy="114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88389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8000" y="1231900"/>
            <a:ext cx="8353425" cy="8064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800" u="sng" dirty="0" smtClean="0">
                <a:solidFill>
                  <a:schemeClr val="bg1"/>
                </a:solidFill>
                <a:latin typeface="Tahoma" pitchFamily="34" charset="0"/>
              </a:rPr>
              <a:t>PENYERAHAN TESIS UNTUK PEPERIKSAAN</a:t>
            </a:r>
          </a:p>
        </p:txBody>
      </p:sp>
      <p:sp>
        <p:nvSpPr>
          <p:cNvPr id="2314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9100" y="1943100"/>
            <a:ext cx="8456613" cy="4914900"/>
          </a:xfrm>
        </p:spPr>
        <p:txBody>
          <a:bodyPr/>
          <a:lstStyle/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Borang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Penyerahan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Tesis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Peperiksaan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(PU/S/BR03/GS-15a)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perlu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dikemukakan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SPS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bersama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dgn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5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salinan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tesis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Borang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perlu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mendapat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pengesahan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drp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: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)	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ahli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JK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Penyeliaan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eaLnBrk="1" hangingPunct="1">
              <a:buClr>
                <a:schemeClr val="bg2">
                  <a:lumMod val="75000"/>
                </a:schemeClr>
              </a:buClr>
              <a:buNone/>
              <a:defRPr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ii)	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Penyelaras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PS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Fak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./Inst.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Tesis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hanya</a:t>
            </a:r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boleh</a:t>
            </a:r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diserahkan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ke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SPS </a:t>
            </a:r>
            <a:r>
              <a:rPr lang="en-US" sz="2400" u="sng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selepas</a:t>
            </a:r>
            <a:r>
              <a:rPr lang="en-US" sz="2400" u="sng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u="sng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pelantikan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ahli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JK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Peperiksaan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Tesis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pPr eaLnBrk="1" hangingPunct="1">
              <a:buClr>
                <a:schemeClr val="bg2">
                  <a:lumMod val="75000"/>
                </a:schemeClr>
              </a:buClr>
              <a:buFont typeface="Wingdings" pitchFamily="2" charset="2"/>
              <a:buChar char="q"/>
              <a:defRPr/>
            </a:pP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Pelajar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berstatus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‘Continue’.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5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1069975"/>
            <a:ext cx="8270875" cy="669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000" u="sng" dirty="0" smtClean="0">
                <a:solidFill>
                  <a:schemeClr val="bg1"/>
                </a:solidFill>
                <a:latin typeface="Tahoma" pitchFamily="34" charset="0"/>
              </a:rPr>
              <a:t>PROSES PEMERIKSAAN TESIS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41300" y="1397000"/>
          <a:ext cx="8655050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11" descr="logo UPM_berilmu berbakti_L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0" name="Content Placeholder 4" descr="Inner-UPM-Template_Option-1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3200" y="1155700"/>
            <a:ext cx="8639175" cy="6477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PEPERIKSAAN AKHIR (VIVA VOCE)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203200" y="1835150"/>
          <a:ext cx="8674100" cy="479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11" descr="logo UPM_berilmu berbakti_L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0700" y="1028700"/>
            <a:ext cx="86233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u="sng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KEPUTUSAN VIVA VOCE</a:t>
            </a:r>
          </a:p>
        </p:txBody>
      </p:sp>
      <p:sp>
        <p:nvSpPr>
          <p:cNvPr id="2344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19100" y="1714500"/>
            <a:ext cx="8474075" cy="4926013"/>
          </a:xfrm>
        </p:spPr>
        <p:txBody>
          <a:bodyPr/>
          <a:lstStyle/>
          <a:p>
            <a:pPr algn="just" eaLnBrk="1" hangingPunct="1">
              <a:buClrTx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Dapatkan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laporan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drp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Pengerusi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JKPT (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dlm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tempoh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7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hari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selepas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viva voce).</a:t>
            </a:r>
          </a:p>
          <a:p>
            <a:pPr algn="just" eaLnBrk="1" hangingPunct="1">
              <a:buClrTx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Edar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laporan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kpd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pelajar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pemeriksa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ahli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JK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Penyeliaan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Fak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./Inst. (2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minggu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 eaLnBrk="1" hangingPunct="1">
              <a:buClrTx/>
              <a:defRPr/>
            </a:pP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Keputusan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viva voce:</a:t>
            </a:r>
          </a:p>
          <a:p>
            <a:pPr algn="just" eaLnBrk="1" hangingPunct="1">
              <a:buClrTx/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ClrTx/>
              <a:buFont typeface="Wingdings" pitchFamily="2" charset="2"/>
              <a:buNone/>
              <a:defRPr/>
            </a:pPr>
            <a:endParaRPr lang="en-US" sz="28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55600" y="4508500"/>
          <a:ext cx="862965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6550"/>
                <a:gridCol w="2876550"/>
                <a:gridCol w="28765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Keputusan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Tempoh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bg1"/>
                          </a:solidFill>
                        </a:rPr>
                        <a:t>Borang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Distinction/Minor / Major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60 </a:t>
                      </a:r>
                      <a:r>
                        <a:rPr lang="en-US" sz="2400" dirty="0" err="1" smtClean="0">
                          <a:solidFill>
                            <a:srgbClr val="000000"/>
                          </a:solidFill>
                        </a:rPr>
                        <a:t>hari</a:t>
                      </a:r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0000"/>
                          </a:solidFill>
                        </a:rPr>
                        <a:t>PU/S/BR03/GS-16a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9433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1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749800" y="1022350"/>
            <a:ext cx="4156075" cy="55245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sz="2600" dirty="0" err="1" smtClean="0">
                <a:solidFill>
                  <a:srgbClr val="FF0000"/>
                </a:solidFill>
                <a:latin typeface="Tahoma" pitchFamily="34" charset="0"/>
              </a:rPr>
              <a:t>Samb</a:t>
            </a:r>
            <a:r>
              <a:rPr lang="en-US" sz="2600" dirty="0" smtClean="0">
                <a:solidFill>
                  <a:srgbClr val="FF0000"/>
                </a:solidFill>
                <a:latin typeface="Tahoma" pitchFamily="34" charset="0"/>
              </a:rPr>
              <a:t>.</a:t>
            </a:r>
          </a:p>
        </p:txBody>
      </p:sp>
      <p:sp>
        <p:nvSpPr>
          <p:cNvPr id="235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84238" y="1581150"/>
            <a:ext cx="8007350" cy="5038725"/>
          </a:xfrm>
        </p:spPr>
        <p:txBody>
          <a:bodyPr/>
          <a:lstStyle/>
          <a:p>
            <a:pPr marL="577850" indent="-577850" eaLnBrk="1" hangingPunct="1">
              <a:lnSpc>
                <a:spcPct val="80000"/>
              </a:lnSpc>
              <a:defRPr/>
            </a:pPr>
            <a:endParaRPr lang="en-US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 eaLnBrk="1" hangingPunct="1">
              <a:lnSpc>
                <a:spcPct val="80000"/>
              </a:lnSpc>
              <a:defRPr/>
            </a:pPr>
            <a:endParaRPr lang="en-US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 eaLnBrk="1" hangingPunct="1">
              <a:lnSpc>
                <a:spcPct val="80000"/>
              </a:lnSpc>
              <a:defRPr/>
            </a:pPr>
            <a:endParaRPr lang="en-US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 eaLnBrk="1" hangingPunct="1">
              <a:lnSpc>
                <a:spcPct val="80000"/>
              </a:lnSpc>
              <a:defRPr/>
            </a:pPr>
            <a:endParaRPr lang="en-US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 eaLnBrk="1" hangingPunct="1">
              <a:lnSpc>
                <a:spcPct val="80000"/>
              </a:lnSpc>
              <a:defRPr/>
            </a:pPr>
            <a:endParaRPr lang="en-US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 eaLnBrk="1" hangingPunct="1">
              <a:lnSpc>
                <a:spcPct val="80000"/>
              </a:lnSpc>
              <a:defRPr/>
            </a:pPr>
            <a:endParaRPr lang="en-US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 eaLnBrk="1" hangingPunct="1">
              <a:lnSpc>
                <a:spcPct val="80000"/>
              </a:lnSpc>
              <a:defRPr/>
            </a:pPr>
            <a:endParaRPr lang="en-US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 eaLnBrk="1" hangingPunct="1">
              <a:lnSpc>
                <a:spcPct val="80000"/>
              </a:lnSpc>
              <a:defRPr/>
            </a:pPr>
            <a:endParaRPr lang="en-US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 eaLnBrk="1" hangingPunct="1">
              <a:lnSpc>
                <a:spcPct val="80000"/>
              </a:lnSpc>
              <a:defRPr/>
            </a:pPr>
            <a:r>
              <a:rPr lang="en-US" sz="23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Publication of “ Graduate Times “</a:t>
            </a:r>
          </a:p>
          <a:p>
            <a:pPr marL="577850" indent="-577850"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23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577850" indent="-577850"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577850" indent="-577850"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577850" indent="-577850"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  <a:p>
            <a:pPr marL="577850" indent="-577850" eaLnBrk="1" hangingPunct="1">
              <a:lnSpc>
                <a:spcPct val="80000"/>
              </a:lnSpc>
              <a:buClr>
                <a:schemeClr val="tx2"/>
              </a:buClr>
              <a:defRPr/>
            </a:pPr>
            <a:endParaRPr lang="en-US" sz="1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42900" y="1511300"/>
          <a:ext cx="8553450" cy="50101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1150"/>
                <a:gridCol w="3281899"/>
                <a:gridCol w="2420401"/>
              </a:tblGrid>
              <a:tr h="433444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Keputusan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Tempoh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Borang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3184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Re-viva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voce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hari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selepas</a:t>
                      </a: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viva voce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pertama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/>
                </a:tc>
              </a:tr>
              <a:tr h="78019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Re-submission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 semester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PU/S/BR03/GS-15b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12695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Re-submission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of  a PhD Thesis as a Masters Thesis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60 </a:t>
                      </a:r>
                      <a:r>
                        <a:rPr lang="en-US" sz="200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hari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PU/S/BR03/GS-15b</a:t>
                      </a:r>
                    </a:p>
                    <a:p>
                      <a:endParaRPr lang="en-US" sz="2000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27049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Fail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74248">
                <a:tc gridSpan="3">
                  <a:txBody>
                    <a:bodyPr/>
                    <a:lstStyle/>
                    <a:p>
                      <a:pPr marL="393700" indent="-393700">
                        <a:buFont typeface="Wingdings" pitchFamily="2" charset="2"/>
                        <a:buChar char="q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Permohonan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pelanjutan tempoh penghantaran tesis boleh dibuat </a:t>
                      </a:r>
                      <a:r>
                        <a:rPr lang="en-US" sz="2000" baseline="0" dirty="0" err="1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kpd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Dekan SPS melalui sokongan Pengerusi JK Penyeliaan.</a:t>
                      </a:r>
                    </a:p>
                    <a:p>
                      <a:pPr marL="393700" indent="-393700">
                        <a:buFont typeface="Wingdings" pitchFamily="2" charset="2"/>
                        <a:buChar char="q"/>
                      </a:pPr>
                      <a:r>
                        <a:rPr lang="en-US" sz="200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Kegagalan</a:t>
                      </a:r>
                      <a:r>
                        <a:rPr lang="en-US" sz="2000" baseline="0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mengemukakan tesis dalam tempoh yg ditetapkan akan mengakibatkan tesis ditolak dan status pengajian pelajar ditamatkan.</a:t>
                      </a:r>
                      <a:endParaRPr lang="en-US" sz="20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224" y="29433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20700" y="1076325"/>
            <a:ext cx="8153400" cy="6889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u="sng" dirty="0" smtClean="0">
                <a:solidFill>
                  <a:schemeClr val="bg1"/>
                </a:solidFill>
                <a:latin typeface="Tahoma" pitchFamily="34" charset="0"/>
              </a:rPr>
              <a:t>PENERIMAAN TESIS SELEPAS VIVA VOCE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762000" y="1790700"/>
          <a:ext cx="8001000" cy="4762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6" name="Picture 11" descr="logo UPM_berilmu berbakti_L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224" y="29433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2100" y="965200"/>
            <a:ext cx="8550275" cy="889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b="1" u="sng" dirty="0" smtClean="0">
                <a:solidFill>
                  <a:schemeClr val="bg1"/>
                </a:solidFill>
                <a:latin typeface="Tahoma" pitchFamily="34" charset="0"/>
              </a:rPr>
              <a:t>PENERIMAAN TESIS MUKTAMAD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66700" y="1835150"/>
          <a:ext cx="85915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PROGRAM DENGAN TESIS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cs typeface="Arial" pitchFamily="34" charset="0"/>
              </a:rPr>
              <a:t> (PhD &amp; MASTER)</a:t>
            </a:r>
            <a:endParaRPr lang="en-US" sz="20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8" name="Picture 11" descr="logo UPM_berilmu berbakti_L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224" y="-27385"/>
            <a:ext cx="1359212" cy="735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8244408" y="2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244408" y="169476"/>
            <a:ext cx="899592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2" name="Content Placeholder 4" descr="Inner-UPM-Template_Option-1A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2358" y="2348880"/>
            <a:ext cx="8623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4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PENGENDALIAN PENGAJARAN KURSUS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91" name="Picture 15" descr="logo UPM_berilmu berbakti_L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6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ktangel 621"/>
          <p:cNvSpPr>
            <a:spLocks noChangeArrowheads="1"/>
          </p:cNvSpPr>
          <p:nvPr/>
        </p:nvSpPr>
        <p:spPr bwMode="auto">
          <a:xfrm>
            <a:off x="675322" y="4125416"/>
            <a:ext cx="1693349" cy="2244701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pic>
        <p:nvPicPr>
          <p:cNvPr id="2050" name="Picture 2" descr="http://www.aarome.org/sites/default/files/imagecache/lightbox-max/lr.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3215" y="5073104"/>
            <a:ext cx="1525225" cy="1004967"/>
          </a:xfrm>
          <a:prstGeom prst="rect">
            <a:avLst/>
          </a:prstGeom>
          <a:noFill/>
        </p:spPr>
      </p:pic>
      <p:sp>
        <p:nvSpPr>
          <p:cNvPr id="294" name="Rectangle 445"/>
          <p:cNvSpPr>
            <a:spLocks noChangeArrowheads="1"/>
          </p:cNvSpPr>
          <p:nvPr/>
        </p:nvSpPr>
        <p:spPr bwMode="auto">
          <a:xfrm>
            <a:off x="77789" y="3356992"/>
            <a:ext cx="1489348" cy="616559"/>
          </a:xfrm>
          <a:prstGeom prst="rect">
            <a:avLst/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233" name="Rectangle 135"/>
          <p:cNvSpPr>
            <a:spLocks noChangeArrowheads="1"/>
          </p:cNvSpPr>
          <p:nvPr/>
        </p:nvSpPr>
        <p:spPr bwMode="auto">
          <a:xfrm>
            <a:off x="77788" y="3725215"/>
            <a:ext cx="2622004" cy="432448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sp>
        <p:nvSpPr>
          <p:cNvPr id="300" name="Rectangle 445"/>
          <p:cNvSpPr>
            <a:spLocks noChangeArrowheads="1"/>
          </p:cNvSpPr>
          <p:nvPr/>
        </p:nvSpPr>
        <p:spPr bwMode="auto">
          <a:xfrm>
            <a:off x="77788" y="3356992"/>
            <a:ext cx="2622003" cy="616559"/>
          </a:xfrm>
          <a:prstGeom prst="rect">
            <a:avLst/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44624"/>
            <a:ext cx="6286500" cy="40011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</a:rPr>
              <a:t>TANGGUNGJAWAB PEGAWAI AKADEMIK</a:t>
            </a: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248" y="44624"/>
            <a:ext cx="1847861" cy="9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" name="Nedadgående pil 363"/>
          <p:cNvSpPr>
            <a:spLocks noChangeArrowheads="1"/>
          </p:cNvSpPr>
          <p:nvPr/>
        </p:nvSpPr>
        <p:spPr bwMode="auto">
          <a:xfrm rot="10800000">
            <a:off x="1355223" y="3938588"/>
            <a:ext cx="249237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21" name="Rektangel 153"/>
          <p:cNvSpPr>
            <a:spLocks noChangeArrowheads="1"/>
          </p:cNvSpPr>
          <p:nvPr/>
        </p:nvSpPr>
        <p:spPr bwMode="auto">
          <a:xfrm>
            <a:off x="643054" y="4509120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SEBELUM SEMESTER BERMULA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6" name="Group 723"/>
          <p:cNvGrpSpPr/>
          <p:nvPr/>
        </p:nvGrpSpPr>
        <p:grpSpPr>
          <a:xfrm>
            <a:off x="730012" y="4869160"/>
            <a:ext cx="1578428" cy="1406819"/>
            <a:chOff x="4463144" y="4925626"/>
            <a:chExt cx="1578428" cy="1406819"/>
          </a:xfrm>
        </p:grpSpPr>
        <p:sp>
          <p:nvSpPr>
            <p:cNvPr id="225" name="Freeform 1013"/>
            <p:cNvSpPr>
              <a:spLocks noEditPoints="1"/>
            </p:cNvSpPr>
            <p:nvPr/>
          </p:nvSpPr>
          <p:spPr bwMode="auto">
            <a:xfrm>
              <a:off x="4463144" y="4925626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grpSp>
          <p:nvGrpSpPr>
            <p:cNvPr id="7" name="Group 720"/>
            <p:cNvGrpSpPr/>
            <p:nvPr/>
          </p:nvGrpSpPr>
          <p:grpSpPr>
            <a:xfrm>
              <a:off x="4781847" y="4936941"/>
              <a:ext cx="978738" cy="43374"/>
              <a:chOff x="4781847" y="4936941"/>
              <a:chExt cx="978738" cy="43374"/>
            </a:xfrm>
          </p:grpSpPr>
          <p:sp>
            <p:nvSpPr>
              <p:cNvPr id="272" name="Freeform 1043"/>
              <p:cNvSpPr>
                <a:spLocks/>
              </p:cNvSpPr>
              <p:nvPr/>
            </p:nvSpPr>
            <p:spPr bwMode="auto">
              <a:xfrm>
                <a:off x="5730412" y="4942598"/>
                <a:ext cx="30173" cy="28287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16" y="24"/>
                  </a:cxn>
                  <a:cxn ang="0">
                    <a:pos x="10" y="24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16" y="30"/>
                  </a:cxn>
                  <a:cxn ang="0">
                    <a:pos x="24" y="28"/>
                  </a:cxn>
                  <a:cxn ang="0">
                    <a:pos x="30" y="26"/>
                  </a:cxn>
                  <a:cxn ang="0">
                    <a:pos x="32" y="20"/>
                  </a:cxn>
                  <a:cxn ang="0">
                    <a:pos x="30" y="16"/>
                  </a:cxn>
                  <a:cxn ang="0">
                    <a:pos x="26" y="12"/>
                  </a:cxn>
                  <a:cxn ang="0">
                    <a:pos x="18" y="10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6" y="4"/>
                  </a:cxn>
                  <a:cxn ang="0">
                    <a:pos x="20" y="6"/>
                  </a:cxn>
                  <a:cxn ang="0">
                    <a:pos x="22" y="8"/>
                  </a:cxn>
                  <a:cxn ang="0">
                    <a:pos x="32" y="8"/>
                  </a:cxn>
                  <a:cxn ang="0">
                    <a:pos x="28" y="2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14"/>
                  </a:cxn>
                  <a:cxn ang="0">
                    <a:pos x="14" y="16"/>
                  </a:cxn>
                  <a:cxn ang="0">
                    <a:pos x="20" y="18"/>
                  </a:cxn>
                  <a:cxn ang="0">
                    <a:pos x="24" y="18"/>
                  </a:cxn>
                  <a:cxn ang="0">
                    <a:pos x="24" y="20"/>
                  </a:cxn>
                  <a:cxn ang="0">
                    <a:pos x="22" y="24"/>
                  </a:cxn>
                </a:cxnLst>
                <a:rect l="0" t="0" r="r" b="b"/>
                <a:pathLst>
                  <a:path w="32" h="30">
                    <a:moveTo>
                      <a:pt x="22" y="24"/>
                    </a:moveTo>
                    <a:lnTo>
                      <a:pt x="22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24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73" name="Freeform 1044"/>
              <p:cNvSpPr>
                <a:spLocks/>
              </p:cNvSpPr>
              <p:nvPr/>
            </p:nvSpPr>
            <p:spPr bwMode="auto">
              <a:xfrm>
                <a:off x="5409824" y="4942598"/>
                <a:ext cx="9429" cy="18858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2" y="20"/>
                  </a:cxn>
                </a:cxnLst>
                <a:rect l="0" t="0" r="r" b="b"/>
                <a:pathLst>
                  <a:path w="10" h="20">
                    <a:moveTo>
                      <a:pt x="2" y="20"/>
                    </a:move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74" name="Freeform 1045"/>
              <p:cNvSpPr>
                <a:spLocks/>
              </p:cNvSpPr>
              <p:nvPr/>
            </p:nvSpPr>
            <p:spPr bwMode="auto">
              <a:xfrm>
                <a:off x="5687039" y="4946370"/>
                <a:ext cx="9429" cy="1885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4" y="20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4" y="20"/>
                  </a:cxn>
                </a:cxnLst>
                <a:rect l="0" t="0" r="r" b="b"/>
                <a:pathLst>
                  <a:path w="10" h="20">
                    <a:moveTo>
                      <a:pt x="4" y="20"/>
                    </a:moveTo>
                    <a:lnTo>
                      <a:pt x="4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75" name="Freeform 1046"/>
              <p:cNvSpPr>
                <a:spLocks/>
              </p:cNvSpPr>
              <p:nvPr/>
            </p:nvSpPr>
            <p:spPr bwMode="auto">
              <a:xfrm>
                <a:off x="5658751" y="4946370"/>
                <a:ext cx="9429" cy="18858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2" y="20"/>
                  </a:cxn>
                </a:cxnLst>
                <a:rect l="0" t="0" r="r" b="b"/>
                <a:pathLst>
                  <a:path w="10" h="20">
                    <a:moveTo>
                      <a:pt x="2" y="20"/>
                    </a:move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76" name="Freeform 1047"/>
              <p:cNvSpPr>
                <a:spLocks/>
              </p:cNvSpPr>
              <p:nvPr/>
            </p:nvSpPr>
            <p:spPr bwMode="auto">
              <a:xfrm>
                <a:off x="5217470" y="4938827"/>
                <a:ext cx="24516" cy="41488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14" y="44"/>
                  </a:cxn>
                  <a:cxn ang="0">
                    <a:pos x="20" y="42"/>
                  </a:cxn>
                  <a:cxn ang="0">
                    <a:pos x="24" y="38"/>
                  </a:cxn>
                  <a:cxn ang="0">
                    <a:pos x="26" y="30"/>
                  </a:cxn>
                  <a:cxn ang="0">
                    <a:pos x="24" y="22"/>
                  </a:cxn>
                  <a:cxn ang="0">
                    <a:pos x="20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6" y="32"/>
                  </a:cxn>
                  <a:cxn ang="0">
                    <a:pos x="14" y="36"/>
                  </a:cxn>
                  <a:cxn ang="0">
                    <a:pos x="14" y="38"/>
                  </a:cxn>
                  <a:cxn ang="0">
                    <a:pos x="12" y="36"/>
                  </a:cxn>
                  <a:cxn ang="0">
                    <a:pos x="12" y="26"/>
                  </a:cxn>
                  <a:cxn ang="0">
                    <a:pos x="0" y="30"/>
                  </a:cxn>
                  <a:cxn ang="0">
                    <a:pos x="2" y="38"/>
                  </a:cxn>
                  <a:cxn ang="0">
                    <a:pos x="6" y="42"/>
                  </a:cxn>
                </a:cxnLst>
                <a:rect l="0" t="0" r="r" b="b"/>
                <a:pathLst>
                  <a:path w="26" h="44">
                    <a:moveTo>
                      <a:pt x="6" y="42"/>
                    </a:moveTo>
                    <a:lnTo>
                      <a:pt x="6" y="42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2"/>
                    </a:lnTo>
                    <a:lnTo>
                      <a:pt x="12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77" name="Freeform 1048"/>
              <p:cNvSpPr>
                <a:spLocks/>
              </p:cNvSpPr>
              <p:nvPr/>
            </p:nvSpPr>
            <p:spPr bwMode="auto">
              <a:xfrm>
                <a:off x="5622921" y="4940713"/>
                <a:ext cx="16972" cy="28287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8" y="3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0" y="8"/>
                  </a:cxn>
                  <a:cxn ang="0">
                    <a:pos x="10" y="30"/>
                  </a:cxn>
                </a:cxnLst>
                <a:rect l="0" t="0" r="r" b="b"/>
                <a:pathLst>
                  <a:path w="18" h="30">
                    <a:moveTo>
                      <a:pt x="10" y="30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78" name="Freeform 1049"/>
              <p:cNvSpPr>
                <a:spLocks noEditPoints="1"/>
              </p:cNvSpPr>
              <p:nvPr/>
            </p:nvSpPr>
            <p:spPr bwMode="auto">
              <a:xfrm>
                <a:off x="5651208" y="4940713"/>
                <a:ext cx="24516" cy="28287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4" y="22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26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4" y="22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79" name="Freeform 1050"/>
              <p:cNvSpPr>
                <a:spLocks noEditPoints="1"/>
              </p:cNvSpPr>
              <p:nvPr/>
            </p:nvSpPr>
            <p:spPr bwMode="auto">
              <a:xfrm>
                <a:off x="5679495" y="4940713"/>
                <a:ext cx="24516" cy="28287"/>
              </a:xfrm>
              <a:custGeom>
                <a:avLst/>
                <a:gdLst/>
                <a:ahLst/>
                <a:cxnLst>
                  <a:cxn ang="0">
                    <a:pos x="14" y="30"/>
                  </a:cxn>
                  <a:cxn ang="0">
                    <a:pos x="14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6" y="22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0" y="8"/>
                  </a:cxn>
                </a:cxnLst>
                <a:rect l="0" t="0" r="r" b="b"/>
                <a:pathLst>
                  <a:path w="26" h="30">
                    <a:moveTo>
                      <a:pt x="14" y="30"/>
                    </a:moveTo>
                    <a:lnTo>
                      <a:pt x="14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6" y="22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4" y="30"/>
                    </a:lnTo>
                    <a:lnTo>
                      <a:pt x="14" y="30"/>
                    </a:lnTo>
                    <a:close/>
                    <a:moveTo>
                      <a:pt x="10" y="8"/>
                    </a:move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80" name="Rectangle 1051"/>
              <p:cNvSpPr>
                <a:spLocks noChangeArrowheads="1"/>
              </p:cNvSpPr>
              <p:nvPr/>
            </p:nvSpPr>
            <p:spPr bwMode="auto">
              <a:xfrm>
                <a:off x="5709668" y="4955799"/>
                <a:ext cx="15087" cy="56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81" name="Freeform 1052"/>
              <p:cNvSpPr>
                <a:spLocks/>
              </p:cNvSpPr>
              <p:nvPr/>
            </p:nvSpPr>
            <p:spPr bwMode="auto">
              <a:xfrm>
                <a:off x="4828992" y="4940713"/>
                <a:ext cx="26401" cy="28287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8" y="2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28" y="30"/>
                  </a:cxn>
                  <a:cxn ang="0">
                    <a:pos x="28" y="24"/>
                  </a:cxn>
                </a:cxnLst>
                <a:rect l="0" t="0" r="r" b="b"/>
                <a:pathLst>
                  <a:path w="28" h="30">
                    <a:moveTo>
                      <a:pt x="28" y="24"/>
                    </a:moveTo>
                    <a:lnTo>
                      <a:pt x="8" y="2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82" name="Freeform 1053"/>
              <p:cNvSpPr>
                <a:spLocks/>
              </p:cNvSpPr>
              <p:nvPr/>
            </p:nvSpPr>
            <p:spPr bwMode="auto">
              <a:xfrm>
                <a:off x="4861051" y="4940713"/>
                <a:ext cx="37716" cy="28287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6" y="30"/>
                  </a:cxn>
                  <a:cxn ang="0">
                    <a:pos x="24" y="30"/>
                  </a:cxn>
                  <a:cxn ang="0">
                    <a:pos x="32" y="6"/>
                  </a:cxn>
                  <a:cxn ang="0">
                    <a:pos x="32" y="30"/>
                  </a:cxn>
                  <a:cxn ang="0">
                    <a:pos x="40" y="3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0" y="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8" y="30"/>
                  </a:cxn>
                  <a:cxn ang="0">
                    <a:pos x="8" y="6"/>
                  </a:cxn>
                </a:cxnLst>
                <a:rect l="0" t="0" r="r" b="b"/>
                <a:pathLst>
                  <a:path w="40" h="30">
                    <a:moveTo>
                      <a:pt x="8" y="6"/>
                    </a:moveTo>
                    <a:lnTo>
                      <a:pt x="16" y="30"/>
                    </a:lnTo>
                    <a:lnTo>
                      <a:pt x="24" y="30"/>
                    </a:lnTo>
                    <a:lnTo>
                      <a:pt x="32" y="6"/>
                    </a:lnTo>
                    <a:lnTo>
                      <a:pt x="32" y="30"/>
                    </a:lnTo>
                    <a:lnTo>
                      <a:pt x="40" y="3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0" y="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83" name="Rectangle 1054"/>
              <p:cNvSpPr>
                <a:spLocks noChangeArrowheads="1"/>
              </p:cNvSpPr>
              <p:nvPr/>
            </p:nvSpPr>
            <p:spPr bwMode="auto">
              <a:xfrm>
                <a:off x="4813906" y="4940713"/>
                <a:ext cx="7543" cy="282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84" name="Freeform 1055"/>
              <p:cNvSpPr>
                <a:spLocks/>
              </p:cNvSpPr>
              <p:nvPr/>
            </p:nvSpPr>
            <p:spPr bwMode="auto">
              <a:xfrm>
                <a:off x="4781847" y="4940713"/>
                <a:ext cx="26401" cy="2828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8" y="12"/>
                  </a:cxn>
                  <a:cxn ang="0">
                    <a:pos x="8" y="4"/>
                  </a:cxn>
                  <a:cxn ang="0">
                    <a:pos x="28" y="4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8" y="30"/>
                  </a:cxn>
                  <a:cxn ang="0">
                    <a:pos x="8" y="16"/>
                  </a:cxn>
                </a:cxnLst>
                <a:rect l="0" t="0" r="r" b="b"/>
                <a:pathLst>
                  <a:path w="28" h="30">
                    <a:moveTo>
                      <a:pt x="8" y="16"/>
                    </a:moveTo>
                    <a:lnTo>
                      <a:pt x="26" y="16"/>
                    </a:lnTo>
                    <a:lnTo>
                      <a:pt x="26" y="12"/>
                    </a:lnTo>
                    <a:lnTo>
                      <a:pt x="8" y="12"/>
                    </a:lnTo>
                    <a:lnTo>
                      <a:pt x="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85" name="Freeform 1056"/>
              <p:cNvSpPr>
                <a:spLocks/>
              </p:cNvSpPr>
              <p:nvPr/>
            </p:nvSpPr>
            <p:spPr bwMode="auto">
              <a:xfrm>
                <a:off x="5492800" y="4936941"/>
                <a:ext cx="15087" cy="28287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6" y="3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0" y="10"/>
                  </a:cxn>
                  <a:cxn ang="0">
                    <a:pos x="10" y="30"/>
                  </a:cxn>
                </a:cxnLst>
                <a:rect l="0" t="0" r="r" b="b"/>
                <a:pathLst>
                  <a:path w="16" h="30">
                    <a:moveTo>
                      <a:pt x="10" y="30"/>
                    </a:moveTo>
                    <a:lnTo>
                      <a:pt x="16" y="3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1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86" name="Freeform 1057"/>
              <p:cNvSpPr>
                <a:spLocks noEditPoints="1"/>
              </p:cNvSpPr>
              <p:nvPr/>
            </p:nvSpPr>
            <p:spPr bwMode="auto">
              <a:xfrm>
                <a:off x="5402280" y="4936941"/>
                <a:ext cx="24516" cy="28287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4" y="22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26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4" y="22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87" name="Freeform 1058"/>
              <p:cNvSpPr>
                <a:spLocks/>
              </p:cNvSpPr>
              <p:nvPr/>
            </p:nvSpPr>
            <p:spPr bwMode="auto">
              <a:xfrm>
                <a:off x="5460741" y="4938827"/>
                <a:ext cx="26401" cy="26401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8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6"/>
                  </a:cxn>
                  <a:cxn ang="0">
                    <a:pos x="8" y="28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20" y="28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6" y="22"/>
                  </a:cxn>
                  <a:cxn ang="0">
                    <a:pos x="28" y="18"/>
                  </a:cxn>
                  <a:cxn ang="0">
                    <a:pos x="28" y="18"/>
                  </a:cxn>
                  <a:cxn ang="0">
                    <a:pos x="26" y="14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26" y="4"/>
                  </a:cxn>
                  <a:cxn ang="0">
                    <a:pos x="26" y="0"/>
                  </a:cxn>
                  <a:cxn ang="0">
                    <a:pos x="6" y="0"/>
                  </a:cxn>
                  <a:cxn ang="0">
                    <a:pos x="2" y="1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4" y="24"/>
                  </a:cxn>
                  <a:cxn ang="0">
                    <a:pos x="14" y="24"/>
                  </a:cxn>
                </a:cxnLst>
                <a:rect l="0" t="0" r="r" b="b"/>
                <a:pathLst>
                  <a:path w="28" h="28">
                    <a:moveTo>
                      <a:pt x="14" y="24"/>
                    </a:moveTo>
                    <a:lnTo>
                      <a:pt x="14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6" y="22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26" y="4"/>
                    </a:lnTo>
                    <a:lnTo>
                      <a:pt x="26" y="0"/>
                    </a:lnTo>
                    <a:lnTo>
                      <a:pt x="6" y="0"/>
                    </a:lnTo>
                    <a:lnTo>
                      <a:pt x="2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4" y="24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88" name="Freeform 1059"/>
              <p:cNvSpPr>
                <a:spLocks/>
              </p:cNvSpPr>
              <p:nvPr/>
            </p:nvSpPr>
            <p:spPr bwMode="auto">
              <a:xfrm>
                <a:off x="5430568" y="4936941"/>
                <a:ext cx="24516" cy="28287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26" y="30"/>
                  </a:cxn>
                  <a:cxn ang="0">
                    <a:pos x="26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4" y="24"/>
                  </a:cxn>
                  <a:cxn ang="0">
                    <a:pos x="18" y="20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2" y="18"/>
                  </a:cxn>
                  <a:cxn ang="0">
                    <a:pos x="12" y="18"/>
                  </a:cxn>
                </a:cxnLst>
                <a:rect l="0" t="0" r="r" b="b"/>
                <a:pathLst>
                  <a:path w="26" h="30">
                    <a:moveTo>
                      <a:pt x="12" y="18"/>
                    </a:moveTo>
                    <a:lnTo>
                      <a:pt x="12" y="1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</p:grpSp>
        <p:grpSp>
          <p:nvGrpSpPr>
            <p:cNvPr id="8" name="Group 721"/>
            <p:cNvGrpSpPr/>
            <p:nvPr/>
          </p:nvGrpSpPr>
          <p:grpSpPr>
            <a:xfrm>
              <a:off x="4483888" y="6272099"/>
              <a:ext cx="1529397" cy="50917"/>
              <a:chOff x="4483888" y="6272099"/>
              <a:chExt cx="1529397" cy="50917"/>
            </a:xfrm>
          </p:grpSpPr>
          <p:sp>
            <p:nvSpPr>
              <p:cNvPr id="228" name="Freeform 1014"/>
              <p:cNvSpPr>
                <a:spLocks/>
              </p:cNvSpPr>
              <p:nvPr/>
            </p:nvSpPr>
            <p:spPr bwMode="auto">
              <a:xfrm>
                <a:off x="5051519" y="6277756"/>
                <a:ext cx="7543" cy="1131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" y="12"/>
                  </a:cxn>
                  <a:cxn ang="0">
                    <a:pos x="4" y="0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8" y="12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29" name="Freeform 1015"/>
              <p:cNvSpPr>
                <a:spLocks/>
              </p:cNvSpPr>
              <p:nvPr/>
            </p:nvSpPr>
            <p:spPr bwMode="auto">
              <a:xfrm>
                <a:off x="5004373" y="6298500"/>
                <a:ext cx="30173" cy="16972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32" y="8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" y="16"/>
                  </a:cxn>
                </a:cxnLst>
                <a:rect l="0" t="0" r="r" b="b"/>
                <a:pathLst>
                  <a:path w="32" h="18">
                    <a:moveTo>
                      <a:pt x="4" y="16"/>
                    </a:moveTo>
                    <a:lnTo>
                      <a:pt x="32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30" name="Freeform 1016"/>
              <p:cNvSpPr>
                <a:spLocks/>
              </p:cNvSpPr>
              <p:nvPr/>
            </p:nvSpPr>
            <p:spPr bwMode="auto">
              <a:xfrm>
                <a:off x="5021346" y="6272099"/>
                <a:ext cx="18858" cy="26401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28"/>
                  </a:cxn>
                  <a:cxn ang="0">
                    <a:pos x="20" y="28"/>
                  </a:cxn>
                  <a:cxn ang="0">
                    <a:pos x="20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14" y="20"/>
                  </a:cxn>
                  <a:cxn ang="0">
                    <a:pos x="14" y="20"/>
                  </a:cxn>
                </a:cxnLst>
                <a:rect l="0" t="0" r="r" b="b"/>
                <a:pathLst>
                  <a:path w="20" h="28">
                    <a:moveTo>
                      <a:pt x="14" y="20"/>
                    </a:moveTo>
                    <a:lnTo>
                      <a:pt x="14" y="2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20" y="28"/>
                    </a:lnTo>
                    <a:lnTo>
                      <a:pt x="2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31" name="Freeform 1017"/>
              <p:cNvSpPr>
                <a:spLocks noEditPoints="1"/>
              </p:cNvSpPr>
              <p:nvPr/>
            </p:nvSpPr>
            <p:spPr bwMode="auto">
              <a:xfrm>
                <a:off x="5042090" y="6272099"/>
                <a:ext cx="26401" cy="2640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28"/>
                  </a:cxn>
                  <a:cxn ang="0">
                    <a:pos x="6" y="28"/>
                  </a:cxn>
                  <a:cxn ang="0">
                    <a:pos x="8" y="22"/>
                  </a:cxn>
                  <a:cxn ang="0">
                    <a:pos x="18" y="22"/>
                  </a:cxn>
                  <a:cxn ang="0">
                    <a:pos x="22" y="28"/>
                  </a:cxn>
                  <a:cxn ang="0">
                    <a:pos x="28" y="28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10" y="18"/>
                  </a:cxn>
                  <a:cxn ang="0">
                    <a:pos x="14" y="6"/>
                  </a:cxn>
                  <a:cxn ang="0">
                    <a:pos x="18" y="18"/>
                  </a:cxn>
                  <a:cxn ang="0">
                    <a:pos x="10" y="18"/>
                  </a:cxn>
                </a:cxnLst>
                <a:rect l="0" t="0" r="r" b="b"/>
                <a:pathLst>
                  <a:path w="28" h="28">
                    <a:moveTo>
                      <a:pt x="10" y="0"/>
                    </a:moveTo>
                    <a:lnTo>
                      <a:pt x="0" y="28"/>
                    </a:lnTo>
                    <a:lnTo>
                      <a:pt x="6" y="28"/>
                    </a:lnTo>
                    <a:lnTo>
                      <a:pt x="8" y="22"/>
                    </a:lnTo>
                    <a:lnTo>
                      <a:pt x="18" y="22"/>
                    </a:lnTo>
                    <a:lnTo>
                      <a:pt x="22" y="28"/>
                    </a:lnTo>
                    <a:lnTo>
                      <a:pt x="28" y="28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  <a:moveTo>
                      <a:pt x="10" y="18"/>
                    </a:moveTo>
                    <a:lnTo>
                      <a:pt x="14" y="6"/>
                    </a:lnTo>
                    <a:lnTo>
                      <a:pt x="18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32" name="Freeform 1018"/>
              <p:cNvSpPr>
                <a:spLocks/>
              </p:cNvSpPr>
              <p:nvPr/>
            </p:nvSpPr>
            <p:spPr bwMode="auto">
              <a:xfrm>
                <a:off x="5956710" y="6292843"/>
                <a:ext cx="49031" cy="28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0" y="30"/>
                  </a:cxn>
                  <a:cxn ang="0">
                    <a:pos x="26" y="22"/>
                  </a:cxn>
                  <a:cxn ang="0">
                    <a:pos x="52" y="14"/>
                  </a:cxn>
                  <a:cxn ang="0">
                    <a:pos x="26" y="8"/>
                  </a:cxn>
                  <a:cxn ang="0">
                    <a:pos x="0" y="0"/>
                  </a:cxn>
                </a:cxnLst>
                <a:rect l="0" t="0" r="r" b="b"/>
                <a:pathLst>
                  <a:path w="52" h="30">
                    <a:moveTo>
                      <a:pt x="0" y="0"/>
                    </a:moveTo>
                    <a:lnTo>
                      <a:pt x="0" y="14"/>
                    </a:lnTo>
                    <a:lnTo>
                      <a:pt x="0" y="30"/>
                    </a:lnTo>
                    <a:lnTo>
                      <a:pt x="26" y="22"/>
                    </a:lnTo>
                    <a:lnTo>
                      <a:pt x="52" y="14"/>
                    </a:lnTo>
                    <a:lnTo>
                      <a:pt x="2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34" name="Freeform 1019"/>
              <p:cNvSpPr>
                <a:spLocks/>
              </p:cNvSpPr>
              <p:nvPr/>
            </p:nvSpPr>
            <p:spPr bwMode="auto">
              <a:xfrm>
                <a:off x="5994427" y="6272099"/>
                <a:ext cx="18858" cy="28287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14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8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24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4" y="14"/>
                  </a:cxn>
                  <a:cxn ang="0">
                    <a:pos x="14" y="14"/>
                  </a:cxn>
                </a:cxnLst>
                <a:rect l="0" t="0" r="r" b="b"/>
                <a:pathLst>
                  <a:path w="20" h="30">
                    <a:moveTo>
                      <a:pt x="14" y="14"/>
                    </a:moveTo>
                    <a:lnTo>
                      <a:pt x="14" y="14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35" name="Freeform 1020"/>
              <p:cNvSpPr>
                <a:spLocks/>
              </p:cNvSpPr>
              <p:nvPr/>
            </p:nvSpPr>
            <p:spPr bwMode="auto">
              <a:xfrm>
                <a:off x="5504114" y="6272099"/>
                <a:ext cx="22630" cy="41488"/>
              </a:xfrm>
              <a:custGeom>
                <a:avLst/>
                <a:gdLst/>
                <a:ahLst/>
                <a:cxnLst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0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4" y="26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2" y="38"/>
                  </a:cxn>
                  <a:cxn ang="0">
                    <a:pos x="10" y="36"/>
                  </a:cxn>
                  <a:cxn ang="0">
                    <a:pos x="10" y="26"/>
                  </a:cxn>
                  <a:cxn ang="0">
                    <a:pos x="0" y="30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12" y="44"/>
                  </a:cxn>
                  <a:cxn ang="0">
                    <a:pos x="18" y="42"/>
                  </a:cxn>
                  <a:cxn ang="0">
                    <a:pos x="22" y="38"/>
                  </a:cxn>
                  <a:cxn ang="0">
                    <a:pos x="24" y="30"/>
                  </a:cxn>
                  <a:cxn ang="0">
                    <a:pos x="22" y="22"/>
                  </a:cxn>
                  <a:cxn ang="0">
                    <a:pos x="20" y="20"/>
                  </a:cxn>
                </a:cxnLst>
                <a:rect l="0" t="0" r="r" b="b"/>
                <a:pathLst>
                  <a:path w="24" h="44">
                    <a:moveTo>
                      <a:pt x="20" y="20"/>
                    </a:moveTo>
                    <a:lnTo>
                      <a:pt x="20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36" name="Freeform 1021"/>
              <p:cNvSpPr>
                <a:spLocks/>
              </p:cNvSpPr>
              <p:nvPr/>
            </p:nvSpPr>
            <p:spPr bwMode="auto">
              <a:xfrm>
                <a:off x="5100550" y="6273985"/>
                <a:ext cx="54689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2" y="24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6" y="24"/>
                  </a:cxn>
                  <a:cxn ang="0">
                    <a:pos x="46" y="44"/>
                  </a:cxn>
                  <a:cxn ang="0">
                    <a:pos x="46" y="44"/>
                  </a:cxn>
                  <a:cxn ang="0">
                    <a:pos x="58" y="44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58" h="44">
                    <a:moveTo>
                      <a:pt x="0" y="44"/>
                    </a:moveTo>
                    <a:lnTo>
                      <a:pt x="12" y="44"/>
                    </a:lnTo>
                    <a:lnTo>
                      <a:pt x="12" y="24"/>
                    </a:lnTo>
                    <a:lnTo>
                      <a:pt x="22" y="2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6" y="2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58" y="4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37" name="Freeform 1022"/>
              <p:cNvSpPr>
                <a:spLocks/>
              </p:cNvSpPr>
              <p:nvPr/>
            </p:nvSpPr>
            <p:spPr bwMode="auto">
              <a:xfrm>
                <a:off x="5166553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38" name="Freeform 1023"/>
              <p:cNvSpPr>
                <a:spLocks/>
              </p:cNvSpPr>
              <p:nvPr/>
            </p:nvSpPr>
            <p:spPr bwMode="auto">
              <a:xfrm>
                <a:off x="5187297" y="6273985"/>
                <a:ext cx="33945" cy="41488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14" y="2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36" y="4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24" y="24"/>
                  </a:cxn>
                </a:cxnLst>
                <a:rect l="0" t="0" r="r" b="b"/>
                <a:pathLst>
                  <a:path w="36" h="44">
                    <a:moveTo>
                      <a:pt x="24" y="24"/>
                    </a:moveTo>
                    <a:lnTo>
                      <a:pt x="14" y="2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36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39" name="Freeform 1024"/>
              <p:cNvSpPr>
                <a:spLocks/>
              </p:cNvSpPr>
              <p:nvPr/>
            </p:nvSpPr>
            <p:spPr bwMode="auto">
              <a:xfrm>
                <a:off x="5232557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40" name="Freeform 1025"/>
              <p:cNvSpPr>
                <a:spLocks/>
              </p:cNvSpPr>
              <p:nvPr/>
            </p:nvSpPr>
            <p:spPr bwMode="auto">
              <a:xfrm>
                <a:off x="5264616" y="6273985"/>
                <a:ext cx="45260" cy="41488"/>
              </a:xfrm>
              <a:custGeom>
                <a:avLst/>
                <a:gdLst/>
                <a:ahLst/>
                <a:cxnLst>
                  <a:cxn ang="0">
                    <a:pos x="3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1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36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24"/>
                  </a:cxn>
                  <a:cxn ang="0">
                    <a:pos x="36" y="24"/>
                  </a:cxn>
                </a:cxnLst>
                <a:rect l="0" t="0" r="r" b="b"/>
                <a:pathLst>
                  <a:path w="48" h="44">
                    <a:moveTo>
                      <a:pt x="36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41" name="Freeform 1026"/>
              <p:cNvSpPr>
                <a:spLocks/>
              </p:cNvSpPr>
              <p:nvPr/>
            </p:nvSpPr>
            <p:spPr bwMode="auto">
              <a:xfrm>
                <a:off x="5253301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42" name="Freeform 1027"/>
              <p:cNvSpPr>
                <a:spLocks/>
              </p:cNvSpPr>
              <p:nvPr/>
            </p:nvSpPr>
            <p:spPr bwMode="auto">
              <a:xfrm>
                <a:off x="5319304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43" name="Freeform 1028"/>
              <p:cNvSpPr>
                <a:spLocks/>
              </p:cNvSpPr>
              <p:nvPr/>
            </p:nvSpPr>
            <p:spPr bwMode="auto">
              <a:xfrm>
                <a:off x="5341934" y="627398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44" name="Freeform 1029"/>
              <p:cNvSpPr>
                <a:spLocks/>
              </p:cNvSpPr>
              <p:nvPr/>
            </p:nvSpPr>
            <p:spPr bwMode="auto">
              <a:xfrm>
                <a:off x="5364564" y="627398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45" name="Freeform 1030"/>
              <p:cNvSpPr>
                <a:spLocks/>
              </p:cNvSpPr>
              <p:nvPr/>
            </p:nvSpPr>
            <p:spPr bwMode="auto">
              <a:xfrm>
                <a:off x="5385308" y="627398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46" name="Freeform 1031"/>
              <p:cNvSpPr>
                <a:spLocks/>
              </p:cNvSpPr>
              <p:nvPr/>
            </p:nvSpPr>
            <p:spPr bwMode="auto">
              <a:xfrm>
                <a:off x="5407938" y="6273985"/>
                <a:ext cx="33945" cy="3960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2" y="42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2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0" y="42"/>
                    </a:lnTo>
                    <a:lnTo>
                      <a:pt x="12" y="42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36" y="4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47" name="Freeform 1032"/>
              <p:cNvSpPr>
                <a:spLocks/>
              </p:cNvSpPr>
              <p:nvPr/>
            </p:nvSpPr>
            <p:spPr bwMode="auto">
              <a:xfrm>
                <a:off x="5590862" y="6273985"/>
                <a:ext cx="56574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8" y="24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60" y="44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60" h="44">
                    <a:moveTo>
                      <a:pt x="0" y="44"/>
                    </a:moveTo>
                    <a:lnTo>
                      <a:pt x="12" y="4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60" y="4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48" name="Freeform 1033"/>
              <p:cNvSpPr>
                <a:spLocks/>
              </p:cNvSpPr>
              <p:nvPr/>
            </p:nvSpPr>
            <p:spPr bwMode="auto">
              <a:xfrm>
                <a:off x="5656866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49" name="Freeform 1034"/>
              <p:cNvSpPr>
                <a:spLocks/>
              </p:cNvSpPr>
              <p:nvPr/>
            </p:nvSpPr>
            <p:spPr bwMode="auto">
              <a:xfrm>
                <a:off x="5679495" y="6273985"/>
                <a:ext cx="33945" cy="41488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36" y="4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24" y="24"/>
                  </a:cxn>
                </a:cxnLst>
                <a:rect l="0" t="0" r="r" b="b"/>
                <a:pathLst>
                  <a:path w="36" h="44">
                    <a:moveTo>
                      <a:pt x="24" y="24"/>
                    </a:move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36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50" name="Freeform 1035"/>
              <p:cNvSpPr>
                <a:spLocks/>
              </p:cNvSpPr>
              <p:nvPr/>
            </p:nvSpPr>
            <p:spPr bwMode="auto">
              <a:xfrm>
                <a:off x="5722869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51" name="Freeform 1036"/>
              <p:cNvSpPr>
                <a:spLocks/>
              </p:cNvSpPr>
              <p:nvPr/>
            </p:nvSpPr>
            <p:spPr bwMode="auto">
              <a:xfrm>
                <a:off x="5756814" y="6273985"/>
                <a:ext cx="43374" cy="41488"/>
              </a:xfrm>
              <a:custGeom>
                <a:avLst/>
                <a:gdLst/>
                <a:ahLst/>
                <a:cxnLst>
                  <a:cxn ang="0">
                    <a:pos x="3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4" y="24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24"/>
                  </a:cxn>
                  <a:cxn ang="0">
                    <a:pos x="34" y="24"/>
                  </a:cxn>
                </a:cxnLst>
                <a:rect l="0" t="0" r="r" b="b"/>
                <a:pathLst>
                  <a:path w="46" h="44">
                    <a:moveTo>
                      <a:pt x="34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4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52" name="Freeform 1037"/>
              <p:cNvSpPr>
                <a:spLocks/>
              </p:cNvSpPr>
              <p:nvPr/>
            </p:nvSpPr>
            <p:spPr bwMode="auto">
              <a:xfrm>
                <a:off x="5745499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53" name="Freeform 1038"/>
              <p:cNvSpPr>
                <a:spLocks/>
              </p:cNvSpPr>
              <p:nvPr/>
            </p:nvSpPr>
            <p:spPr bwMode="auto">
              <a:xfrm>
                <a:off x="5811502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54" name="Freeform 1039"/>
              <p:cNvSpPr>
                <a:spLocks/>
              </p:cNvSpPr>
              <p:nvPr/>
            </p:nvSpPr>
            <p:spPr bwMode="auto">
              <a:xfrm>
                <a:off x="5832246" y="6273985"/>
                <a:ext cx="13201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4" h="44">
                    <a:moveTo>
                      <a:pt x="0" y="44"/>
                    </a:moveTo>
                    <a:lnTo>
                      <a:pt x="0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55" name="Freeform 1040"/>
              <p:cNvSpPr>
                <a:spLocks/>
              </p:cNvSpPr>
              <p:nvPr/>
            </p:nvSpPr>
            <p:spPr bwMode="auto">
              <a:xfrm>
                <a:off x="5854876" y="627398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56" name="Freeform 1041"/>
              <p:cNvSpPr>
                <a:spLocks/>
              </p:cNvSpPr>
              <p:nvPr/>
            </p:nvSpPr>
            <p:spPr bwMode="auto">
              <a:xfrm>
                <a:off x="5877506" y="627398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57" name="Freeform 1042"/>
              <p:cNvSpPr>
                <a:spLocks/>
              </p:cNvSpPr>
              <p:nvPr/>
            </p:nvSpPr>
            <p:spPr bwMode="auto">
              <a:xfrm>
                <a:off x="5898250" y="6273985"/>
                <a:ext cx="33945" cy="3960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4" y="42"/>
                  </a:cxn>
                  <a:cxn ang="0">
                    <a:pos x="14" y="24"/>
                  </a:cxn>
                  <a:cxn ang="0">
                    <a:pos x="24" y="24"/>
                  </a:cxn>
                  <a:cxn ang="0">
                    <a:pos x="24" y="42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0" y="42"/>
                    </a:lnTo>
                    <a:lnTo>
                      <a:pt x="14" y="42"/>
                    </a:lnTo>
                    <a:lnTo>
                      <a:pt x="14" y="24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36" y="4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58" name="Freeform 1060"/>
              <p:cNvSpPr>
                <a:spLocks/>
              </p:cNvSpPr>
              <p:nvPr/>
            </p:nvSpPr>
            <p:spPr bwMode="auto">
              <a:xfrm>
                <a:off x="4936484" y="6294729"/>
                <a:ext cx="49031" cy="28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0" y="30"/>
                  </a:cxn>
                  <a:cxn ang="0">
                    <a:pos x="26" y="22"/>
                  </a:cxn>
                  <a:cxn ang="0">
                    <a:pos x="52" y="14"/>
                  </a:cxn>
                  <a:cxn ang="0">
                    <a:pos x="26" y="8"/>
                  </a:cxn>
                  <a:cxn ang="0">
                    <a:pos x="0" y="0"/>
                  </a:cxn>
                </a:cxnLst>
                <a:rect l="0" t="0" r="r" b="b"/>
                <a:pathLst>
                  <a:path w="52" h="30">
                    <a:moveTo>
                      <a:pt x="0" y="0"/>
                    </a:moveTo>
                    <a:lnTo>
                      <a:pt x="0" y="14"/>
                    </a:lnTo>
                    <a:lnTo>
                      <a:pt x="0" y="30"/>
                    </a:lnTo>
                    <a:lnTo>
                      <a:pt x="26" y="22"/>
                    </a:lnTo>
                    <a:lnTo>
                      <a:pt x="52" y="14"/>
                    </a:lnTo>
                    <a:lnTo>
                      <a:pt x="2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59" name="Freeform 1061"/>
              <p:cNvSpPr>
                <a:spLocks/>
              </p:cNvSpPr>
              <p:nvPr/>
            </p:nvSpPr>
            <p:spPr bwMode="auto">
              <a:xfrm>
                <a:off x="4974200" y="6273985"/>
                <a:ext cx="18858" cy="28287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14"/>
                  </a:cxn>
                  <a:cxn ang="0">
                    <a:pos x="16" y="10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8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24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4" y="14"/>
                  </a:cxn>
                  <a:cxn ang="0">
                    <a:pos x="14" y="14"/>
                  </a:cxn>
                </a:cxnLst>
                <a:rect l="0" t="0" r="r" b="b"/>
                <a:pathLst>
                  <a:path w="20" h="30">
                    <a:moveTo>
                      <a:pt x="14" y="14"/>
                    </a:moveTo>
                    <a:lnTo>
                      <a:pt x="14" y="14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60" name="Freeform 1062"/>
              <p:cNvSpPr>
                <a:spLocks/>
              </p:cNvSpPr>
              <p:nvPr/>
            </p:nvSpPr>
            <p:spPr bwMode="auto">
              <a:xfrm>
                <a:off x="4483888" y="6273985"/>
                <a:ext cx="22630" cy="41488"/>
              </a:xfrm>
              <a:custGeom>
                <a:avLst/>
                <a:gdLst/>
                <a:ahLst/>
                <a:cxnLst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0" y="4"/>
                  </a:cxn>
                  <a:cxn ang="0">
                    <a:pos x="16" y="2"/>
                  </a:cxn>
                  <a:cxn ang="0">
                    <a:pos x="10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2" y="16"/>
                  </a:cxn>
                  <a:cxn ang="0">
                    <a:pos x="12" y="18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2" y="36"/>
                  </a:cxn>
                  <a:cxn ang="0">
                    <a:pos x="12" y="38"/>
                  </a:cxn>
                  <a:cxn ang="0">
                    <a:pos x="10" y="36"/>
                  </a:cxn>
                  <a:cxn ang="0">
                    <a:pos x="10" y="26"/>
                  </a:cxn>
                  <a:cxn ang="0">
                    <a:pos x="0" y="30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12" y="44"/>
                  </a:cxn>
                  <a:cxn ang="0">
                    <a:pos x="18" y="42"/>
                  </a:cxn>
                  <a:cxn ang="0">
                    <a:pos x="22" y="38"/>
                  </a:cxn>
                  <a:cxn ang="0">
                    <a:pos x="24" y="30"/>
                  </a:cxn>
                  <a:cxn ang="0">
                    <a:pos x="22" y="22"/>
                  </a:cxn>
                  <a:cxn ang="0">
                    <a:pos x="20" y="20"/>
                  </a:cxn>
                </a:cxnLst>
                <a:rect l="0" t="0" r="r" b="b"/>
                <a:pathLst>
                  <a:path w="24" h="44">
                    <a:moveTo>
                      <a:pt x="20" y="20"/>
                    </a:moveTo>
                    <a:lnTo>
                      <a:pt x="20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61" name="Freeform 1063"/>
              <p:cNvSpPr>
                <a:spLocks/>
              </p:cNvSpPr>
              <p:nvPr/>
            </p:nvSpPr>
            <p:spPr bwMode="auto">
              <a:xfrm>
                <a:off x="4570636" y="6275871"/>
                <a:ext cx="56574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6" y="24"/>
                  </a:cxn>
                  <a:cxn ang="0">
                    <a:pos x="46" y="44"/>
                  </a:cxn>
                  <a:cxn ang="0">
                    <a:pos x="46" y="44"/>
                  </a:cxn>
                  <a:cxn ang="0">
                    <a:pos x="60" y="44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2"/>
                  </a:cxn>
                  <a:cxn ang="0">
                    <a:pos x="0" y="44"/>
                  </a:cxn>
                </a:cxnLst>
                <a:rect l="0" t="0" r="r" b="b"/>
                <a:pathLst>
                  <a:path w="60" h="44">
                    <a:moveTo>
                      <a:pt x="0" y="44"/>
                    </a:moveTo>
                    <a:lnTo>
                      <a:pt x="12" y="4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6" y="2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60" y="4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62" name="Freeform 1064"/>
              <p:cNvSpPr>
                <a:spLocks/>
              </p:cNvSpPr>
              <p:nvPr/>
            </p:nvSpPr>
            <p:spPr bwMode="auto">
              <a:xfrm>
                <a:off x="4636639" y="6275871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63" name="Freeform 1065"/>
              <p:cNvSpPr>
                <a:spLocks/>
              </p:cNvSpPr>
              <p:nvPr/>
            </p:nvSpPr>
            <p:spPr bwMode="auto">
              <a:xfrm>
                <a:off x="4659269" y="6275871"/>
                <a:ext cx="33945" cy="41488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36" y="4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2" y="0"/>
                  </a:cxn>
                  <a:cxn ang="0">
                    <a:pos x="22" y="24"/>
                  </a:cxn>
                </a:cxnLst>
                <a:rect l="0" t="0" r="r" b="b"/>
                <a:pathLst>
                  <a:path w="36" h="44">
                    <a:moveTo>
                      <a:pt x="22" y="24"/>
                    </a:move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36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64" name="Freeform 1066"/>
              <p:cNvSpPr>
                <a:spLocks/>
              </p:cNvSpPr>
              <p:nvPr/>
            </p:nvSpPr>
            <p:spPr bwMode="auto">
              <a:xfrm>
                <a:off x="4702643" y="6275871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65" name="Freeform 1067"/>
              <p:cNvSpPr>
                <a:spLocks/>
              </p:cNvSpPr>
              <p:nvPr/>
            </p:nvSpPr>
            <p:spPr bwMode="auto">
              <a:xfrm>
                <a:off x="4736587" y="6275871"/>
                <a:ext cx="43374" cy="41488"/>
              </a:xfrm>
              <a:custGeom>
                <a:avLst/>
                <a:gdLst/>
                <a:ahLst/>
                <a:cxnLst>
                  <a:cxn ang="0">
                    <a:pos x="3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4" y="24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24"/>
                  </a:cxn>
                  <a:cxn ang="0">
                    <a:pos x="34" y="24"/>
                  </a:cxn>
                </a:cxnLst>
                <a:rect l="0" t="0" r="r" b="b"/>
                <a:pathLst>
                  <a:path w="46" h="44">
                    <a:moveTo>
                      <a:pt x="34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4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66" name="Freeform 1068"/>
              <p:cNvSpPr>
                <a:spLocks/>
              </p:cNvSpPr>
              <p:nvPr/>
            </p:nvSpPr>
            <p:spPr bwMode="auto">
              <a:xfrm>
                <a:off x="4725272" y="6275871"/>
                <a:ext cx="11315" cy="226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67" name="Freeform 1069"/>
              <p:cNvSpPr>
                <a:spLocks/>
              </p:cNvSpPr>
              <p:nvPr/>
            </p:nvSpPr>
            <p:spPr bwMode="auto">
              <a:xfrm>
                <a:off x="4791276" y="6275871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68" name="Freeform 1070"/>
              <p:cNvSpPr>
                <a:spLocks/>
              </p:cNvSpPr>
              <p:nvPr/>
            </p:nvSpPr>
            <p:spPr bwMode="auto">
              <a:xfrm>
                <a:off x="4812020" y="6275871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69" name="Freeform 1071"/>
              <p:cNvSpPr>
                <a:spLocks/>
              </p:cNvSpPr>
              <p:nvPr/>
            </p:nvSpPr>
            <p:spPr bwMode="auto">
              <a:xfrm>
                <a:off x="4834650" y="6275871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70" name="Freeform 1072"/>
              <p:cNvSpPr>
                <a:spLocks/>
              </p:cNvSpPr>
              <p:nvPr/>
            </p:nvSpPr>
            <p:spPr bwMode="auto">
              <a:xfrm>
                <a:off x="4857280" y="6275871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271" name="Freeform 1073"/>
              <p:cNvSpPr>
                <a:spLocks/>
              </p:cNvSpPr>
              <p:nvPr/>
            </p:nvSpPr>
            <p:spPr bwMode="auto">
              <a:xfrm>
                <a:off x="4878024" y="6275871"/>
                <a:ext cx="3394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2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36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36" y="4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</p:grpSp>
      </p:grpSp>
      <p:sp>
        <p:nvSpPr>
          <p:cNvPr id="290" name="Rectangle 445"/>
          <p:cNvSpPr>
            <a:spLocks noChangeArrowheads="1"/>
          </p:cNvSpPr>
          <p:nvPr/>
        </p:nvSpPr>
        <p:spPr bwMode="auto">
          <a:xfrm>
            <a:off x="251519" y="3456430"/>
            <a:ext cx="2448271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PERANCANGAN &amp; PENGENDALIAN PENGAJARAN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558" name="Rectangle 557"/>
          <p:cNvSpPr/>
          <p:nvPr/>
        </p:nvSpPr>
        <p:spPr>
          <a:xfrm>
            <a:off x="-36512" y="476672"/>
            <a:ext cx="748883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4 minggu sebelum semester bermula:</a:t>
            </a:r>
          </a:p>
          <a:p>
            <a:pPr marL="850900" lvl="1" indent="-3937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Kenal pasti &amp; lantik penyelaras/pengajar kursus.</a:t>
            </a:r>
          </a:p>
          <a:p>
            <a:pPr marL="850900" lvl="1" indent="-393700" algn="just"/>
            <a:endParaRPr lang="en-US" sz="1200" dirty="0" smtClean="0">
              <a:solidFill>
                <a:schemeClr val="bg1"/>
              </a:solidFill>
            </a:endParaRPr>
          </a:p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3 minggu sebelum semester bermula:</a:t>
            </a:r>
          </a:p>
          <a:p>
            <a:pPr marL="850900" lvl="1" indent="-3937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TD/Penyelaras akan  menyedia &amp; mengedar  jadual waktu pengajaran kursus.</a:t>
            </a:r>
          </a:p>
          <a:p>
            <a:pPr marL="850900" lvl="1" indent="-3937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KJ  akan mengedarkan Rangka Kursus yang terkini kepada  pensyarah yang telah dilantik.</a:t>
            </a:r>
          </a:p>
        </p:txBody>
      </p:sp>
      <p:sp>
        <p:nvSpPr>
          <p:cNvPr id="559" name="Rectangle 558"/>
          <p:cNvSpPr/>
          <p:nvPr/>
        </p:nvSpPr>
        <p:spPr>
          <a:xfrm>
            <a:off x="2843808" y="2924944"/>
            <a:ext cx="6048672" cy="3485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2 minggu sebelum semester bermula:</a:t>
            </a:r>
          </a:p>
          <a:p>
            <a:pPr marL="850900" lvl="1" indent="-3937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Pensyarah menyediakan Rancangan Pengajaran (GS-PRG01) </a:t>
            </a:r>
          </a:p>
          <a:p>
            <a:pPr marL="850900" lvl="1" indent="-393700" algn="just"/>
            <a:endParaRPr lang="en-US" sz="1100" dirty="0" smtClean="0">
              <a:solidFill>
                <a:schemeClr val="bg1"/>
              </a:solidFill>
            </a:endParaRPr>
          </a:p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1 minggu sebelum semester bermula:</a:t>
            </a:r>
          </a:p>
          <a:p>
            <a:pPr marL="850900" lvl="1" indent="-3937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TD/Penyelaras akan sahkan Rancangan Pengajaran.</a:t>
            </a:r>
          </a:p>
          <a:p>
            <a:pPr marL="850900" lvl="1" indent="-393700" algn="just"/>
            <a:endParaRPr lang="en-US" sz="1100" dirty="0" smtClean="0">
              <a:solidFill>
                <a:schemeClr val="bg1"/>
              </a:solidFill>
            </a:endParaRPr>
          </a:p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Semester bermula:</a:t>
            </a:r>
          </a:p>
          <a:p>
            <a:pPr marL="850900" lvl="1" indent="-3937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Laksanakan pengajaran berdasarkan Rancangan Pengajaran yang telah disahkan.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pic>
        <p:nvPicPr>
          <p:cNvPr id="80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Pentagon 780"/>
          <p:cNvSpPr>
            <a:spLocks noChangeArrowheads="1"/>
          </p:cNvSpPr>
          <p:nvPr/>
        </p:nvSpPr>
        <p:spPr bwMode="auto">
          <a:xfrm>
            <a:off x="6716202" y="3356992"/>
            <a:ext cx="2363854" cy="616559"/>
          </a:xfrm>
          <a:prstGeom prst="homePlate">
            <a:avLst>
              <a:gd name="adj" fmla="val 40316"/>
            </a:avLst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712" name="Rektangel 621"/>
          <p:cNvSpPr>
            <a:spLocks noChangeArrowheads="1"/>
          </p:cNvSpPr>
          <p:nvPr/>
        </p:nvSpPr>
        <p:spPr bwMode="auto">
          <a:xfrm>
            <a:off x="5655943" y="4157663"/>
            <a:ext cx="1684896" cy="2221037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grpSp>
        <p:nvGrpSpPr>
          <p:cNvPr id="2" name="Gruppe 75"/>
          <p:cNvGrpSpPr>
            <a:grpSpLocks/>
          </p:cNvGrpSpPr>
          <p:nvPr/>
        </p:nvGrpSpPr>
        <p:grpSpPr bwMode="auto">
          <a:xfrm>
            <a:off x="774898" y="3356992"/>
            <a:ext cx="7463476" cy="616559"/>
            <a:chOff x="272143" y="2949958"/>
            <a:chExt cx="8556211" cy="457921"/>
          </a:xfrm>
        </p:grpSpPr>
        <p:sp>
          <p:nvSpPr>
            <p:cNvPr id="300" name="Rectangle 445"/>
            <p:cNvSpPr>
              <a:spLocks noChangeArrowheads="1"/>
            </p:cNvSpPr>
            <p:nvPr/>
          </p:nvSpPr>
          <p:spPr bwMode="auto">
            <a:xfrm>
              <a:off x="1985304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1" name="Rectangle 446"/>
            <p:cNvSpPr>
              <a:spLocks noChangeArrowheads="1"/>
            </p:cNvSpPr>
            <p:nvPr/>
          </p:nvSpPr>
          <p:spPr bwMode="auto">
            <a:xfrm>
              <a:off x="3694626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2" name="Rectangle 447"/>
            <p:cNvSpPr>
              <a:spLocks noChangeArrowheads="1"/>
            </p:cNvSpPr>
            <p:nvPr/>
          </p:nvSpPr>
          <p:spPr bwMode="auto">
            <a:xfrm>
              <a:off x="5405867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3" name="Rectangle 448"/>
            <p:cNvSpPr>
              <a:spLocks noChangeArrowheads="1"/>
            </p:cNvSpPr>
            <p:nvPr/>
          </p:nvSpPr>
          <p:spPr bwMode="auto">
            <a:xfrm>
              <a:off x="7119028" y="2949958"/>
              <a:ext cx="1709322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4" name="Rectangle 445"/>
            <p:cNvSpPr>
              <a:spLocks noChangeArrowheads="1"/>
            </p:cNvSpPr>
            <p:nvPr/>
          </p:nvSpPr>
          <p:spPr bwMode="auto">
            <a:xfrm>
              <a:off x="272143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</p:grpSp>
      <p:sp>
        <p:nvSpPr>
          <p:cNvPr id="307" name="Rectangle 447"/>
          <p:cNvSpPr>
            <a:spLocks noChangeArrowheads="1"/>
          </p:cNvSpPr>
          <p:nvPr/>
        </p:nvSpPr>
        <p:spPr bwMode="auto">
          <a:xfrm>
            <a:off x="5224028" y="3483300"/>
            <a:ext cx="1491022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n-US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707" name="Rektangel 621"/>
          <p:cNvSpPr>
            <a:spLocks noChangeArrowheads="1"/>
          </p:cNvSpPr>
          <p:nvPr/>
        </p:nvSpPr>
        <p:spPr bwMode="auto">
          <a:xfrm>
            <a:off x="1893088" y="1012701"/>
            <a:ext cx="1703994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260648"/>
            <a:ext cx="6286500" cy="584775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CARTA ALIR PENGAJIAN SISWAZAH</a:t>
            </a:r>
            <a:endParaRPr lang="en-US" sz="3200" b="1" i="1" dirty="0" smtClean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260648"/>
            <a:ext cx="13573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8001000" y="260648"/>
            <a:ext cx="1143000" cy="5222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0" name="Nedadgående pil 95"/>
          <p:cNvSpPr>
            <a:spLocks noChangeArrowheads="1"/>
          </p:cNvSpPr>
          <p:nvPr/>
        </p:nvSpPr>
        <p:spPr bwMode="auto">
          <a:xfrm>
            <a:off x="2633314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80" name="Nedadgående pil 430"/>
          <p:cNvSpPr>
            <a:spLocks noChangeArrowheads="1"/>
          </p:cNvSpPr>
          <p:nvPr/>
        </p:nvSpPr>
        <p:spPr bwMode="auto">
          <a:xfrm rot="10800000">
            <a:off x="6290240" y="3916363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grpSp>
        <p:nvGrpSpPr>
          <p:cNvPr id="3" name="Group 999"/>
          <p:cNvGrpSpPr/>
          <p:nvPr/>
        </p:nvGrpSpPr>
        <p:grpSpPr>
          <a:xfrm>
            <a:off x="1958401" y="1086077"/>
            <a:ext cx="1578428" cy="1406819"/>
            <a:chOff x="239487" y="1052736"/>
            <a:chExt cx="1578428" cy="1406819"/>
          </a:xfrm>
        </p:grpSpPr>
        <p:sp>
          <p:nvSpPr>
            <p:cNvPr id="392" name="Freeform 1013"/>
            <p:cNvSpPr>
              <a:spLocks noEditPoints="1"/>
            </p:cNvSpPr>
            <p:nvPr/>
          </p:nvSpPr>
          <p:spPr bwMode="auto">
            <a:xfrm>
              <a:off x="239487" y="1052736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3" name="Freeform 1014"/>
            <p:cNvSpPr>
              <a:spLocks/>
            </p:cNvSpPr>
            <p:nvPr/>
          </p:nvSpPr>
          <p:spPr bwMode="auto">
            <a:xfrm>
              <a:off x="827862" y="2404866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4" name="Freeform 1015"/>
            <p:cNvSpPr>
              <a:spLocks/>
            </p:cNvSpPr>
            <p:nvPr/>
          </p:nvSpPr>
          <p:spPr bwMode="auto">
            <a:xfrm>
              <a:off x="780716" y="2425610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5" name="Freeform 1016"/>
            <p:cNvSpPr>
              <a:spLocks/>
            </p:cNvSpPr>
            <p:nvPr/>
          </p:nvSpPr>
          <p:spPr bwMode="auto">
            <a:xfrm>
              <a:off x="797689" y="2399209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6" name="Freeform 1017"/>
            <p:cNvSpPr>
              <a:spLocks noEditPoints="1"/>
            </p:cNvSpPr>
            <p:nvPr/>
          </p:nvSpPr>
          <p:spPr bwMode="auto">
            <a:xfrm>
              <a:off x="818433" y="2399209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7" name="Freeform 1018"/>
            <p:cNvSpPr>
              <a:spLocks/>
            </p:cNvSpPr>
            <p:nvPr/>
          </p:nvSpPr>
          <p:spPr bwMode="auto">
            <a:xfrm>
              <a:off x="1733053" y="2419953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8" name="Freeform 1019"/>
            <p:cNvSpPr>
              <a:spLocks/>
            </p:cNvSpPr>
            <p:nvPr/>
          </p:nvSpPr>
          <p:spPr bwMode="auto">
            <a:xfrm>
              <a:off x="1770770" y="2399209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9" name="Freeform 1020"/>
            <p:cNvSpPr>
              <a:spLocks/>
            </p:cNvSpPr>
            <p:nvPr/>
          </p:nvSpPr>
          <p:spPr bwMode="auto">
            <a:xfrm>
              <a:off x="1280457" y="2399209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0" name="Freeform 1021"/>
            <p:cNvSpPr>
              <a:spLocks/>
            </p:cNvSpPr>
            <p:nvPr/>
          </p:nvSpPr>
          <p:spPr bwMode="auto">
            <a:xfrm>
              <a:off x="876893" y="2401095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1" name="Freeform 1022"/>
            <p:cNvSpPr>
              <a:spLocks/>
            </p:cNvSpPr>
            <p:nvPr/>
          </p:nvSpPr>
          <p:spPr bwMode="auto">
            <a:xfrm>
              <a:off x="942896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2" name="Freeform 1023"/>
            <p:cNvSpPr>
              <a:spLocks/>
            </p:cNvSpPr>
            <p:nvPr/>
          </p:nvSpPr>
          <p:spPr bwMode="auto">
            <a:xfrm>
              <a:off x="963640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3" name="Freeform 1024"/>
            <p:cNvSpPr>
              <a:spLocks/>
            </p:cNvSpPr>
            <p:nvPr/>
          </p:nvSpPr>
          <p:spPr bwMode="auto">
            <a:xfrm>
              <a:off x="1008900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4" name="Freeform 1025"/>
            <p:cNvSpPr>
              <a:spLocks/>
            </p:cNvSpPr>
            <p:nvPr/>
          </p:nvSpPr>
          <p:spPr bwMode="auto">
            <a:xfrm>
              <a:off x="1040959" y="2401095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5" name="Freeform 1026"/>
            <p:cNvSpPr>
              <a:spLocks/>
            </p:cNvSpPr>
            <p:nvPr/>
          </p:nvSpPr>
          <p:spPr bwMode="auto">
            <a:xfrm>
              <a:off x="1029644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6" name="Freeform 1027"/>
            <p:cNvSpPr>
              <a:spLocks/>
            </p:cNvSpPr>
            <p:nvPr/>
          </p:nvSpPr>
          <p:spPr bwMode="auto">
            <a:xfrm>
              <a:off x="1095647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7" name="Freeform 1028"/>
            <p:cNvSpPr>
              <a:spLocks/>
            </p:cNvSpPr>
            <p:nvPr/>
          </p:nvSpPr>
          <p:spPr bwMode="auto">
            <a:xfrm>
              <a:off x="111827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8" name="Freeform 1029"/>
            <p:cNvSpPr>
              <a:spLocks/>
            </p:cNvSpPr>
            <p:nvPr/>
          </p:nvSpPr>
          <p:spPr bwMode="auto">
            <a:xfrm>
              <a:off x="114090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9" name="Freeform 1030"/>
            <p:cNvSpPr>
              <a:spLocks/>
            </p:cNvSpPr>
            <p:nvPr/>
          </p:nvSpPr>
          <p:spPr bwMode="auto">
            <a:xfrm>
              <a:off x="1161651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0" name="Freeform 1031"/>
            <p:cNvSpPr>
              <a:spLocks/>
            </p:cNvSpPr>
            <p:nvPr/>
          </p:nvSpPr>
          <p:spPr bwMode="auto">
            <a:xfrm>
              <a:off x="1184281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1" name="Freeform 1032"/>
            <p:cNvSpPr>
              <a:spLocks/>
            </p:cNvSpPr>
            <p:nvPr/>
          </p:nvSpPr>
          <p:spPr bwMode="auto">
            <a:xfrm>
              <a:off x="1367205" y="2401095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2" name="Freeform 1033"/>
            <p:cNvSpPr>
              <a:spLocks/>
            </p:cNvSpPr>
            <p:nvPr/>
          </p:nvSpPr>
          <p:spPr bwMode="auto">
            <a:xfrm>
              <a:off x="1433209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3" name="Freeform 1034"/>
            <p:cNvSpPr>
              <a:spLocks/>
            </p:cNvSpPr>
            <p:nvPr/>
          </p:nvSpPr>
          <p:spPr bwMode="auto">
            <a:xfrm>
              <a:off x="1455838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4" name="Freeform 1035"/>
            <p:cNvSpPr>
              <a:spLocks/>
            </p:cNvSpPr>
            <p:nvPr/>
          </p:nvSpPr>
          <p:spPr bwMode="auto">
            <a:xfrm>
              <a:off x="1499212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5" name="Freeform 1036"/>
            <p:cNvSpPr>
              <a:spLocks/>
            </p:cNvSpPr>
            <p:nvPr/>
          </p:nvSpPr>
          <p:spPr bwMode="auto">
            <a:xfrm>
              <a:off x="1533157" y="2401095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6" name="Freeform 1037"/>
            <p:cNvSpPr>
              <a:spLocks/>
            </p:cNvSpPr>
            <p:nvPr/>
          </p:nvSpPr>
          <p:spPr bwMode="auto">
            <a:xfrm>
              <a:off x="1521842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7" name="Freeform 1038"/>
            <p:cNvSpPr>
              <a:spLocks/>
            </p:cNvSpPr>
            <p:nvPr/>
          </p:nvSpPr>
          <p:spPr bwMode="auto">
            <a:xfrm>
              <a:off x="1587845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8" name="Freeform 1039"/>
            <p:cNvSpPr>
              <a:spLocks/>
            </p:cNvSpPr>
            <p:nvPr/>
          </p:nvSpPr>
          <p:spPr bwMode="auto">
            <a:xfrm>
              <a:off x="1608589" y="2401095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9" name="Freeform 1040"/>
            <p:cNvSpPr>
              <a:spLocks/>
            </p:cNvSpPr>
            <p:nvPr/>
          </p:nvSpPr>
          <p:spPr bwMode="auto">
            <a:xfrm>
              <a:off x="163121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0" name="Freeform 1041"/>
            <p:cNvSpPr>
              <a:spLocks/>
            </p:cNvSpPr>
            <p:nvPr/>
          </p:nvSpPr>
          <p:spPr bwMode="auto">
            <a:xfrm>
              <a:off x="165384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1" name="Freeform 1042"/>
            <p:cNvSpPr>
              <a:spLocks/>
            </p:cNvSpPr>
            <p:nvPr/>
          </p:nvSpPr>
          <p:spPr bwMode="auto">
            <a:xfrm>
              <a:off x="1674593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2" name="Freeform 1043"/>
            <p:cNvSpPr>
              <a:spLocks/>
            </p:cNvSpPr>
            <p:nvPr/>
          </p:nvSpPr>
          <p:spPr bwMode="auto">
            <a:xfrm>
              <a:off x="1506755" y="1069708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3" name="Freeform 1044"/>
            <p:cNvSpPr>
              <a:spLocks/>
            </p:cNvSpPr>
            <p:nvPr/>
          </p:nvSpPr>
          <p:spPr bwMode="auto">
            <a:xfrm>
              <a:off x="1186167" y="1069708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4" name="Freeform 1045"/>
            <p:cNvSpPr>
              <a:spLocks/>
            </p:cNvSpPr>
            <p:nvPr/>
          </p:nvSpPr>
          <p:spPr bwMode="auto">
            <a:xfrm>
              <a:off x="1463382" y="1073480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5" name="Freeform 1046"/>
            <p:cNvSpPr>
              <a:spLocks/>
            </p:cNvSpPr>
            <p:nvPr/>
          </p:nvSpPr>
          <p:spPr bwMode="auto">
            <a:xfrm>
              <a:off x="1435094" y="1073480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6" name="Freeform 1047"/>
            <p:cNvSpPr>
              <a:spLocks/>
            </p:cNvSpPr>
            <p:nvPr/>
          </p:nvSpPr>
          <p:spPr bwMode="auto">
            <a:xfrm>
              <a:off x="993813" y="1065937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7" name="Freeform 1048"/>
            <p:cNvSpPr>
              <a:spLocks/>
            </p:cNvSpPr>
            <p:nvPr/>
          </p:nvSpPr>
          <p:spPr bwMode="auto">
            <a:xfrm>
              <a:off x="1399264" y="1067823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8" name="Freeform 1049"/>
            <p:cNvSpPr>
              <a:spLocks noEditPoints="1"/>
            </p:cNvSpPr>
            <p:nvPr/>
          </p:nvSpPr>
          <p:spPr bwMode="auto">
            <a:xfrm>
              <a:off x="1427551" y="1067823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9" name="Freeform 1050"/>
            <p:cNvSpPr>
              <a:spLocks noEditPoints="1"/>
            </p:cNvSpPr>
            <p:nvPr/>
          </p:nvSpPr>
          <p:spPr bwMode="auto">
            <a:xfrm>
              <a:off x="1455838" y="1067823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0" name="Rectangle 1051"/>
            <p:cNvSpPr>
              <a:spLocks noChangeArrowheads="1"/>
            </p:cNvSpPr>
            <p:nvPr/>
          </p:nvSpPr>
          <p:spPr bwMode="auto">
            <a:xfrm>
              <a:off x="1486011" y="1082909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1" name="Freeform 1052"/>
            <p:cNvSpPr>
              <a:spLocks/>
            </p:cNvSpPr>
            <p:nvPr/>
          </p:nvSpPr>
          <p:spPr bwMode="auto">
            <a:xfrm>
              <a:off x="605335" y="1067823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2" name="Freeform 1053"/>
            <p:cNvSpPr>
              <a:spLocks/>
            </p:cNvSpPr>
            <p:nvPr/>
          </p:nvSpPr>
          <p:spPr bwMode="auto">
            <a:xfrm>
              <a:off x="637394" y="1067823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3" name="Rectangle 1054"/>
            <p:cNvSpPr>
              <a:spLocks noChangeArrowheads="1"/>
            </p:cNvSpPr>
            <p:nvPr/>
          </p:nvSpPr>
          <p:spPr bwMode="auto">
            <a:xfrm>
              <a:off x="590249" y="1067823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4" name="Freeform 1055"/>
            <p:cNvSpPr>
              <a:spLocks/>
            </p:cNvSpPr>
            <p:nvPr/>
          </p:nvSpPr>
          <p:spPr bwMode="auto">
            <a:xfrm>
              <a:off x="558190" y="1067823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5" name="Freeform 1056"/>
            <p:cNvSpPr>
              <a:spLocks/>
            </p:cNvSpPr>
            <p:nvPr/>
          </p:nvSpPr>
          <p:spPr bwMode="auto">
            <a:xfrm>
              <a:off x="1269143" y="1064051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6" name="Freeform 1057"/>
            <p:cNvSpPr>
              <a:spLocks noEditPoints="1"/>
            </p:cNvSpPr>
            <p:nvPr/>
          </p:nvSpPr>
          <p:spPr bwMode="auto">
            <a:xfrm>
              <a:off x="1178623" y="1064051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7" name="Freeform 1058"/>
            <p:cNvSpPr>
              <a:spLocks/>
            </p:cNvSpPr>
            <p:nvPr/>
          </p:nvSpPr>
          <p:spPr bwMode="auto">
            <a:xfrm>
              <a:off x="1237084" y="1065937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8" name="Freeform 1059"/>
            <p:cNvSpPr>
              <a:spLocks/>
            </p:cNvSpPr>
            <p:nvPr/>
          </p:nvSpPr>
          <p:spPr bwMode="auto">
            <a:xfrm>
              <a:off x="1206911" y="1064051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9" name="Freeform 1060"/>
            <p:cNvSpPr>
              <a:spLocks/>
            </p:cNvSpPr>
            <p:nvPr/>
          </p:nvSpPr>
          <p:spPr bwMode="auto">
            <a:xfrm>
              <a:off x="712827" y="2421839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0" name="Freeform 1061"/>
            <p:cNvSpPr>
              <a:spLocks/>
            </p:cNvSpPr>
            <p:nvPr/>
          </p:nvSpPr>
          <p:spPr bwMode="auto">
            <a:xfrm>
              <a:off x="750543" y="2401095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1" name="Freeform 1062"/>
            <p:cNvSpPr>
              <a:spLocks/>
            </p:cNvSpPr>
            <p:nvPr/>
          </p:nvSpPr>
          <p:spPr bwMode="auto">
            <a:xfrm>
              <a:off x="260231" y="2401095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2" name="Freeform 1063"/>
            <p:cNvSpPr>
              <a:spLocks/>
            </p:cNvSpPr>
            <p:nvPr/>
          </p:nvSpPr>
          <p:spPr bwMode="auto">
            <a:xfrm>
              <a:off x="346979" y="2402981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3" name="Freeform 1064"/>
            <p:cNvSpPr>
              <a:spLocks/>
            </p:cNvSpPr>
            <p:nvPr/>
          </p:nvSpPr>
          <p:spPr bwMode="auto">
            <a:xfrm>
              <a:off x="412982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4" name="Freeform 1065"/>
            <p:cNvSpPr>
              <a:spLocks/>
            </p:cNvSpPr>
            <p:nvPr/>
          </p:nvSpPr>
          <p:spPr bwMode="auto">
            <a:xfrm>
              <a:off x="435612" y="2402981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5" name="Freeform 1066"/>
            <p:cNvSpPr>
              <a:spLocks/>
            </p:cNvSpPr>
            <p:nvPr/>
          </p:nvSpPr>
          <p:spPr bwMode="auto">
            <a:xfrm>
              <a:off x="478986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6" name="Freeform 1067"/>
            <p:cNvSpPr>
              <a:spLocks/>
            </p:cNvSpPr>
            <p:nvPr/>
          </p:nvSpPr>
          <p:spPr bwMode="auto">
            <a:xfrm>
              <a:off x="512930" y="2402981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7" name="Freeform 1068"/>
            <p:cNvSpPr>
              <a:spLocks/>
            </p:cNvSpPr>
            <p:nvPr/>
          </p:nvSpPr>
          <p:spPr bwMode="auto">
            <a:xfrm>
              <a:off x="501615" y="2402981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8" name="Freeform 1069"/>
            <p:cNvSpPr>
              <a:spLocks/>
            </p:cNvSpPr>
            <p:nvPr/>
          </p:nvSpPr>
          <p:spPr bwMode="auto">
            <a:xfrm>
              <a:off x="567619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9" name="Freeform 1070"/>
            <p:cNvSpPr>
              <a:spLocks/>
            </p:cNvSpPr>
            <p:nvPr/>
          </p:nvSpPr>
          <p:spPr bwMode="auto">
            <a:xfrm>
              <a:off x="58836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0" name="Freeform 1071"/>
            <p:cNvSpPr>
              <a:spLocks/>
            </p:cNvSpPr>
            <p:nvPr/>
          </p:nvSpPr>
          <p:spPr bwMode="auto">
            <a:xfrm>
              <a:off x="61099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1" name="Freeform 1072"/>
            <p:cNvSpPr>
              <a:spLocks/>
            </p:cNvSpPr>
            <p:nvPr/>
          </p:nvSpPr>
          <p:spPr bwMode="auto">
            <a:xfrm>
              <a:off x="63362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2" name="Freeform 1073"/>
            <p:cNvSpPr>
              <a:spLocks/>
            </p:cNvSpPr>
            <p:nvPr/>
          </p:nvSpPr>
          <p:spPr bwMode="auto">
            <a:xfrm>
              <a:off x="654367" y="2402981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pic>
          <p:nvPicPr>
            <p:cNvPr id="709" name="Picture 2" descr="G:\PPT SGS\Raw\sarjana0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484" y="1243475"/>
              <a:ext cx="1467286" cy="1005128"/>
            </a:xfrm>
            <a:prstGeom prst="rect">
              <a:avLst/>
            </a:prstGeom>
            <a:noFill/>
          </p:spPr>
        </p:pic>
      </p:grp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68268" y="5050859"/>
            <a:ext cx="1500281" cy="10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923"/>
          <p:cNvGrpSpPr/>
          <p:nvPr/>
        </p:nvGrpSpPr>
        <p:grpSpPr>
          <a:xfrm>
            <a:off x="5723917" y="4869160"/>
            <a:ext cx="1578428" cy="1406819"/>
            <a:chOff x="2906483" y="1153009"/>
            <a:chExt cx="1578428" cy="1406819"/>
          </a:xfrm>
        </p:grpSpPr>
        <p:sp>
          <p:nvSpPr>
            <p:cNvPr id="455" name="Freeform 1013"/>
            <p:cNvSpPr>
              <a:spLocks noEditPoints="1"/>
            </p:cNvSpPr>
            <p:nvPr/>
          </p:nvSpPr>
          <p:spPr bwMode="auto">
            <a:xfrm>
              <a:off x="2906483" y="1153009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6" name="Freeform 1014"/>
            <p:cNvSpPr>
              <a:spLocks/>
            </p:cNvSpPr>
            <p:nvPr/>
          </p:nvSpPr>
          <p:spPr bwMode="auto">
            <a:xfrm>
              <a:off x="3494858" y="2505139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7" name="Freeform 1015"/>
            <p:cNvSpPr>
              <a:spLocks/>
            </p:cNvSpPr>
            <p:nvPr/>
          </p:nvSpPr>
          <p:spPr bwMode="auto">
            <a:xfrm>
              <a:off x="3447712" y="2525883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8" name="Freeform 1016"/>
            <p:cNvSpPr>
              <a:spLocks/>
            </p:cNvSpPr>
            <p:nvPr/>
          </p:nvSpPr>
          <p:spPr bwMode="auto">
            <a:xfrm>
              <a:off x="3464685" y="2499482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9" name="Freeform 1017"/>
            <p:cNvSpPr>
              <a:spLocks noEditPoints="1"/>
            </p:cNvSpPr>
            <p:nvPr/>
          </p:nvSpPr>
          <p:spPr bwMode="auto">
            <a:xfrm>
              <a:off x="3485429" y="2499482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0" name="Freeform 1018"/>
            <p:cNvSpPr>
              <a:spLocks/>
            </p:cNvSpPr>
            <p:nvPr/>
          </p:nvSpPr>
          <p:spPr bwMode="auto">
            <a:xfrm>
              <a:off x="4400049" y="2520226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1" name="Freeform 1019"/>
            <p:cNvSpPr>
              <a:spLocks/>
            </p:cNvSpPr>
            <p:nvPr/>
          </p:nvSpPr>
          <p:spPr bwMode="auto">
            <a:xfrm>
              <a:off x="4437766" y="2499482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2" name="Freeform 1020"/>
            <p:cNvSpPr>
              <a:spLocks/>
            </p:cNvSpPr>
            <p:nvPr/>
          </p:nvSpPr>
          <p:spPr bwMode="auto">
            <a:xfrm>
              <a:off x="3947453" y="2499482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3" name="Freeform 1021"/>
            <p:cNvSpPr>
              <a:spLocks/>
            </p:cNvSpPr>
            <p:nvPr/>
          </p:nvSpPr>
          <p:spPr bwMode="auto">
            <a:xfrm>
              <a:off x="3543889" y="2501368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4" name="Freeform 1022"/>
            <p:cNvSpPr>
              <a:spLocks/>
            </p:cNvSpPr>
            <p:nvPr/>
          </p:nvSpPr>
          <p:spPr bwMode="auto">
            <a:xfrm>
              <a:off x="3609892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5" name="Freeform 1023"/>
            <p:cNvSpPr>
              <a:spLocks/>
            </p:cNvSpPr>
            <p:nvPr/>
          </p:nvSpPr>
          <p:spPr bwMode="auto">
            <a:xfrm>
              <a:off x="3630636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6" name="Freeform 1024"/>
            <p:cNvSpPr>
              <a:spLocks/>
            </p:cNvSpPr>
            <p:nvPr/>
          </p:nvSpPr>
          <p:spPr bwMode="auto">
            <a:xfrm>
              <a:off x="3675896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7" name="Freeform 1025"/>
            <p:cNvSpPr>
              <a:spLocks/>
            </p:cNvSpPr>
            <p:nvPr/>
          </p:nvSpPr>
          <p:spPr bwMode="auto">
            <a:xfrm>
              <a:off x="3707955" y="2501368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8" name="Freeform 1026"/>
            <p:cNvSpPr>
              <a:spLocks/>
            </p:cNvSpPr>
            <p:nvPr/>
          </p:nvSpPr>
          <p:spPr bwMode="auto">
            <a:xfrm>
              <a:off x="3696640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9" name="Freeform 1027"/>
            <p:cNvSpPr>
              <a:spLocks/>
            </p:cNvSpPr>
            <p:nvPr/>
          </p:nvSpPr>
          <p:spPr bwMode="auto">
            <a:xfrm>
              <a:off x="3762643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0" name="Freeform 1028"/>
            <p:cNvSpPr>
              <a:spLocks/>
            </p:cNvSpPr>
            <p:nvPr/>
          </p:nvSpPr>
          <p:spPr bwMode="auto">
            <a:xfrm>
              <a:off x="378527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1" name="Freeform 1029"/>
            <p:cNvSpPr>
              <a:spLocks/>
            </p:cNvSpPr>
            <p:nvPr/>
          </p:nvSpPr>
          <p:spPr bwMode="auto">
            <a:xfrm>
              <a:off x="380790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2" name="Freeform 1030"/>
            <p:cNvSpPr>
              <a:spLocks/>
            </p:cNvSpPr>
            <p:nvPr/>
          </p:nvSpPr>
          <p:spPr bwMode="auto">
            <a:xfrm>
              <a:off x="3828647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3" name="Freeform 1031"/>
            <p:cNvSpPr>
              <a:spLocks/>
            </p:cNvSpPr>
            <p:nvPr/>
          </p:nvSpPr>
          <p:spPr bwMode="auto">
            <a:xfrm>
              <a:off x="3851277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4" name="Freeform 1032"/>
            <p:cNvSpPr>
              <a:spLocks/>
            </p:cNvSpPr>
            <p:nvPr/>
          </p:nvSpPr>
          <p:spPr bwMode="auto">
            <a:xfrm>
              <a:off x="4034201" y="2501368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5" name="Freeform 1033"/>
            <p:cNvSpPr>
              <a:spLocks/>
            </p:cNvSpPr>
            <p:nvPr/>
          </p:nvSpPr>
          <p:spPr bwMode="auto">
            <a:xfrm>
              <a:off x="4100205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6" name="Freeform 1034"/>
            <p:cNvSpPr>
              <a:spLocks/>
            </p:cNvSpPr>
            <p:nvPr/>
          </p:nvSpPr>
          <p:spPr bwMode="auto">
            <a:xfrm>
              <a:off x="4122834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7" name="Freeform 1035"/>
            <p:cNvSpPr>
              <a:spLocks/>
            </p:cNvSpPr>
            <p:nvPr/>
          </p:nvSpPr>
          <p:spPr bwMode="auto">
            <a:xfrm>
              <a:off x="4166208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8" name="Freeform 1036"/>
            <p:cNvSpPr>
              <a:spLocks/>
            </p:cNvSpPr>
            <p:nvPr/>
          </p:nvSpPr>
          <p:spPr bwMode="auto">
            <a:xfrm>
              <a:off x="4200153" y="2501368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9" name="Freeform 1037"/>
            <p:cNvSpPr>
              <a:spLocks/>
            </p:cNvSpPr>
            <p:nvPr/>
          </p:nvSpPr>
          <p:spPr bwMode="auto">
            <a:xfrm>
              <a:off x="4188838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0" name="Freeform 1038"/>
            <p:cNvSpPr>
              <a:spLocks/>
            </p:cNvSpPr>
            <p:nvPr/>
          </p:nvSpPr>
          <p:spPr bwMode="auto">
            <a:xfrm>
              <a:off x="4254841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1" name="Freeform 1039"/>
            <p:cNvSpPr>
              <a:spLocks/>
            </p:cNvSpPr>
            <p:nvPr/>
          </p:nvSpPr>
          <p:spPr bwMode="auto">
            <a:xfrm>
              <a:off x="4275585" y="2501368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2" name="Freeform 1040"/>
            <p:cNvSpPr>
              <a:spLocks/>
            </p:cNvSpPr>
            <p:nvPr/>
          </p:nvSpPr>
          <p:spPr bwMode="auto">
            <a:xfrm>
              <a:off x="429821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3" name="Freeform 1041"/>
            <p:cNvSpPr>
              <a:spLocks/>
            </p:cNvSpPr>
            <p:nvPr/>
          </p:nvSpPr>
          <p:spPr bwMode="auto">
            <a:xfrm>
              <a:off x="432084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4" name="Freeform 1042"/>
            <p:cNvSpPr>
              <a:spLocks/>
            </p:cNvSpPr>
            <p:nvPr/>
          </p:nvSpPr>
          <p:spPr bwMode="auto">
            <a:xfrm>
              <a:off x="4341589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5" name="Freeform 1043"/>
            <p:cNvSpPr>
              <a:spLocks/>
            </p:cNvSpPr>
            <p:nvPr/>
          </p:nvSpPr>
          <p:spPr bwMode="auto">
            <a:xfrm>
              <a:off x="4173751" y="1169981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6" name="Freeform 1044"/>
            <p:cNvSpPr>
              <a:spLocks/>
            </p:cNvSpPr>
            <p:nvPr/>
          </p:nvSpPr>
          <p:spPr bwMode="auto">
            <a:xfrm>
              <a:off x="3853163" y="1169981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7" name="Freeform 1045"/>
            <p:cNvSpPr>
              <a:spLocks/>
            </p:cNvSpPr>
            <p:nvPr/>
          </p:nvSpPr>
          <p:spPr bwMode="auto">
            <a:xfrm>
              <a:off x="4130378" y="1173753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8" name="Freeform 1046"/>
            <p:cNvSpPr>
              <a:spLocks/>
            </p:cNvSpPr>
            <p:nvPr/>
          </p:nvSpPr>
          <p:spPr bwMode="auto">
            <a:xfrm>
              <a:off x="4102090" y="1173753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9" name="Freeform 1047"/>
            <p:cNvSpPr>
              <a:spLocks/>
            </p:cNvSpPr>
            <p:nvPr/>
          </p:nvSpPr>
          <p:spPr bwMode="auto">
            <a:xfrm>
              <a:off x="3660809" y="1166210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0" name="Freeform 1048"/>
            <p:cNvSpPr>
              <a:spLocks/>
            </p:cNvSpPr>
            <p:nvPr/>
          </p:nvSpPr>
          <p:spPr bwMode="auto">
            <a:xfrm>
              <a:off x="4066260" y="1168096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1" name="Freeform 1049"/>
            <p:cNvSpPr>
              <a:spLocks noEditPoints="1"/>
            </p:cNvSpPr>
            <p:nvPr/>
          </p:nvSpPr>
          <p:spPr bwMode="auto">
            <a:xfrm>
              <a:off x="4094547" y="1168096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2" name="Freeform 1050"/>
            <p:cNvSpPr>
              <a:spLocks noEditPoints="1"/>
            </p:cNvSpPr>
            <p:nvPr/>
          </p:nvSpPr>
          <p:spPr bwMode="auto">
            <a:xfrm>
              <a:off x="4122834" y="1168096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3" name="Rectangle 1051"/>
            <p:cNvSpPr>
              <a:spLocks noChangeArrowheads="1"/>
            </p:cNvSpPr>
            <p:nvPr/>
          </p:nvSpPr>
          <p:spPr bwMode="auto">
            <a:xfrm>
              <a:off x="4153007" y="1183182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4" name="Freeform 1052"/>
            <p:cNvSpPr>
              <a:spLocks/>
            </p:cNvSpPr>
            <p:nvPr/>
          </p:nvSpPr>
          <p:spPr bwMode="auto">
            <a:xfrm>
              <a:off x="3272331" y="1168096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5" name="Freeform 1053"/>
            <p:cNvSpPr>
              <a:spLocks/>
            </p:cNvSpPr>
            <p:nvPr/>
          </p:nvSpPr>
          <p:spPr bwMode="auto">
            <a:xfrm>
              <a:off x="3304390" y="1168096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6" name="Rectangle 1054"/>
            <p:cNvSpPr>
              <a:spLocks noChangeArrowheads="1"/>
            </p:cNvSpPr>
            <p:nvPr/>
          </p:nvSpPr>
          <p:spPr bwMode="auto">
            <a:xfrm>
              <a:off x="3257245" y="1168096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7" name="Freeform 1055"/>
            <p:cNvSpPr>
              <a:spLocks/>
            </p:cNvSpPr>
            <p:nvPr/>
          </p:nvSpPr>
          <p:spPr bwMode="auto">
            <a:xfrm>
              <a:off x="3225186" y="1168096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8" name="Freeform 1056"/>
            <p:cNvSpPr>
              <a:spLocks/>
            </p:cNvSpPr>
            <p:nvPr/>
          </p:nvSpPr>
          <p:spPr bwMode="auto">
            <a:xfrm>
              <a:off x="3936139" y="1164324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9" name="Freeform 1057"/>
            <p:cNvSpPr>
              <a:spLocks noEditPoints="1"/>
            </p:cNvSpPr>
            <p:nvPr/>
          </p:nvSpPr>
          <p:spPr bwMode="auto">
            <a:xfrm>
              <a:off x="3845619" y="1164324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0" name="Freeform 1058"/>
            <p:cNvSpPr>
              <a:spLocks/>
            </p:cNvSpPr>
            <p:nvPr/>
          </p:nvSpPr>
          <p:spPr bwMode="auto">
            <a:xfrm>
              <a:off x="3904080" y="1166210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1" name="Freeform 1059"/>
            <p:cNvSpPr>
              <a:spLocks/>
            </p:cNvSpPr>
            <p:nvPr/>
          </p:nvSpPr>
          <p:spPr bwMode="auto">
            <a:xfrm>
              <a:off x="3873907" y="1164324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2" name="Freeform 1060"/>
            <p:cNvSpPr>
              <a:spLocks/>
            </p:cNvSpPr>
            <p:nvPr/>
          </p:nvSpPr>
          <p:spPr bwMode="auto">
            <a:xfrm>
              <a:off x="3379823" y="2522112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3" name="Freeform 1061"/>
            <p:cNvSpPr>
              <a:spLocks/>
            </p:cNvSpPr>
            <p:nvPr/>
          </p:nvSpPr>
          <p:spPr bwMode="auto">
            <a:xfrm>
              <a:off x="3417539" y="2501368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4" name="Freeform 1062"/>
            <p:cNvSpPr>
              <a:spLocks/>
            </p:cNvSpPr>
            <p:nvPr/>
          </p:nvSpPr>
          <p:spPr bwMode="auto">
            <a:xfrm>
              <a:off x="2927227" y="2501368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5" name="Freeform 1063"/>
            <p:cNvSpPr>
              <a:spLocks/>
            </p:cNvSpPr>
            <p:nvPr/>
          </p:nvSpPr>
          <p:spPr bwMode="auto">
            <a:xfrm>
              <a:off x="3013975" y="2503254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6" name="Freeform 1064"/>
            <p:cNvSpPr>
              <a:spLocks/>
            </p:cNvSpPr>
            <p:nvPr/>
          </p:nvSpPr>
          <p:spPr bwMode="auto">
            <a:xfrm>
              <a:off x="3079978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7" name="Freeform 1065"/>
            <p:cNvSpPr>
              <a:spLocks/>
            </p:cNvSpPr>
            <p:nvPr/>
          </p:nvSpPr>
          <p:spPr bwMode="auto">
            <a:xfrm>
              <a:off x="3102608" y="2503254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8" name="Freeform 1066"/>
            <p:cNvSpPr>
              <a:spLocks/>
            </p:cNvSpPr>
            <p:nvPr/>
          </p:nvSpPr>
          <p:spPr bwMode="auto">
            <a:xfrm>
              <a:off x="3145982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9" name="Freeform 1067"/>
            <p:cNvSpPr>
              <a:spLocks/>
            </p:cNvSpPr>
            <p:nvPr/>
          </p:nvSpPr>
          <p:spPr bwMode="auto">
            <a:xfrm>
              <a:off x="3179926" y="2503254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0" name="Freeform 1068"/>
            <p:cNvSpPr>
              <a:spLocks/>
            </p:cNvSpPr>
            <p:nvPr/>
          </p:nvSpPr>
          <p:spPr bwMode="auto">
            <a:xfrm>
              <a:off x="3168611" y="2503254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1" name="Freeform 1069"/>
            <p:cNvSpPr>
              <a:spLocks/>
            </p:cNvSpPr>
            <p:nvPr/>
          </p:nvSpPr>
          <p:spPr bwMode="auto">
            <a:xfrm>
              <a:off x="3234615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2" name="Freeform 1070"/>
            <p:cNvSpPr>
              <a:spLocks/>
            </p:cNvSpPr>
            <p:nvPr/>
          </p:nvSpPr>
          <p:spPr bwMode="auto">
            <a:xfrm>
              <a:off x="325535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3" name="Freeform 1071"/>
            <p:cNvSpPr>
              <a:spLocks/>
            </p:cNvSpPr>
            <p:nvPr/>
          </p:nvSpPr>
          <p:spPr bwMode="auto">
            <a:xfrm>
              <a:off x="327798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4" name="Freeform 1072"/>
            <p:cNvSpPr>
              <a:spLocks/>
            </p:cNvSpPr>
            <p:nvPr/>
          </p:nvSpPr>
          <p:spPr bwMode="auto">
            <a:xfrm>
              <a:off x="330061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5" name="Freeform 1073"/>
            <p:cNvSpPr>
              <a:spLocks/>
            </p:cNvSpPr>
            <p:nvPr/>
          </p:nvSpPr>
          <p:spPr bwMode="auto">
            <a:xfrm>
              <a:off x="3321363" y="2503254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</p:grpSp>
      <p:sp>
        <p:nvSpPr>
          <p:cNvPr id="218" name="Rektangel 621"/>
          <p:cNvSpPr>
            <a:spLocks noChangeArrowheads="1"/>
          </p:cNvSpPr>
          <p:nvPr/>
        </p:nvSpPr>
        <p:spPr bwMode="auto">
          <a:xfrm>
            <a:off x="2938806" y="4125416"/>
            <a:ext cx="1693349" cy="2244701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19" name="Nedadgående pil 363"/>
          <p:cNvSpPr>
            <a:spLocks noChangeArrowheads="1"/>
          </p:cNvSpPr>
          <p:nvPr/>
        </p:nvSpPr>
        <p:spPr bwMode="auto">
          <a:xfrm rot="10800000">
            <a:off x="3618707" y="3938588"/>
            <a:ext cx="249237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grpSp>
        <p:nvGrpSpPr>
          <p:cNvPr id="5" name="Group 853"/>
          <p:cNvGrpSpPr/>
          <p:nvPr/>
        </p:nvGrpSpPr>
        <p:grpSpPr>
          <a:xfrm>
            <a:off x="2993496" y="4869160"/>
            <a:ext cx="1578428" cy="1406819"/>
            <a:chOff x="1642534" y="4919540"/>
            <a:chExt cx="1578428" cy="1406819"/>
          </a:xfrm>
        </p:grpSpPr>
        <p:pic>
          <p:nvPicPr>
            <p:cNvPr id="223" name="Picture 4" descr="G:\PPT SGS\Raw\DSC_3206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3385" y="5108156"/>
              <a:ext cx="1525225" cy="1020192"/>
            </a:xfrm>
            <a:prstGeom prst="rect">
              <a:avLst/>
            </a:prstGeom>
            <a:noFill/>
          </p:spPr>
        </p:pic>
        <p:grpSp>
          <p:nvGrpSpPr>
            <p:cNvPr id="6" name="Group 723"/>
            <p:cNvGrpSpPr/>
            <p:nvPr/>
          </p:nvGrpSpPr>
          <p:grpSpPr>
            <a:xfrm>
              <a:off x="1642534" y="4919540"/>
              <a:ext cx="1578428" cy="1406819"/>
              <a:chOff x="4463144" y="4925626"/>
              <a:chExt cx="1578428" cy="1406819"/>
            </a:xfrm>
          </p:grpSpPr>
          <p:sp>
            <p:nvSpPr>
              <p:cNvPr id="225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7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272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3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4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5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6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7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8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9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0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1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2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3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4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5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6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7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8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8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228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29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0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1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2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4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5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6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7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8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9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0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1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2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3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4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5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6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7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8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9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0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1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2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3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4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5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6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7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8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9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0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1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2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3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4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5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6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7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8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9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0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1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366" name="Rektangel 153"/>
          <p:cNvSpPr>
            <a:spLocks noChangeArrowheads="1"/>
          </p:cNvSpPr>
          <p:nvPr/>
        </p:nvSpPr>
        <p:spPr bwMode="auto">
          <a:xfrm>
            <a:off x="5642842" y="4509120"/>
            <a:ext cx="17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PEPERIKSAAN AKHIR</a:t>
            </a:r>
          </a:p>
        </p:txBody>
      </p:sp>
      <p:sp>
        <p:nvSpPr>
          <p:cNvPr id="367" name="Rektangel 153"/>
          <p:cNvSpPr>
            <a:spLocks noChangeArrowheads="1"/>
          </p:cNvSpPr>
          <p:nvPr/>
        </p:nvSpPr>
        <p:spPr bwMode="auto">
          <a:xfrm>
            <a:off x="2906538" y="4509120"/>
            <a:ext cx="17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KULIAH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368" name="Rektangel 153"/>
          <p:cNvSpPr>
            <a:spLocks noChangeArrowheads="1"/>
          </p:cNvSpPr>
          <p:nvPr/>
        </p:nvSpPr>
        <p:spPr bwMode="auto">
          <a:xfrm>
            <a:off x="1826418" y="2492896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PENDAFTARAN SETIAP AWAL SEMESTER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369" name="Rectangle 445"/>
          <p:cNvSpPr>
            <a:spLocks noChangeArrowheads="1"/>
          </p:cNvSpPr>
          <p:nvPr/>
        </p:nvSpPr>
        <p:spPr bwMode="auto">
          <a:xfrm>
            <a:off x="1475656" y="3501008"/>
            <a:ext cx="1572771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PENDAFTARAN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372" name="Rectangle 445"/>
          <p:cNvSpPr>
            <a:spLocks noChangeArrowheads="1"/>
          </p:cNvSpPr>
          <p:nvPr/>
        </p:nvSpPr>
        <p:spPr bwMode="auto">
          <a:xfrm>
            <a:off x="6702656" y="3501008"/>
            <a:ext cx="1535714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TAMAT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373" name="Rectangle 445"/>
          <p:cNvSpPr>
            <a:spLocks noChangeArrowheads="1"/>
          </p:cNvSpPr>
          <p:nvPr/>
        </p:nvSpPr>
        <p:spPr bwMode="auto">
          <a:xfrm>
            <a:off x="2838807" y="3501008"/>
            <a:ext cx="4299472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-------------------DALAM   PENGAJIAN------------------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374" name="Rektangel 621"/>
          <p:cNvSpPr>
            <a:spLocks noChangeArrowheads="1"/>
          </p:cNvSpPr>
          <p:nvPr/>
        </p:nvSpPr>
        <p:spPr bwMode="auto">
          <a:xfrm>
            <a:off x="850574" y="4125416"/>
            <a:ext cx="1693349" cy="2244701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pic>
        <p:nvPicPr>
          <p:cNvPr id="375" name="Picture 2" descr="http://www.aarome.org/sites/default/files/imagecache/lightbox-max/lr.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8467" y="5073104"/>
            <a:ext cx="1525225" cy="1004967"/>
          </a:xfrm>
          <a:prstGeom prst="rect">
            <a:avLst/>
          </a:prstGeom>
          <a:noFill/>
        </p:spPr>
      </p:pic>
      <p:sp>
        <p:nvSpPr>
          <p:cNvPr id="376" name="Nedadgående pil 363"/>
          <p:cNvSpPr>
            <a:spLocks noChangeArrowheads="1"/>
          </p:cNvSpPr>
          <p:nvPr/>
        </p:nvSpPr>
        <p:spPr bwMode="auto">
          <a:xfrm rot="10800000">
            <a:off x="1242443" y="3938588"/>
            <a:ext cx="249237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77" name="Rektangel 153"/>
          <p:cNvSpPr>
            <a:spLocks noChangeArrowheads="1"/>
          </p:cNvSpPr>
          <p:nvPr/>
        </p:nvSpPr>
        <p:spPr bwMode="auto">
          <a:xfrm>
            <a:off x="818306" y="4509120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SEBELUM SEMESTER BERMULA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378" name="Group 723"/>
          <p:cNvGrpSpPr/>
          <p:nvPr/>
        </p:nvGrpSpPr>
        <p:grpSpPr>
          <a:xfrm>
            <a:off x="905264" y="4869160"/>
            <a:ext cx="1578428" cy="1406819"/>
            <a:chOff x="4463144" y="4925626"/>
            <a:chExt cx="1578428" cy="1406819"/>
          </a:xfrm>
        </p:grpSpPr>
        <p:sp>
          <p:nvSpPr>
            <p:cNvPr id="379" name="Freeform 1013"/>
            <p:cNvSpPr>
              <a:spLocks noEditPoints="1"/>
            </p:cNvSpPr>
            <p:nvPr/>
          </p:nvSpPr>
          <p:spPr bwMode="auto">
            <a:xfrm>
              <a:off x="4463144" y="4925626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grpSp>
          <p:nvGrpSpPr>
            <p:cNvPr id="381" name="Group 720"/>
            <p:cNvGrpSpPr/>
            <p:nvPr/>
          </p:nvGrpSpPr>
          <p:grpSpPr>
            <a:xfrm>
              <a:off x="4781847" y="4936941"/>
              <a:ext cx="978738" cy="43374"/>
              <a:chOff x="4781847" y="4936941"/>
              <a:chExt cx="978738" cy="43374"/>
            </a:xfrm>
          </p:grpSpPr>
          <p:sp>
            <p:nvSpPr>
              <p:cNvPr id="548" name="Freeform 1043"/>
              <p:cNvSpPr>
                <a:spLocks/>
              </p:cNvSpPr>
              <p:nvPr/>
            </p:nvSpPr>
            <p:spPr bwMode="auto">
              <a:xfrm>
                <a:off x="5730412" y="4942598"/>
                <a:ext cx="30173" cy="28287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16" y="24"/>
                  </a:cxn>
                  <a:cxn ang="0">
                    <a:pos x="10" y="24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16" y="30"/>
                  </a:cxn>
                  <a:cxn ang="0">
                    <a:pos x="24" y="28"/>
                  </a:cxn>
                  <a:cxn ang="0">
                    <a:pos x="30" y="26"/>
                  </a:cxn>
                  <a:cxn ang="0">
                    <a:pos x="32" y="20"/>
                  </a:cxn>
                  <a:cxn ang="0">
                    <a:pos x="30" y="16"/>
                  </a:cxn>
                  <a:cxn ang="0">
                    <a:pos x="26" y="12"/>
                  </a:cxn>
                  <a:cxn ang="0">
                    <a:pos x="18" y="10"/>
                  </a:cxn>
                  <a:cxn ang="0">
                    <a:pos x="10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6" y="4"/>
                  </a:cxn>
                  <a:cxn ang="0">
                    <a:pos x="20" y="6"/>
                  </a:cxn>
                  <a:cxn ang="0">
                    <a:pos x="22" y="8"/>
                  </a:cxn>
                  <a:cxn ang="0">
                    <a:pos x="32" y="8"/>
                  </a:cxn>
                  <a:cxn ang="0">
                    <a:pos x="28" y="2"/>
                  </a:cxn>
                  <a:cxn ang="0">
                    <a:pos x="22" y="0"/>
                  </a:cxn>
                  <a:cxn ang="0">
                    <a:pos x="16" y="0"/>
                  </a:cxn>
                  <a:cxn ang="0">
                    <a:pos x="8" y="0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4" y="14"/>
                  </a:cxn>
                  <a:cxn ang="0">
                    <a:pos x="14" y="16"/>
                  </a:cxn>
                  <a:cxn ang="0">
                    <a:pos x="20" y="18"/>
                  </a:cxn>
                  <a:cxn ang="0">
                    <a:pos x="24" y="18"/>
                  </a:cxn>
                  <a:cxn ang="0">
                    <a:pos x="24" y="20"/>
                  </a:cxn>
                  <a:cxn ang="0">
                    <a:pos x="22" y="24"/>
                  </a:cxn>
                </a:cxnLst>
                <a:rect l="0" t="0" r="r" b="b"/>
                <a:pathLst>
                  <a:path w="32" h="30">
                    <a:moveTo>
                      <a:pt x="22" y="24"/>
                    </a:moveTo>
                    <a:lnTo>
                      <a:pt x="22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0"/>
                    </a:lnTo>
                    <a:lnTo>
                      <a:pt x="16" y="30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2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4" y="14"/>
                    </a:lnTo>
                    <a:lnTo>
                      <a:pt x="4" y="14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2" y="24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49" name="Freeform 1044"/>
              <p:cNvSpPr>
                <a:spLocks/>
              </p:cNvSpPr>
              <p:nvPr/>
            </p:nvSpPr>
            <p:spPr bwMode="auto">
              <a:xfrm>
                <a:off x="5409824" y="4942598"/>
                <a:ext cx="9429" cy="18858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2" y="20"/>
                  </a:cxn>
                </a:cxnLst>
                <a:rect l="0" t="0" r="r" b="b"/>
                <a:pathLst>
                  <a:path w="10" h="20">
                    <a:moveTo>
                      <a:pt x="2" y="20"/>
                    </a:move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50" name="Freeform 1045"/>
              <p:cNvSpPr>
                <a:spLocks/>
              </p:cNvSpPr>
              <p:nvPr/>
            </p:nvSpPr>
            <p:spPr bwMode="auto">
              <a:xfrm>
                <a:off x="5687039" y="4946370"/>
                <a:ext cx="9429" cy="18858"/>
              </a:xfrm>
              <a:custGeom>
                <a:avLst/>
                <a:gdLst/>
                <a:ahLst/>
                <a:cxnLst>
                  <a:cxn ang="0">
                    <a:pos x="4" y="20"/>
                  </a:cxn>
                  <a:cxn ang="0">
                    <a:pos x="4" y="20"/>
                  </a:cxn>
                  <a:cxn ang="0">
                    <a:pos x="6" y="20"/>
                  </a:cxn>
                  <a:cxn ang="0">
                    <a:pos x="6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10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2" y="16"/>
                  </a:cxn>
                  <a:cxn ang="0">
                    <a:pos x="2" y="16"/>
                  </a:cxn>
                  <a:cxn ang="0">
                    <a:pos x="4" y="20"/>
                  </a:cxn>
                  <a:cxn ang="0">
                    <a:pos x="4" y="20"/>
                  </a:cxn>
                </a:cxnLst>
                <a:rect l="0" t="0" r="r" b="b"/>
                <a:pathLst>
                  <a:path w="10" h="20">
                    <a:moveTo>
                      <a:pt x="4" y="20"/>
                    </a:moveTo>
                    <a:lnTo>
                      <a:pt x="4" y="20"/>
                    </a:lnTo>
                    <a:lnTo>
                      <a:pt x="6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51" name="Freeform 1046"/>
              <p:cNvSpPr>
                <a:spLocks/>
              </p:cNvSpPr>
              <p:nvPr/>
            </p:nvSpPr>
            <p:spPr bwMode="auto">
              <a:xfrm>
                <a:off x="5658751" y="4946370"/>
                <a:ext cx="9429" cy="18858"/>
              </a:xfrm>
              <a:custGeom>
                <a:avLst/>
                <a:gdLst/>
                <a:ahLst/>
                <a:cxnLst>
                  <a:cxn ang="0">
                    <a:pos x="2" y="20"/>
                  </a:cxn>
                  <a:cxn ang="0">
                    <a:pos x="2" y="20"/>
                  </a:cxn>
                  <a:cxn ang="0">
                    <a:pos x="4" y="20"/>
                  </a:cxn>
                  <a:cxn ang="0">
                    <a:pos x="4" y="20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0"/>
                  </a:cxn>
                  <a:cxn ang="0">
                    <a:pos x="10" y="10"/>
                  </a:cxn>
                  <a:cxn ang="0">
                    <a:pos x="8" y="2"/>
                  </a:cxn>
                  <a:cxn ang="0">
                    <a:pos x="8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0"/>
                  </a:cxn>
                  <a:cxn ang="0">
                    <a:pos x="2" y="20"/>
                  </a:cxn>
                </a:cxnLst>
                <a:rect l="0" t="0" r="r" b="b"/>
                <a:pathLst>
                  <a:path w="10" h="20">
                    <a:moveTo>
                      <a:pt x="2" y="20"/>
                    </a:moveTo>
                    <a:lnTo>
                      <a:pt x="2" y="20"/>
                    </a:lnTo>
                    <a:lnTo>
                      <a:pt x="4" y="2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0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52" name="Freeform 1047"/>
              <p:cNvSpPr>
                <a:spLocks/>
              </p:cNvSpPr>
              <p:nvPr/>
            </p:nvSpPr>
            <p:spPr bwMode="auto">
              <a:xfrm>
                <a:off x="5217470" y="4938827"/>
                <a:ext cx="24516" cy="41488"/>
              </a:xfrm>
              <a:custGeom>
                <a:avLst/>
                <a:gdLst/>
                <a:ahLst/>
                <a:cxnLst>
                  <a:cxn ang="0">
                    <a:pos x="6" y="42"/>
                  </a:cxn>
                  <a:cxn ang="0">
                    <a:pos x="14" y="44"/>
                  </a:cxn>
                  <a:cxn ang="0">
                    <a:pos x="20" y="42"/>
                  </a:cxn>
                  <a:cxn ang="0">
                    <a:pos x="24" y="38"/>
                  </a:cxn>
                  <a:cxn ang="0">
                    <a:pos x="26" y="30"/>
                  </a:cxn>
                  <a:cxn ang="0">
                    <a:pos x="24" y="22"/>
                  </a:cxn>
                  <a:cxn ang="0">
                    <a:pos x="20" y="20"/>
                  </a:cxn>
                  <a:cxn ang="0">
                    <a:pos x="24" y="16"/>
                  </a:cxn>
                  <a:cxn ang="0">
                    <a:pos x="24" y="12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4"/>
                  </a:cxn>
                  <a:cxn ang="0">
                    <a:pos x="12" y="10"/>
                  </a:cxn>
                  <a:cxn ang="0">
                    <a:pos x="12" y="8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6" y="10"/>
                  </a:cxn>
                  <a:cxn ang="0">
                    <a:pos x="16" y="12"/>
                  </a:cxn>
                  <a:cxn ang="0">
                    <a:pos x="14" y="16"/>
                  </a:cxn>
                  <a:cxn ang="0">
                    <a:pos x="14" y="16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4" y="24"/>
                  </a:cxn>
                  <a:cxn ang="0">
                    <a:pos x="16" y="28"/>
                  </a:cxn>
                  <a:cxn ang="0">
                    <a:pos x="16" y="32"/>
                  </a:cxn>
                  <a:cxn ang="0">
                    <a:pos x="14" y="36"/>
                  </a:cxn>
                  <a:cxn ang="0">
                    <a:pos x="14" y="38"/>
                  </a:cxn>
                  <a:cxn ang="0">
                    <a:pos x="12" y="36"/>
                  </a:cxn>
                  <a:cxn ang="0">
                    <a:pos x="12" y="26"/>
                  </a:cxn>
                  <a:cxn ang="0">
                    <a:pos x="0" y="30"/>
                  </a:cxn>
                  <a:cxn ang="0">
                    <a:pos x="2" y="38"/>
                  </a:cxn>
                  <a:cxn ang="0">
                    <a:pos x="6" y="42"/>
                  </a:cxn>
                </a:cxnLst>
                <a:rect l="0" t="0" r="r" b="b"/>
                <a:pathLst>
                  <a:path w="26" h="44">
                    <a:moveTo>
                      <a:pt x="6" y="42"/>
                    </a:moveTo>
                    <a:lnTo>
                      <a:pt x="6" y="42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20" y="42"/>
                    </a:lnTo>
                    <a:lnTo>
                      <a:pt x="20" y="42"/>
                    </a:lnTo>
                    <a:lnTo>
                      <a:pt x="24" y="38"/>
                    </a:lnTo>
                    <a:lnTo>
                      <a:pt x="24" y="38"/>
                    </a:lnTo>
                    <a:lnTo>
                      <a:pt x="26" y="30"/>
                    </a:lnTo>
                    <a:lnTo>
                      <a:pt x="26" y="30"/>
                    </a:lnTo>
                    <a:lnTo>
                      <a:pt x="24" y="22"/>
                    </a:lnTo>
                    <a:lnTo>
                      <a:pt x="24" y="22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2" y="14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2"/>
                    </a:lnTo>
                    <a:lnTo>
                      <a:pt x="12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6" y="42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53" name="Freeform 1048"/>
              <p:cNvSpPr>
                <a:spLocks/>
              </p:cNvSpPr>
              <p:nvPr/>
            </p:nvSpPr>
            <p:spPr bwMode="auto">
              <a:xfrm>
                <a:off x="5622921" y="4940713"/>
                <a:ext cx="16972" cy="28287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8" y="30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0" y="8"/>
                  </a:cxn>
                  <a:cxn ang="0">
                    <a:pos x="10" y="30"/>
                  </a:cxn>
                </a:cxnLst>
                <a:rect l="0" t="0" r="r" b="b"/>
                <a:pathLst>
                  <a:path w="18" h="30">
                    <a:moveTo>
                      <a:pt x="10" y="30"/>
                    </a:moveTo>
                    <a:lnTo>
                      <a:pt x="18" y="3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8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54" name="Freeform 1049"/>
              <p:cNvSpPr>
                <a:spLocks noEditPoints="1"/>
              </p:cNvSpPr>
              <p:nvPr/>
            </p:nvSpPr>
            <p:spPr bwMode="auto">
              <a:xfrm>
                <a:off x="5651208" y="4940713"/>
                <a:ext cx="24516" cy="28287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4" y="22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6" y="22"/>
                  </a:cxn>
                  <a:cxn ang="0">
                    <a:pos x="16" y="22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26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4" y="22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55" name="Freeform 1050"/>
              <p:cNvSpPr>
                <a:spLocks noEditPoints="1"/>
              </p:cNvSpPr>
              <p:nvPr/>
            </p:nvSpPr>
            <p:spPr bwMode="auto">
              <a:xfrm>
                <a:off x="5679495" y="4940713"/>
                <a:ext cx="24516" cy="28287"/>
              </a:xfrm>
              <a:custGeom>
                <a:avLst/>
                <a:gdLst/>
                <a:ahLst/>
                <a:cxnLst>
                  <a:cxn ang="0">
                    <a:pos x="14" y="30"/>
                  </a:cxn>
                  <a:cxn ang="0">
                    <a:pos x="14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6" y="22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4" y="30"/>
                  </a:cxn>
                  <a:cxn ang="0">
                    <a:pos x="14" y="30"/>
                  </a:cxn>
                  <a:cxn ang="0">
                    <a:pos x="10" y="8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8"/>
                  </a:cxn>
                  <a:cxn ang="0">
                    <a:pos x="10" y="8"/>
                  </a:cxn>
                </a:cxnLst>
                <a:rect l="0" t="0" r="r" b="b"/>
                <a:pathLst>
                  <a:path w="26" h="30">
                    <a:moveTo>
                      <a:pt x="14" y="30"/>
                    </a:moveTo>
                    <a:lnTo>
                      <a:pt x="14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6" y="22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4" y="30"/>
                    </a:lnTo>
                    <a:lnTo>
                      <a:pt x="14" y="30"/>
                    </a:lnTo>
                    <a:close/>
                    <a:moveTo>
                      <a:pt x="10" y="8"/>
                    </a:move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56" name="Rectangle 1051"/>
              <p:cNvSpPr>
                <a:spLocks noChangeArrowheads="1"/>
              </p:cNvSpPr>
              <p:nvPr/>
            </p:nvSpPr>
            <p:spPr bwMode="auto">
              <a:xfrm>
                <a:off x="5709668" y="4955799"/>
                <a:ext cx="15087" cy="565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57" name="Freeform 1052"/>
              <p:cNvSpPr>
                <a:spLocks/>
              </p:cNvSpPr>
              <p:nvPr/>
            </p:nvSpPr>
            <p:spPr bwMode="auto">
              <a:xfrm>
                <a:off x="4828992" y="4940713"/>
                <a:ext cx="26401" cy="28287"/>
              </a:xfrm>
              <a:custGeom>
                <a:avLst/>
                <a:gdLst/>
                <a:ahLst/>
                <a:cxnLst>
                  <a:cxn ang="0">
                    <a:pos x="28" y="24"/>
                  </a:cxn>
                  <a:cxn ang="0">
                    <a:pos x="8" y="24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28" y="30"/>
                  </a:cxn>
                  <a:cxn ang="0">
                    <a:pos x="28" y="24"/>
                  </a:cxn>
                </a:cxnLst>
                <a:rect l="0" t="0" r="r" b="b"/>
                <a:pathLst>
                  <a:path w="28" h="30">
                    <a:moveTo>
                      <a:pt x="28" y="24"/>
                    </a:moveTo>
                    <a:lnTo>
                      <a:pt x="8" y="24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28" y="30"/>
                    </a:lnTo>
                    <a:lnTo>
                      <a:pt x="28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58" name="Freeform 1053"/>
              <p:cNvSpPr>
                <a:spLocks/>
              </p:cNvSpPr>
              <p:nvPr/>
            </p:nvSpPr>
            <p:spPr bwMode="auto">
              <a:xfrm>
                <a:off x="4861051" y="4940713"/>
                <a:ext cx="37716" cy="28287"/>
              </a:xfrm>
              <a:custGeom>
                <a:avLst/>
                <a:gdLst/>
                <a:ahLst/>
                <a:cxnLst>
                  <a:cxn ang="0">
                    <a:pos x="8" y="6"/>
                  </a:cxn>
                  <a:cxn ang="0">
                    <a:pos x="16" y="30"/>
                  </a:cxn>
                  <a:cxn ang="0">
                    <a:pos x="24" y="30"/>
                  </a:cxn>
                  <a:cxn ang="0">
                    <a:pos x="32" y="6"/>
                  </a:cxn>
                  <a:cxn ang="0">
                    <a:pos x="32" y="30"/>
                  </a:cxn>
                  <a:cxn ang="0">
                    <a:pos x="40" y="3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0" y="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8" y="30"/>
                  </a:cxn>
                  <a:cxn ang="0">
                    <a:pos x="8" y="6"/>
                  </a:cxn>
                </a:cxnLst>
                <a:rect l="0" t="0" r="r" b="b"/>
                <a:pathLst>
                  <a:path w="40" h="30">
                    <a:moveTo>
                      <a:pt x="8" y="6"/>
                    </a:moveTo>
                    <a:lnTo>
                      <a:pt x="16" y="30"/>
                    </a:lnTo>
                    <a:lnTo>
                      <a:pt x="24" y="30"/>
                    </a:lnTo>
                    <a:lnTo>
                      <a:pt x="32" y="6"/>
                    </a:lnTo>
                    <a:lnTo>
                      <a:pt x="32" y="30"/>
                    </a:lnTo>
                    <a:lnTo>
                      <a:pt x="40" y="3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0" y="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59" name="Rectangle 1054"/>
              <p:cNvSpPr>
                <a:spLocks noChangeArrowheads="1"/>
              </p:cNvSpPr>
              <p:nvPr/>
            </p:nvSpPr>
            <p:spPr bwMode="auto">
              <a:xfrm>
                <a:off x="4813906" y="4940713"/>
                <a:ext cx="7543" cy="2828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60" name="Freeform 1055"/>
              <p:cNvSpPr>
                <a:spLocks/>
              </p:cNvSpPr>
              <p:nvPr/>
            </p:nvSpPr>
            <p:spPr bwMode="auto">
              <a:xfrm>
                <a:off x="4781847" y="4940713"/>
                <a:ext cx="26401" cy="28287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26" y="16"/>
                  </a:cxn>
                  <a:cxn ang="0">
                    <a:pos x="26" y="12"/>
                  </a:cxn>
                  <a:cxn ang="0">
                    <a:pos x="8" y="12"/>
                  </a:cxn>
                  <a:cxn ang="0">
                    <a:pos x="8" y="4"/>
                  </a:cxn>
                  <a:cxn ang="0">
                    <a:pos x="28" y="4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8" y="30"/>
                  </a:cxn>
                  <a:cxn ang="0">
                    <a:pos x="8" y="16"/>
                  </a:cxn>
                </a:cxnLst>
                <a:rect l="0" t="0" r="r" b="b"/>
                <a:pathLst>
                  <a:path w="28" h="30">
                    <a:moveTo>
                      <a:pt x="8" y="16"/>
                    </a:moveTo>
                    <a:lnTo>
                      <a:pt x="26" y="16"/>
                    </a:lnTo>
                    <a:lnTo>
                      <a:pt x="26" y="12"/>
                    </a:lnTo>
                    <a:lnTo>
                      <a:pt x="8" y="12"/>
                    </a:lnTo>
                    <a:lnTo>
                      <a:pt x="8" y="4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8" y="30"/>
                    </a:lnTo>
                    <a:lnTo>
                      <a:pt x="8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61" name="Freeform 1056"/>
              <p:cNvSpPr>
                <a:spLocks/>
              </p:cNvSpPr>
              <p:nvPr/>
            </p:nvSpPr>
            <p:spPr bwMode="auto">
              <a:xfrm>
                <a:off x="5492800" y="4936941"/>
                <a:ext cx="15087" cy="28287"/>
              </a:xfrm>
              <a:custGeom>
                <a:avLst/>
                <a:gdLst/>
                <a:ahLst/>
                <a:cxnLst>
                  <a:cxn ang="0">
                    <a:pos x="10" y="30"/>
                  </a:cxn>
                  <a:cxn ang="0">
                    <a:pos x="16" y="30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0" y="8"/>
                  </a:cxn>
                  <a:cxn ang="0">
                    <a:pos x="0" y="14"/>
                  </a:cxn>
                  <a:cxn ang="0">
                    <a:pos x="0" y="14"/>
                  </a:cxn>
                  <a:cxn ang="0">
                    <a:pos x="10" y="10"/>
                  </a:cxn>
                  <a:cxn ang="0">
                    <a:pos x="10" y="30"/>
                  </a:cxn>
                </a:cxnLst>
                <a:rect l="0" t="0" r="r" b="b"/>
                <a:pathLst>
                  <a:path w="16" h="30">
                    <a:moveTo>
                      <a:pt x="10" y="30"/>
                    </a:moveTo>
                    <a:lnTo>
                      <a:pt x="16" y="3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10" y="10"/>
                    </a:lnTo>
                    <a:lnTo>
                      <a:pt x="10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62" name="Freeform 1057"/>
              <p:cNvSpPr>
                <a:spLocks noEditPoints="1"/>
              </p:cNvSpPr>
              <p:nvPr/>
            </p:nvSpPr>
            <p:spPr bwMode="auto">
              <a:xfrm>
                <a:off x="5402280" y="4936941"/>
                <a:ext cx="24516" cy="28287"/>
              </a:xfrm>
              <a:custGeom>
                <a:avLst/>
                <a:gdLst/>
                <a:ahLst/>
                <a:cxnLst>
                  <a:cxn ang="0">
                    <a:pos x="12" y="30"/>
                  </a:cxn>
                  <a:cxn ang="0">
                    <a:pos x="12" y="30"/>
                  </a:cxn>
                  <a:cxn ang="0">
                    <a:pos x="18" y="30"/>
                  </a:cxn>
                  <a:cxn ang="0">
                    <a:pos x="22" y="28"/>
                  </a:cxn>
                  <a:cxn ang="0">
                    <a:pos x="22" y="28"/>
                  </a:cxn>
                  <a:cxn ang="0">
                    <a:pos x="24" y="22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4" y="8"/>
                  </a:cxn>
                  <a:cxn ang="0">
                    <a:pos x="22" y="4"/>
                  </a:cxn>
                  <a:cxn ang="0">
                    <a:pos x="22" y="4"/>
                  </a:cxn>
                  <a:cxn ang="0">
                    <a:pos x="18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0" y="8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22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8" y="30"/>
                  </a:cxn>
                  <a:cxn ang="0">
                    <a:pos x="12" y="30"/>
                  </a:cxn>
                  <a:cxn ang="0">
                    <a:pos x="12" y="30"/>
                  </a:cxn>
                  <a:cxn ang="0">
                    <a:pos x="8" y="8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6" y="6"/>
                  </a:cxn>
                  <a:cxn ang="0">
                    <a:pos x="16" y="6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8" y="24"/>
                  </a:cxn>
                  <a:cxn ang="0">
                    <a:pos x="18" y="24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0" y="26"/>
                  </a:cxn>
                  <a:cxn ang="0">
                    <a:pos x="10" y="26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8"/>
                  </a:cxn>
                  <a:cxn ang="0">
                    <a:pos x="8" y="8"/>
                  </a:cxn>
                </a:cxnLst>
                <a:rect l="0" t="0" r="r" b="b"/>
                <a:pathLst>
                  <a:path w="26" h="30">
                    <a:moveTo>
                      <a:pt x="12" y="30"/>
                    </a:moveTo>
                    <a:lnTo>
                      <a:pt x="12" y="30"/>
                    </a:lnTo>
                    <a:lnTo>
                      <a:pt x="18" y="30"/>
                    </a:lnTo>
                    <a:lnTo>
                      <a:pt x="22" y="28"/>
                    </a:lnTo>
                    <a:lnTo>
                      <a:pt x="22" y="28"/>
                    </a:lnTo>
                    <a:lnTo>
                      <a:pt x="24" y="22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30"/>
                    </a:lnTo>
                    <a:close/>
                    <a:moveTo>
                      <a:pt x="8" y="8"/>
                    </a:moveTo>
                    <a:lnTo>
                      <a:pt x="8" y="8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6" y="6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8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8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63" name="Freeform 1058"/>
              <p:cNvSpPr>
                <a:spLocks/>
              </p:cNvSpPr>
              <p:nvPr/>
            </p:nvSpPr>
            <p:spPr bwMode="auto">
              <a:xfrm>
                <a:off x="5460741" y="4938827"/>
                <a:ext cx="26401" cy="26401"/>
              </a:xfrm>
              <a:custGeom>
                <a:avLst/>
                <a:gdLst/>
                <a:ahLst/>
                <a:cxnLst>
                  <a:cxn ang="0">
                    <a:pos x="14" y="24"/>
                  </a:cxn>
                  <a:cxn ang="0">
                    <a:pos x="14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8" y="20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4"/>
                  </a:cxn>
                  <a:cxn ang="0">
                    <a:pos x="4" y="26"/>
                  </a:cxn>
                  <a:cxn ang="0">
                    <a:pos x="4" y="26"/>
                  </a:cxn>
                  <a:cxn ang="0">
                    <a:pos x="8" y="28"/>
                  </a:cxn>
                  <a:cxn ang="0">
                    <a:pos x="14" y="28"/>
                  </a:cxn>
                  <a:cxn ang="0">
                    <a:pos x="14" y="28"/>
                  </a:cxn>
                  <a:cxn ang="0">
                    <a:pos x="20" y="28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6" y="22"/>
                  </a:cxn>
                  <a:cxn ang="0">
                    <a:pos x="28" y="18"/>
                  </a:cxn>
                  <a:cxn ang="0">
                    <a:pos x="28" y="18"/>
                  </a:cxn>
                  <a:cxn ang="0">
                    <a:pos x="26" y="14"/>
                  </a:cxn>
                  <a:cxn ang="0">
                    <a:pos x="24" y="12"/>
                  </a:cxn>
                  <a:cxn ang="0">
                    <a:pos x="24" y="12"/>
                  </a:cxn>
                  <a:cxn ang="0">
                    <a:pos x="20" y="10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26" y="4"/>
                  </a:cxn>
                  <a:cxn ang="0">
                    <a:pos x="26" y="0"/>
                  </a:cxn>
                  <a:cxn ang="0">
                    <a:pos x="6" y="0"/>
                  </a:cxn>
                  <a:cxn ang="0">
                    <a:pos x="2" y="14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4" y="14"/>
                  </a:cxn>
                  <a:cxn ang="0">
                    <a:pos x="14" y="14"/>
                  </a:cxn>
                  <a:cxn ang="0">
                    <a:pos x="18" y="14"/>
                  </a:cxn>
                  <a:cxn ang="0">
                    <a:pos x="18" y="14"/>
                  </a:cxn>
                  <a:cxn ang="0">
                    <a:pos x="20" y="18"/>
                  </a:cxn>
                  <a:cxn ang="0">
                    <a:pos x="20" y="18"/>
                  </a:cxn>
                  <a:cxn ang="0">
                    <a:pos x="18" y="22"/>
                  </a:cxn>
                  <a:cxn ang="0">
                    <a:pos x="18" y="22"/>
                  </a:cxn>
                  <a:cxn ang="0">
                    <a:pos x="14" y="24"/>
                  </a:cxn>
                  <a:cxn ang="0">
                    <a:pos x="14" y="24"/>
                  </a:cxn>
                </a:cxnLst>
                <a:rect l="0" t="0" r="r" b="b"/>
                <a:pathLst>
                  <a:path w="28" h="28">
                    <a:moveTo>
                      <a:pt x="14" y="24"/>
                    </a:moveTo>
                    <a:lnTo>
                      <a:pt x="14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14" y="28"/>
                    </a:lnTo>
                    <a:lnTo>
                      <a:pt x="14" y="28"/>
                    </a:lnTo>
                    <a:lnTo>
                      <a:pt x="20" y="28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6" y="22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26" y="4"/>
                    </a:lnTo>
                    <a:lnTo>
                      <a:pt x="26" y="0"/>
                    </a:lnTo>
                    <a:lnTo>
                      <a:pt x="6" y="0"/>
                    </a:lnTo>
                    <a:lnTo>
                      <a:pt x="2" y="14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4" y="24"/>
                    </a:lnTo>
                    <a:lnTo>
                      <a:pt x="1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64" name="Freeform 1059"/>
              <p:cNvSpPr>
                <a:spLocks/>
              </p:cNvSpPr>
              <p:nvPr/>
            </p:nvSpPr>
            <p:spPr bwMode="auto">
              <a:xfrm>
                <a:off x="5430568" y="4936941"/>
                <a:ext cx="24516" cy="28287"/>
              </a:xfrm>
              <a:custGeom>
                <a:avLst/>
                <a:gdLst/>
                <a:ahLst/>
                <a:cxnLst>
                  <a:cxn ang="0">
                    <a:pos x="12" y="18"/>
                  </a:cxn>
                  <a:cxn ang="0">
                    <a:pos x="12" y="18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30"/>
                  </a:cxn>
                  <a:cxn ang="0">
                    <a:pos x="26" y="30"/>
                  </a:cxn>
                  <a:cxn ang="0">
                    <a:pos x="26" y="26"/>
                  </a:cxn>
                  <a:cxn ang="0">
                    <a:pos x="12" y="26"/>
                  </a:cxn>
                  <a:cxn ang="0">
                    <a:pos x="12" y="26"/>
                  </a:cxn>
                  <a:cxn ang="0">
                    <a:pos x="14" y="24"/>
                  </a:cxn>
                  <a:cxn ang="0">
                    <a:pos x="14" y="24"/>
                  </a:cxn>
                  <a:cxn ang="0">
                    <a:pos x="18" y="20"/>
                  </a:cxn>
                  <a:cxn ang="0">
                    <a:pos x="18" y="20"/>
                  </a:cxn>
                  <a:cxn ang="0">
                    <a:pos x="22" y="16"/>
                  </a:cxn>
                  <a:cxn ang="0">
                    <a:pos x="22" y="16"/>
                  </a:cxn>
                  <a:cxn ang="0">
                    <a:pos x="26" y="12"/>
                  </a:cxn>
                  <a:cxn ang="0">
                    <a:pos x="26" y="12"/>
                  </a:cxn>
                  <a:cxn ang="0">
                    <a:pos x="26" y="8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4" y="4"/>
                  </a:cxn>
                  <a:cxn ang="0">
                    <a:pos x="24" y="4"/>
                  </a:cxn>
                  <a:cxn ang="0">
                    <a:pos x="20" y="2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8" y="10"/>
                  </a:cxn>
                  <a:cxn ang="0">
                    <a:pos x="8" y="10"/>
                  </a:cxn>
                  <a:cxn ang="0">
                    <a:pos x="10" y="6"/>
                  </a:cxn>
                  <a:cxn ang="0">
                    <a:pos x="10" y="6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8" y="6"/>
                  </a:cxn>
                  <a:cxn ang="0">
                    <a:pos x="18" y="6"/>
                  </a:cxn>
                  <a:cxn ang="0">
                    <a:pos x="20" y="10"/>
                  </a:cxn>
                  <a:cxn ang="0">
                    <a:pos x="20" y="10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12" y="18"/>
                  </a:cxn>
                  <a:cxn ang="0">
                    <a:pos x="12" y="18"/>
                  </a:cxn>
                </a:cxnLst>
                <a:rect l="0" t="0" r="r" b="b"/>
                <a:pathLst>
                  <a:path w="26" h="30">
                    <a:moveTo>
                      <a:pt x="12" y="18"/>
                    </a:moveTo>
                    <a:lnTo>
                      <a:pt x="12" y="18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30"/>
                    </a:lnTo>
                    <a:lnTo>
                      <a:pt x="26" y="30"/>
                    </a:lnTo>
                    <a:lnTo>
                      <a:pt x="26" y="26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4" y="24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6" y="8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8" y="6"/>
                    </a:lnTo>
                    <a:lnTo>
                      <a:pt x="18" y="6"/>
                    </a:lnTo>
                    <a:lnTo>
                      <a:pt x="20" y="10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12" y="18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</p:grpSp>
        <p:grpSp>
          <p:nvGrpSpPr>
            <p:cNvPr id="382" name="Group 721"/>
            <p:cNvGrpSpPr/>
            <p:nvPr/>
          </p:nvGrpSpPr>
          <p:grpSpPr>
            <a:xfrm>
              <a:off x="4483888" y="6272099"/>
              <a:ext cx="1529397" cy="50917"/>
              <a:chOff x="4483888" y="6272099"/>
              <a:chExt cx="1529397" cy="50917"/>
            </a:xfrm>
          </p:grpSpPr>
          <p:sp>
            <p:nvSpPr>
              <p:cNvPr id="383" name="Freeform 1014"/>
              <p:cNvSpPr>
                <a:spLocks/>
              </p:cNvSpPr>
              <p:nvPr/>
            </p:nvSpPr>
            <p:spPr bwMode="auto">
              <a:xfrm>
                <a:off x="5051519" y="6277756"/>
                <a:ext cx="7543" cy="11315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8" y="12"/>
                  </a:cxn>
                  <a:cxn ang="0">
                    <a:pos x="4" y="0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8" y="12"/>
                    </a:lnTo>
                    <a:lnTo>
                      <a:pt x="4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2121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84" name="Freeform 1015"/>
              <p:cNvSpPr>
                <a:spLocks/>
              </p:cNvSpPr>
              <p:nvPr/>
            </p:nvSpPr>
            <p:spPr bwMode="auto">
              <a:xfrm>
                <a:off x="5004373" y="6298500"/>
                <a:ext cx="30173" cy="16972"/>
              </a:xfrm>
              <a:custGeom>
                <a:avLst/>
                <a:gdLst/>
                <a:ahLst/>
                <a:cxnLst>
                  <a:cxn ang="0">
                    <a:pos x="4" y="16"/>
                  </a:cxn>
                  <a:cxn ang="0">
                    <a:pos x="32" y="8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4" y="16"/>
                  </a:cxn>
                </a:cxnLst>
                <a:rect l="0" t="0" r="r" b="b"/>
                <a:pathLst>
                  <a:path w="32" h="18">
                    <a:moveTo>
                      <a:pt x="4" y="16"/>
                    </a:moveTo>
                    <a:lnTo>
                      <a:pt x="32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4" y="1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85" name="Freeform 1016"/>
              <p:cNvSpPr>
                <a:spLocks/>
              </p:cNvSpPr>
              <p:nvPr/>
            </p:nvSpPr>
            <p:spPr bwMode="auto">
              <a:xfrm>
                <a:off x="5021346" y="6272099"/>
                <a:ext cx="18858" cy="26401"/>
              </a:xfrm>
              <a:custGeom>
                <a:avLst/>
                <a:gdLst/>
                <a:ahLst/>
                <a:cxnLst>
                  <a:cxn ang="0">
                    <a:pos x="14" y="20"/>
                  </a:cxn>
                  <a:cxn ang="0">
                    <a:pos x="14" y="20"/>
                  </a:cxn>
                  <a:cxn ang="0">
                    <a:pos x="16" y="16"/>
                  </a:cxn>
                  <a:cxn ang="0">
                    <a:pos x="16" y="16"/>
                  </a:cxn>
                  <a:cxn ang="0">
                    <a:pos x="18" y="12"/>
                  </a:cxn>
                  <a:cxn ang="0">
                    <a:pos x="18" y="12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8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4" y="2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2" y="24"/>
                  </a:cxn>
                  <a:cxn ang="0">
                    <a:pos x="2" y="24"/>
                  </a:cxn>
                  <a:cxn ang="0">
                    <a:pos x="0" y="28"/>
                  </a:cxn>
                  <a:cxn ang="0">
                    <a:pos x="20" y="28"/>
                  </a:cxn>
                  <a:cxn ang="0">
                    <a:pos x="20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10" y="22"/>
                  </a:cxn>
                  <a:cxn ang="0">
                    <a:pos x="10" y="22"/>
                  </a:cxn>
                  <a:cxn ang="0">
                    <a:pos x="14" y="20"/>
                  </a:cxn>
                  <a:cxn ang="0">
                    <a:pos x="14" y="20"/>
                  </a:cxn>
                </a:cxnLst>
                <a:rect l="0" t="0" r="r" b="b"/>
                <a:pathLst>
                  <a:path w="20" h="28">
                    <a:moveTo>
                      <a:pt x="14" y="20"/>
                    </a:moveTo>
                    <a:lnTo>
                      <a:pt x="14" y="20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8" y="12"/>
                    </a:lnTo>
                    <a:lnTo>
                      <a:pt x="18" y="12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4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2" y="12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20" y="28"/>
                    </a:lnTo>
                    <a:lnTo>
                      <a:pt x="2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4" y="20"/>
                    </a:lnTo>
                    <a:lnTo>
                      <a:pt x="14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86" name="Freeform 1017"/>
              <p:cNvSpPr>
                <a:spLocks noEditPoints="1"/>
              </p:cNvSpPr>
              <p:nvPr/>
            </p:nvSpPr>
            <p:spPr bwMode="auto">
              <a:xfrm>
                <a:off x="5042090" y="6272099"/>
                <a:ext cx="26401" cy="26401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28"/>
                  </a:cxn>
                  <a:cxn ang="0">
                    <a:pos x="6" y="28"/>
                  </a:cxn>
                  <a:cxn ang="0">
                    <a:pos x="8" y="22"/>
                  </a:cxn>
                  <a:cxn ang="0">
                    <a:pos x="18" y="22"/>
                  </a:cxn>
                  <a:cxn ang="0">
                    <a:pos x="22" y="28"/>
                  </a:cxn>
                  <a:cxn ang="0">
                    <a:pos x="28" y="28"/>
                  </a:cxn>
                  <a:cxn ang="0">
                    <a:pos x="16" y="0"/>
                  </a:cxn>
                  <a:cxn ang="0">
                    <a:pos x="10" y="0"/>
                  </a:cxn>
                  <a:cxn ang="0">
                    <a:pos x="10" y="18"/>
                  </a:cxn>
                  <a:cxn ang="0">
                    <a:pos x="14" y="6"/>
                  </a:cxn>
                  <a:cxn ang="0">
                    <a:pos x="18" y="18"/>
                  </a:cxn>
                  <a:cxn ang="0">
                    <a:pos x="10" y="18"/>
                  </a:cxn>
                </a:cxnLst>
                <a:rect l="0" t="0" r="r" b="b"/>
                <a:pathLst>
                  <a:path w="28" h="28">
                    <a:moveTo>
                      <a:pt x="10" y="0"/>
                    </a:moveTo>
                    <a:lnTo>
                      <a:pt x="0" y="28"/>
                    </a:lnTo>
                    <a:lnTo>
                      <a:pt x="6" y="28"/>
                    </a:lnTo>
                    <a:lnTo>
                      <a:pt x="8" y="22"/>
                    </a:lnTo>
                    <a:lnTo>
                      <a:pt x="18" y="22"/>
                    </a:lnTo>
                    <a:lnTo>
                      <a:pt x="22" y="28"/>
                    </a:lnTo>
                    <a:lnTo>
                      <a:pt x="28" y="28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  <a:moveTo>
                      <a:pt x="10" y="18"/>
                    </a:moveTo>
                    <a:lnTo>
                      <a:pt x="14" y="6"/>
                    </a:lnTo>
                    <a:lnTo>
                      <a:pt x="18" y="18"/>
                    </a:lnTo>
                    <a:lnTo>
                      <a:pt x="10" y="1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87" name="Freeform 1018"/>
              <p:cNvSpPr>
                <a:spLocks/>
              </p:cNvSpPr>
              <p:nvPr/>
            </p:nvSpPr>
            <p:spPr bwMode="auto">
              <a:xfrm>
                <a:off x="5956710" y="6292843"/>
                <a:ext cx="49031" cy="28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0" y="30"/>
                  </a:cxn>
                  <a:cxn ang="0">
                    <a:pos x="26" y="22"/>
                  </a:cxn>
                  <a:cxn ang="0">
                    <a:pos x="52" y="14"/>
                  </a:cxn>
                  <a:cxn ang="0">
                    <a:pos x="26" y="8"/>
                  </a:cxn>
                  <a:cxn ang="0">
                    <a:pos x="0" y="0"/>
                  </a:cxn>
                </a:cxnLst>
                <a:rect l="0" t="0" r="r" b="b"/>
                <a:pathLst>
                  <a:path w="52" h="30">
                    <a:moveTo>
                      <a:pt x="0" y="0"/>
                    </a:moveTo>
                    <a:lnTo>
                      <a:pt x="0" y="14"/>
                    </a:lnTo>
                    <a:lnTo>
                      <a:pt x="0" y="30"/>
                    </a:lnTo>
                    <a:lnTo>
                      <a:pt x="26" y="22"/>
                    </a:lnTo>
                    <a:lnTo>
                      <a:pt x="52" y="14"/>
                    </a:lnTo>
                    <a:lnTo>
                      <a:pt x="2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88" name="Freeform 1019"/>
              <p:cNvSpPr>
                <a:spLocks/>
              </p:cNvSpPr>
              <p:nvPr/>
            </p:nvSpPr>
            <p:spPr bwMode="auto">
              <a:xfrm>
                <a:off x="5994427" y="6272099"/>
                <a:ext cx="18858" cy="28287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14"/>
                  </a:cxn>
                  <a:cxn ang="0">
                    <a:pos x="18" y="10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8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24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4" y="14"/>
                  </a:cxn>
                  <a:cxn ang="0">
                    <a:pos x="14" y="14"/>
                  </a:cxn>
                </a:cxnLst>
                <a:rect l="0" t="0" r="r" b="b"/>
                <a:pathLst>
                  <a:path w="20" h="30">
                    <a:moveTo>
                      <a:pt x="14" y="14"/>
                    </a:moveTo>
                    <a:lnTo>
                      <a:pt x="14" y="14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89" name="Freeform 1020"/>
              <p:cNvSpPr>
                <a:spLocks/>
              </p:cNvSpPr>
              <p:nvPr/>
            </p:nvSpPr>
            <p:spPr bwMode="auto">
              <a:xfrm>
                <a:off x="5504114" y="6272099"/>
                <a:ext cx="22630" cy="41488"/>
              </a:xfrm>
              <a:custGeom>
                <a:avLst/>
                <a:gdLst/>
                <a:ahLst/>
                <a:cxnLst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10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4" y="8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4" y="16"/>
                  </a:cxn>
                  <a:cxn ang="0">
                    <a:pos x="12" y="16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4" y="26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4" y="36"/>
                  </a:cxn>
                  <a:cxn ang="0">
                    <a:pos x="12" y="38"/>
                  </a:cxn>
                  <a:cxn ang="0">
                    <a:pos x="10" y="36"/>
                  </a:cxn>
                  <a:cxn ang="0">
                    <a:pos x="10" y="26"/>
                  </a:cxn>
                  <a:cxn ang="0">
                    <a:pos x="0" y="30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12" y="44"/>
                  </a:cxn>
                  <a:cxn ang="0">
                    <a:pos x="18" y="42"/>
                  </a:cxn>
                  <a:cxn ang="0">
                    <a:pos x="22" y="38"/>
                  </a:cxn>
                  <a:cxn ang="0">
                    <a:pos x="24" y="30"/>
                  </a:cxn>
                  <a:cxn ang="0">
                    <a:pos x="22" y="22"/>
                  </a:cxn>
                  <a:cxn ang="0">
                    <a:pos x="20" y="20"/>
                  </a:cxn>
                </a:cxnLst>
                <a:rect l="0" t="0" r="r" b="b"/>
                <a:pathLst>
                  <a:path w="24" h="44">
                    <a:moveTo>
                      <a:pt x="20" y="20"/>
                    </a:moveTo>
                    <a:lnTo>
                      <a:pt x="20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4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0" name="Freeform 1021"/>
              <p:cNvSpPr>
                <a:spLocks/>
              </p:cNvSpPr>
              <p:nvPr/>
            </p:nvSpPr>
            <p:spPr bwMode="auto">
              <a:xfrm>
                <a:off x="5100550" y="6273985"/>
                <a:ext cx="54689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2" y="24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6" y="24"/>
                  </a:cxn>
                  <a:cxn ang="0">
                    <a:pos x="46" y="44"/>
                  </a:cxn>
                  <a:cxn ang="0">
                    <a:pos x="46" y="44"/>
                  </a:cxn>
                  <a:cxn ang="0">
                    <a:pos x="58" y="44"/>
                  </a:cxn>
                  <a:cxn ang="0">
                    <a:pos x="58" y="0"/>
                  </a:cxn>
                  <a:cxn ang="0">
                    <a:pos x="58" y="0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58" h="44">
                    <a:moveTo>
                      <a:pt x="0" y="44"/>
                    </a:moveTo>
                    <a:lnTo>
                      <a:pt x="12" y="44"/>
                    </a:lnTo>
                    <a:lnTo>
                      <a:pt x="12" y="24"/>
                    </a:lnTo>
                    <a:lnTo>
                      <a:pt x="22" y="2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6" y="2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58" y="44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391" name="Freeform 1022"/>
              <p:cNvSpPr>
                <a:spLocks/>
              </p:cNvSpPr>
              <p:nvPr/>
            </p:nvSpPr>
            <p:spPr bwMode="auto">
              <a:xfrm>
                <a:off x="5166553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53" name="Freeform 1023"/>
              <p:cNvSpPr>
                <a:spLocks/>
              </p:cNvSpPr>
              <p:nvPr/>
            </p:nvSpPr>
            <p:spPr bwMode="auto">
              <a:xfrm>
                <a:off x="5187297" y="6273985"/>
                <a:ext cx="33945" cy="41488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14" y="2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36" y="4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24" y="24"/>
                  </a:cxn>
                </a:cxnLst>
                <a:rect l="0" t="0" r="r" b="b"/>
                <a:pathLst>
                  <a:path w="36" h="44">
                    <a:moveTo>
                      <a:pt x="24" y="24"/>
                    </a:moveTo>
                    <a:lnTo>
                      <a:pt x="14" y="2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36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454" name="Freeform 1024"/>
              <p:cNvSpPr>
                <a:spLocks/>
              </p:cNvSpPr>
              <p:nvPr/>
            </p:nvSpPr>
            <p:spPr bwMode="auto">
              <a:xfrm>
                <a:off x="5232557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16" name="Freeform 1025"/>
              <p:cNvSpPr>
                <a:spLocks/>
              </p:cNvSpPr>
              <p:nvPr/>
            </p:nvSpPr>
            <p:spPr bwMode="auto">
              <a:xfrm>
                <a:off x="5264616" y="6273985"/>
                <a:ext cx="45260" cy="41488"/>
              </a:xfrm>
              <a:custGeom>
                <a:avLst/>
                <a:gdLst/>
                <a:ahLst/>
                <a:cxnLst>
                  <a:cxn ang="0">
                    <a:pos x="36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12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1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36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8" y="24"/>
                  </a:cxn>
                  <a:cxn ang="0">
                    <a:pos x="48" y="24"/>
                  </a:cxn>
                  <a:cxn ang="0">
                    <a:pos x="48" y="0"/>
                  </a:cxn>
                  <a:cxn ang="0">
                    <a:pos x="4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36" y="24"/>
                  </a:cxn>
                  <a:cxn ang="0">
                    <a:pos x="36" y="24"/>
                  </a:cxn>
                </a:cxnLst>
                <a:rect l="0" t="0" r="r" b="b"/>
                <a:pathLst>
                  <a:path w="48" h="44">
                    <a:moveTo>
                      <a:pt x="36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12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24"/>
                    </a:lnTo>
                    <a:lnTo>
                      <a:pt x="24" y="24"/>
                    </a:lnTo>
                    <a:lnTo>
                      <a:pt x="2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6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24"/>
                    </a:lnTo>
                    <a:lnTo>
                      <a:pt x="3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17" name="Freeform 1026"/>
              <p:cNvSpPr>
                <a:spLocks/>
              </p:cNvSpPr>
              <p:nvPr/>
            </p:nvSpPr>
            <p:spPr bwMode="auto">
              <a:xfrm>
                <a:off x="5253301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18" name="Freeform 1027"/>
              <p:cNvSpPr>
                <a:spLocks/>
              </p:cNvSpPr>
              <p:nvPr/>
            </p:nvSpPr>
            <p:spPr bwMode="auto">
              <a:xfrm>
                <a:off x="5319304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19" name="Freeform 1028"/>
              <p:cNvSpPr>
                <a:spLocks/>
              </p:cNvSpPr>
              <p:nvPr/>
            </p:nvSpPr>
            <p:spPr bwMode="auto">
              <a:xfrm>
                <a:off x="5341934" y="627398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20" name="Freeform 1029"/>
              <p:cNvSpPr>
                <a:spLocks/>
              </p:cNvSpPr>
              <p:nvPr/>
            </p:nvSpPr>
            <p:spPr bwMode="auto">
              <a:xfrm>
                <a:off x="5364564" y="627398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21" name="Freeform 1030"/>
              <p:cNvSpPr>
                <a:spLocks/>
              </p:cNvSpPr>
              <p:nvPr/>
            </p:nvSpPr>
            <p:spPr bwMode="auto">
              <a:xfrm>
                <a:off x="5385308" y="627398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22" name="Freeform 1031"/>
              <p:cNvSpPr>
                <a:spLocks/>
              </p:cNvSpPr>
              <p:nvPr/>
            </p:nvSpPr>
            <p:spPr bwMode="auto">
              <a:xfrm>
                <a:off x="5407938" y="6273985"/>
                <a:ext cx="33945" cy="3960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2" y="42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2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0" y="42"/>
                    </a:lnTo>
                    <a:lnTo>
                      <a:pt x="12" y="42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36" y="4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23" name="Freeform 1032"/>
              <p:cNvSpPr>
                <a:spLocks/>
              </p:cNvSpPr>
              <p:nvPr/>
            </p:nvSpPr>
            <p:spPr bwMode="auto">
              <a:xfrm>
                <a:off x="5590862" y="6273985"/>
                <a:ext cx="56574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8" y="24"/>
                  </a:cxn>
                  <a:cxn ang="0">
                    <a:pos x="48" y="44"/>
                  </a:cxn>
                  <a:cxn ang="0">
                    <a:pos x="48" y="44"/>
                  </a:cxn>
                  <a:cxn ang="0">
                    <a:pos x="60" y="44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60" h="44">
                    <a:moveTo>
                      <a:pt x="0" y="44"/>
                    </a:moveTo>
                    <a:lnTo>
                      <a:pt x="12" y="4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8" y="24"/>
                    </a:lnTo>
                    <a:lnTo>
                      <a:pt x="48" y="44"/>
                    </a:lnTo>
                    <a:lnTo>
                      <a:pt x="48" y="44"/>
                    </a:lnTo>
                    <a:lnTo>
                      <a:pt x="60" y="4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24" name="Freeform 1033"/>
              <p:cNvSpPr>
                <a:spLocks/>
              </p:cNvSpPr>
              <p:nvPr/>
            </p:nvSpPr>
            <p:spPr bwMode="auto">
              <a:xfrm>
                <a:off x="5656866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25" name="Freeform 1034"/>
              <p:cNvSpPr>
                <a:spLocks/>
              </p:cNvSpPr>
              <p:nvPr/>
            </p:nvSpPr>
            <p:spPr bwMode="auto">
              <a:xfrm>
                <a:off x="5679495" y="6273985"/>
                <a:ext cx="33945" cy="41488"/>
              </a:xfrm>
              <a:custGeom>
                <a:avLst/>
                <a:gdLst/>
                <a:ahLst/>
                <a:cxnLst>
                  <a:cxn ang="0">
                    <a:pos x="24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36" y="4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24" y="24"/>
                  </a:cxn>
                </a:cxnLst>
                <a:rect l="0" t="0" r="r" b="b"/>
                <a:pathLst>
                  <a:path w="36" h="44">
                    <a:moveTo>
                      <a:pt x="24" y="24"/>
                    </a:move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36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2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26" name="Freeform 1035"/>
              <p:cNvSpPr>
                <a:spLocks/>
              </p:cNvSpPr>
              <p:nvPr/>
            </p:nvSpPr>
            <p:spPr bwMode="auto">
              <a:xfrm>
                <a:off x="5722869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27" name="Freeform 1036"/>
              <p:cNvSpPr>
                <a:spLocks/>
              </p:cNvSpPr>
              <p:nvPr/>
            </p:nvSpPr>
            <p:spPr bwMode="auto">
              <a:xfrm>
                <a:off x="5756814" y="6273985"/>
                <a:ext cx="43374" cy="41488"/>
              </a:xfrm>
              <a:custGeom>
                <a:avLst/>
                <a:gdLst/>
                <a:ahLst/>
                <a:cxnLst>
                  <a:cxn ang="0">
                    <a:pos x="3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4" y="24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24"/>
                  </a:cxn>
                  <a:cxn ang="0">
                    <a:pos x="34" y="24"/>
                  </a:cxn>
                </a:cxnLst>
                <a:rect l="0" t="0" r="r" b="b"/>
                <a:pathLst>
                  <a:path w="46" h="44">
                    <a:moveTo>
                      <a:pt x="34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4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28" name="Freeform 1037"/>
              <p:cNvSpPr>
                <a:spLocks/>
              </p:cNvSpPr>
              <p:nvPr/>
            </p:nvSpPr>
            <p:spPr bwMode="auto">
              <a:xfrm>
                <a:off x="5745499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29" name="Freeform 1038"/>
              <p:cNvSpPr>
                <a:spLocks/>
              </p:cNvSpPr>
              <p:nvPr/>
            </p:nvSpPr>
            <p:spPr bwMode="auto">
              <a:xfrm>
                <a:off x="5811502" y="6273985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30" name="Freeform 1039"/>
              <p:cNvSpPr>
                <a:spLocks/>
              </p:cNvSpPr>
              <p:nvPr/>
            </p:nvSpPr>
            <p:spPr bwMode="auto">
              <a:xfrm>
                <a:off x="5832246" y="6273985"/>
                <a:ext cx="13201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4" y="44"/>
                  </a:cxn>
                  <a:cxn ang="0">
                    <a:pos x="14" y="44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4" h="44">
                    <a:moveTo>
                      <a:pt x="0" y="44"/>
                    </a:moveTo>
                    <a:lnTo>
                      <a:pt x="0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31" name="Freeform 1040"/>
              <p:cNvSpPr>
                <a:spLocks/>
              </p:cNvSpPr>
              <p:nvPr/>
            </p:nvSpPr>
            <p:spPr bwMode="auto">
              <a:xfrm>
                <a:off x="5854876" y="627398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32" name="Freeform 1041"/>
              <p:cNvSpPr>
                <a:spLocks/>
              </p:cNvSpPr>
              <p:nvPr/>
            </p:nvSpPr>
            <p:spPr bwMode="auto">
              <a:xfrm>
                <a:off x="5877506" y="6273985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33" name="Freeform 1042"/>
              <p:cNvSpPr>
                <a:spLocks/>
              </p:cNvSpPr>
              <p:nvPr/>
            </p:nvSpPr>
            <p:spPr bwMode="auto">
              <a:xfrm>
                <a:off x="5898250" y="6273985"/>
                <a:ext cx="33945" cy="3960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0" y="42"/>
                  </a:cxn>
                  <a:cxn ang="0">
                    <a:pos x="14" y="42"/>
                  </a:cxn>
                  <a:cxn ang="0">
                    <a:pos x="14" y="24"/>
                  </a:cxn>
                  <a:cxn ang="0">
                    <a:pos x="24" y="24"/>
                  </a:cxn>
                  <a:cxn ang="0">
                    <a:pos x="24" y="42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2"/>
                  </a:cxn>
                </a:cxnLst>
                <a:rect l="0" t="0" r="r" b="b"/>
                <a:pathLst>
                  <a:path w="36" h="42">
                    <a:moveTo>
                      <a:pt x="0" y="42"/>
                    </a:moveTo>
                    <a:lnTo>
                      <a:pt x="0" y="42"/>
                    </a:lnTo>
                    <a:lnTo>
                      <a:pt x="14" y="42"/>
                    </a:lnTo>
                    <a:lnTo>
                      <a:pt x="14" y="24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36" y="4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34" name="Freeform 1060"/>
              <p:cNvSpPr>
                <a:spLocks/>
              </p:cNvSpPr>
              <p:nvPr/>
            </p:nvSpPr>
            <p:spPr bwMode="auto">
              <a:xfrm>
                <a:off x="4936484" y="6294729"/>
                <a:ext cx="49031" cy="282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4"/>
                  </a:cxn>
                  <a:cxn ang="0">
                    <a:pos x="0" y="30"/>
                  </a:cxn>
                  <a:cxn ang="0">
                    <a:pos x="26" y="22"/>
                  </a:cxn>
                  <a:cxn ang="0">
                    <a:pos x="52" y="14"/>
                  </a:cxn>
                  <a:cxn ang="0">
                    <a:pos x="26" y="8"/>
                  </a:cxn>
                  <a:cxn ang="0">
                    <a:pos x="0" y="0"/>
                  </a:cxn>
                </a:cxnLst>
                <a:rect l="0" t="0" r="r" b="b"/>
                <a:pathLst>
                  <a:path w="52" h="30">
                    <a:moveTo>
                      <a:pt x="0" y="0"/>
                    </a:moveTo>
                    <a:lnTo>
                      <a:pt x="0" y="14"/>
                    </a:lnTo>
                    <a:lnTo>
                      <a:pt x="0" y="30"/>
                    </a:lnTo>
                    <a:lnTo>
                      <a:pt x="26" y="22"/>
                    </a:lnTo>
                    <a:lnTo>
                      <a:pt x="52" y="14"/>
                    </a:lnTo>
                    <a:lnTo>
                      <a:pt x="2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35" name="Freeform 1061"/>
              <p:cNvSpPr>
                <a:spLocks/>
              </p:cNvSpPr>
              <p:nvPr/>
            </p:nvSpPr>
            <p:spPr bwMode="auto">
              <a:xfrm>
                <a:off x="4974200" y="6273985"/>
                <a:ext cx="18858" cy="28287"/>
              </a:xfrm>
              <a:custGeom>
                <a:avLst/>
                <a:gdLst/>
                <a:ahLst/>
                <a:cxnLst>
                  <a:cxn ang="0">
                    <a:pos x="14" y="14"/>
                  </a:cxn>
                  <a:cxn ang="0">
                    <a:pos x="14" y="14"/>
                  </a:cxn>
                  <a:cxn ang="0">
                    <a:pos x="16" y="10"/>
                  </a:cxn>
                  <a:cxn ang="0">
                    <a:pos x="18" y="8"/>
                  </a:cxn>
                  <a:cxn ang="0">
                    <a:pos x="18" y="8"/>
                  </a:cxn>
                  <a:cxn ang="0">
                    <a:pos x="16" y="2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8" y="6"/>
                  </a:cxn>
                  <a:cxn ang="0">
                    <a:pos x="8" y="6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2" y="8"/>
                  </a:cxn>
                  <a:cxn ang="0">
                    <a:pos x="12" y="10"/>
                  </a:cxn>
                  <a:cxn ang="0">
                    <a:pos x="12" y="10"/>
                  </a:cxn>
                  <a:cxn ang="0">
                    <a:pos x="8" y="12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0" y="16"/>
                  </a:cxn>
                  <a:cxn ang="0">
                    <a:pos x="12" y="16"/>
                  </a:cxn>
                  <a:cxn ang="0">
                    <a:pos x="12" y="1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0" y="24"/>
                  </a:cxn>
                  <a:cxn ang="0">
                    <a:pos x="10" y="24"/>
                  </a:cxn>
                  <a:cxn ang="0">
                    <a:pos x="8" y="24"/>
                  </a:cxn>
                  <a:cxn ang="0">
                    <a:pos x="8" y="24"/>
                  </a:cxn>
                  <a:cxn ang="0">
                    <a:pos x="6" y="20"/>
                  </a:cxn>
                  <a:cxn ang="0">
                    <a:pos x="0" y="22"/>
                  </a:cxn>
                  <a:cxn ang="0">
                    <a:pos x="0" y="22"/>
                  </a:cxn>
                  <a:cxn ang="0">
                    <a:pos x="2" y="24"/>
                  </a:cxn>
                  <a:cxn ang="0">
                    <a:pos x="4" y="28"/>
                  </a:cxn>
                  <a:cxn ang="0">
                    <a:pos x="4" y="28"/>
                  </a:cxn>
                  <a:cxn ang="0">
                    <a:pos x="6" y="28"/>
                  </a:cxn>
                  <a:cxn ang="0">
                    <a:pos x="10" y="30"/>
                  </a:cxn>
                  <a:cxn ang="0">
                    <a:pos x="10" y="30"/>
                  </a:cxn>
                  <a:cxn ang="0">
                    <a:pos x="14" y="28"/>
                  </a:cxn>
                  <a:cxn ang="0">
                    <a:pos x="16" y="26"/>
                  </a:cxn>
                  <a:cxn ang="0">
                    <a:pos x="16" y="26"/>
                  </a:cxn>
                  <a:cxn ang="0">
                    <a:pos x="18" y="24"/>
                  </a:cxn>
                  <a:cxn ang="0">
                    <a:pos x="20" y="20"/>
                  </a:cxn>
                  <a:cxn ang="0">
                    <a:pos x="20" y="20"/>
                  </a:cxn>
                  <a:cxn ang="0">
                    <a:pos x="18" y="16"/>
                  </a:cxn>
                  <a:cxn ang="0">
                    <a:pos x="18" y="16"/>
                  </a:cxn>
                  <a:cxn ang="0">
                    <a:pos x="14" y="14"/>
                  </a:cxn>
                  <a:cxn ang="0">
                    <a:pos x="14" y="14"/>
                  </a:cxn>
                </a:cxnLst>
                <a:rect l="0" t="0" r="r" b="b"/>
                <a:pathLst>
                  <a:path w="20" h="30">
                    <a:moveTo>
                      <a:pt x="14" y="14"/>
                    </a:moveTo>
                    <a:lnTo>
                      <a:pt x="14" y="14"/>
                    </a:lnTo>
                    <a:lnTo>
                      <a:pt x="16" y="1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0"/>
                    </a:lnTo>
                    <a:lnTo>
                      <a:pt x="8" y="12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4" y="20"/>
                    </a:lnTo>
                    <a:lnTo>
                      <a:pt x="14" y="20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6"/>
                    </a:lnTo>
                    <a:lnTo>
                      <a:pt x="16" y="26"/>
                    </a:lnTo>
                    <a:lnTo>
                      <a:pt x="18" y="24"/>
                    </a:lnTo>
                    <a:lnTo>
                      <a:pt x="20" y="20"/>
                    </a:lnTo>
                    <a:lnTo>
                      <a:pt x="20" y="20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4" y="14"/>
                    </a:lnTo>
                    <a:lnTo>
                      <a:pt x="14" y="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36" name="Freeform 1062"/>
              <p:cNvSpPr>
                <a:spLocks/>
              </p:cNvSpPr>
              <p:nvPr/>
            </p:nvSpPr>
            <p:spPr bwMode="auto">
              <a:xfrm>
                <a:off x="4483888" y="6273985"/>
                <a:ext cx="22630" cy="41488"/>
              </a:xfrm>
              <a:custGeom>
                <a:avLst/>
                <a:gdLst/>
                <a:ahLst/>
                <a:cxnLst>
                  <a:cxn ang="0">
                    <a:pos x="20" y="20"/>
                  </a:cxn>
                  <a:cxn ang="0">
                    <a:pos x="22" y="16"/>
                  </a:cxn>
                  <a:cxn ang="0">
                    <a:pos x="24" y="12"/>
                  </a:cxn>
                  <a:cxn ang="0">
                    <a:pos x="20" y="4"/>
                  </a:cxn>
                  <a:cxn ang="0">
                    <a:pos x="16" y="2"/>
                  </a:cxn>
                  <a:cxn ang="0">
                    <a:pos x="10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4"/>
                  </a:cxn>
                  <a:cxn ang="0">
                    <a:pos x="10" y="10"/>
                  </a:cxn>
                  <a:cxn ang="0">
                    <a:pos x="10" y="8"/>
                  </a:cxn>
                  <a:cxn ang="0">
                    <a:pos x="12" y="6"/>
                  </a:cxn>
                  <a:cxn ang="0">
                    <a:pos x="12" y="8"/>
                  </a:cxn>
                  <a:cxn ang="0">
                    <a:pos x="14" y="10"/>
                  </a:cxn>
                  <a:cxn ang="0">
                    <a:pos x="14" y="12"/>
                  </a:cxn>
                  <a:cxn ang="0">
                    <a:pos x="12" y="16"/>
                  </a:cxn>
                  <a:cxn ang="0">
                    <a:pos x="12" y="18"/>
                  </a:cxn>
                  <a:cxn ang="0">
                    <a:pos x="8" y="24"/>
                  </a:cxn>
                  <a:cxn ang="0">
                    <a:pos x="12" y="24"/>
                  </a:cxn>
                  <a:cxn ang="0">
                    <a:pos x="12" y="26"/>
                  </a:cxn>
                  <a:cxn ang="0">
                    <a:pos x="14" y="28"/>
                  </a:cxn>
                  <a:cxn ang="0">
                    <a:pos x="14" y="32"/>
                  </a:cxn>
                  <a:cxn ang="0">
                    <a:pos x="12" y="36"/>
                  </a:cxn>
                  <a:cxn ang="0">
                    <a:pos x="12" y="38"/>
                  </a:cxn>
                  <a:cxn ang="0">
                    <a:pos x="10" y="36"/>
                  </a:cxn>
                  <a:cxn ang="0">
                    <a:pos x="10" y="26"/>
                  </a:cxn>
                  <a:cxn ang="0">
                    <a:pos x="0" y="30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12" y="44"/>
                  </a:cxn>
                  <a:cxn ang="0">
                    <a:pos x="18" y="42"/>
                  </a:cxn>
                  <a:cxn ang="0">
                    <a:pos x="22" y="38"/>
                  </a:cxn>
                  <a:cxn ang="0">
                    <a:pos x="24" y="30"/>
                  </a:cxn>
                  <a:cxn ang="0">
                    <a:pos x="22" y="22"/>
                  </a:cxn>
                  <a:cxn ang="0">
                    <a:pos x="20" y="20"/>
                  </a:cxn>
                </a:cxnLst>
                <a:rect l="0" t="0" r="r" b="b"/>
                <a:pathLst>
                  <a:path w="24" h="44">
                    <a:moveTo>
                      <a:pt x="20" y="20"/>
                    </a:moveTo>
                    <a:lnTo>
                      <a:pt x="20" y="2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2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8"/>
                    </a:lnTo>
                    <a:lnTo>
                      <a:pt x="12" y="8"/>
                    </a:lnTo>
                    <a:lnTo>
                      <a:pt x="14" y="10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2" y="16"/>
                    </a:lnTo>
                    <a:lnTo>
                      <a:pt x="12" y="16"/>
                    </a:lnTo>
                    <a:lnTo>
                      <a:pt x="12" y="18"/>
                    </a:lnTo>
                    <a:lnTo>
                      <a:pt x="12" y="18"/>
                    </a:lnTo>
                    <a:lnTo>
                      <a:pt x="8" y="18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26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22" y="38"/>
                    </a:lnTo>
                    <a:lnTo>
                      <a:pt x="22" y="38"/>
                    </a:lnTo>
                    <a:lnTo>
                      <a:pt x="24" y="30"/>
                    </a:lnTo>
                    <a:lnTo>
                      <a:pt x="24" y="30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0" y="20"/>
                    </a:lnTo>
                    <a:lnTo>
                      <a:pt x="20" y="2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37" name="Freeform 1063"/>
              <p:cNvSpPr>
                <a:spLocks/>
              </p:cNvSpPr>
              <p:nvPr/>
            </p:nvSpPr>
            <p:spPr bwMode="auto">
              <a:xfrm>
                <a:off x="4570636" y="6275871"/>
                <a:ext cx="56574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4"/>
                  </a:cxn>
                  <a:cxn ang="0">
                    <a:pos x="24" y="44"/>
                  </a:cxn>
                  <a:cxn ang="0">
                    <a:pos x="36" y="44"/>
                  </a:cxn>
                  <a:cxn ang="0">
                    <a:pos x="36" y="24"/>
                  </a:cxn>
                  <a:cxn ang="0">
                    <a:pos x="46" y="24"/>
                  </a:cxn>
                  <a:cxn ang="0">
                    <a:pos x="46" y="44"/>
                  </a:cxn>
                  <a:cxn ang="0">
                    <a:pos x="46" y="44"/>
                  </a:cxn>
                  <a:cxn ang="0">
                    <a:pos x="60" y="44"/>
                  </a:cxn>
                  <a:cxn ang="0">
                    <a:pos x="60" y="0"/>
                  </a:cxn>
                  <a:cxn ang="0">
                    <a:pos x="60" y="0"/>
                  </a:cxn>
                  <a:cxn ang="0">
                    <a:pos x="0" y="2"/>
                  </a:cxn>
                  <a:cxn ang="0">
                    <a:pos x="0" y="44"/>
                  </a:cxn>
                </a:cxnLst>
                <a:rect l="0" t="0" r="r" b="b"/>
                <a:pathLst>
                  <a:path w="60" h="44">
                    <a:moveTo>
                      <a:pt x="0" y="44"/>
                    </a:moveTo>
                    <a:lnTo>
                      <a:pt x="12" y="4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4"/>
                    </a:lnTo>
                    <a:lnTo>
                      <a:pt x="24" y="44"/>
                    </a:lnTo>
                    <a:lnTo>
                      <a:pt x="36" y="44"/>
                    </a:lnTo>
                    <a:lnTo>
                      <a:pt x="36" y="24"/>
                    </a:lnTo>
                    <a:lnTo>
                      <a:pt x="46" y="24"/>
                    </a:lnTo>
                    <a:lnTo>
                      <a:pt x="46" y="44"/>
                    </a:lnTo>
                    <a:lnTo>
                      <a:pt x="46" y="44"/>
                    </a:lnTo>
                    <a:lnTo>
                      <a:pt x="60" y="44"/>
                    </a:lnTo>
                    <a:lnTo>
                      <a:pt x="60" y="0"/>
                    </a:lnTo>
                    <a:lnTo>
                      <a:pt x="60" y="0"/>
                    </a:lnTo>
                    <a:lnTo>
                      <a:pt x="0" y="2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38" name="Freeform 1064"/>
              <p:cNvSpPr>
                <a:spLocks/>
              </p:cNvSpPr>
              <p:nvPr/>
            </p:nvSpPr>
            <p:spPr bwMode="auto">
              <a:xfrm>
                <a:off x="4636639" y="6275871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39" name="Freeform 1065"/>
              <p:cNvSpPr>
                <a:spLocks/>
              </p:cNvSpPr>
              <p:nvPr/>
            </p:nvSpPr>
            <p:spPr bwMode="auto">
              <a:xfrm>
                <a:off x="4659269" y="6275871"/>
                <a:ext cx="33945" cy="41488"/>
              </a:xfrm>
              <a:custGeom>
                <a:avLst/>
                <a:gdLst/>
                <a:ahLst/>
                <a:cxnLst>
                  <a:cxn ang="0">
                    <a:pos x="2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36" y="44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2" y="0"/>
                  </a:cxn>
                  <a:cxn ang="0">
                    <a:pos x="22" y="24"/>
                  </a:cxn>
                </a:cxnLst>
                <a:rect l="0" t="0" r="r" b="b"/>
                <a:pathLst>
                  <a:path w="36" h="44">
                    <a:moveTo>
                      <a:pt x="22" y="24"/>
                    </a:move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36" y="44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22" y="0"/>
                    </a:lnTo>
                    <a:lnTo>
                      <a:pt x="22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40" name="Freeform 1066"/>
              <p:cNvSpPr>
                <a:spLocks/>
              </p:cNvSpPr>
              <p:nvPr/>
            </p:nvSpPr>
            <p:spPr bwMode="auto">
              <a:xfrm>
                <a:off x="4702643" y="6275871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41" name="Freeform 1067"/>
              <p:cNvSpPr>
                <a:spLocks/>
              </p:cNvSpPr>
              <p:nvPr/>
            </p:nvSpPr>
            <p:spPr bwMode="auto">
              <a:xfrm>
                <a:off x="4736587" y="6275871"/>
                <a:ext cx="43374" cy="41488"/>
              </a:xfrm>
              <a:custGeom>
                <a:avLst/>
                <a:gdLst/>
                <a:ahLst/>
                <a:cxnLst>
                  <a:cxn ang="0">
                    <a:pos x="34" y="24"/>
                  </a:cxn>
                  <a:cxn ang="0">
                    <a:pos x="24" y="24"/>
                  </a:cxn>
                  <a:cxn ang="0">
                    <a:pos x="24" y="24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10" y="0"/>
                  </a:cxn>
                  <a:cxn ang="0">
                    <a:pos x="10" y="0"/>
                  </a:cxn>
                  <a:cxn ang="0">
                    <a:pos x="10" y="24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2" y="24"/>
                  </a:cxn>
                  <a:cxn ang="0">
                    <a:pos x="22" y="24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34" y="44"/>
                  </a:cxn>
                  <a:cxn ang="0">
                    <a:pos x="34" y="44"/>
                  </a:cxn>
                  <a:cxn ang="0">
                    <a:pos x="34" y="24"/>
                  </a:cxn>
                  <a:cxn ang="0">
                    <a:pos x="46" y="24"/>
                  </a:cxn>
                  <a:cxn ang="0">
                    <a:pos x="46" y="24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34" y="24"/>
                  </a:cxn>
                  <a:cxn ang="0">
                    <a:pos x="34" y="24"/>
                  </a:cxn>
                </a:cxnLst>
                <a:rect l="0" t="0" r="r" b="b"/>
                <a:pathLst>
                  <a:path w="46" h="44">
                    <a:moveTo>
                      <a:pt x="34" y="24"/>
                    </a:moveTo>
                    <a:lnTo>
                      <a:pt x="24" y="24"/>
                    </a:lnTo>
                    <a:lnTo>
                      <a:pt x="24" y="2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24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24"/>
                    </a:lnTo>
                    <a:lnTo>
                      <a:pt x="46" y="24"/>
                    </a:lnTo>
                    <a:lnTo>
                      <a:pt x="46" y="24"/>
                    </a:lnTo>
                    <a:lnTo>
                      <a:pt x="46" y="0"/>
                    </a:lnTo>
                    <a:lnTo>
                      <a:pt x="4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24"/>
                    </a:lnTo>
                    <a:lnTo>
                      <a:pt x="34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42" name="Freeform 1068"/>
              <p:cNvSpPr>
                <a:spLocks/>
              </p:cNvSpPr>
              <p:nvPr/>
            </p:nvSpPr>
            <p:spPr bwMode="auto">
              <a:xfrm>
                <a:off x="4725272" y="6275871"/>
                <a:ext cx="11315" cy="2263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4">
                    <a:moveTo>
                      <a:pt x="12" y="0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43" name="Freeform 1069"/>
              <p:cNvSpPr>
                <a:spLocks/>
              </p:cNvSpPr>
              <p:nvPr/>
            </p:nvSpPr>
            <p:spPr bwMode="auto">
              <a:xfrm>
                <a:off x="4791276" y="6275871"/>
                <a:ext cx="11315" cy="2263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0" y="24"/>
                  </a:cxn>
                  <a:cxn ang="0">
                    <a:pos x="12" y="24"/>
                  </a:cxn>
                  <a:cxn ang="0">
                    <a:pos x="12" y="2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0" y="24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lnTo>
                      <a:pt x="0" y="24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44" name="Freeform 1070"/>
              <p:cNvSpPr>
                <a:spLocks/>
              </p:cNvSpPr>
              <p:nvPr/>
            </p:nvSpPr>
            <p:spPr bwMode="auto">
              <a:xfrm>
                <a:off x="4812020" y="6275871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45" name="Freeform 1071"/>
              <p:cNvSpPr>
                <a:spLocks/>
              </p:cNvSpPr>
              <p:nvPr/>
            </p:nvSpPr>
            <p:spPr bwMode="auto">
              <a:xfrm>
                <a:off x="4834650" y="6275871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46" name="Freeform 1072"/>
              <p:cNvSpPr>
                <a:spLocks/>
              </p:cNvSpPr>
              <p:nvPr/>
            </p:nvSpPr>
            <p:spPr bwMode="auto">
              <a:xfrm>
                <a:off x="4857280" y="6275871"/>
                <a:ext cx="1131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44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44"/>
                  </a:cxn>
                  <a:cxn ang="0">
                    <a:pos x="0" y="44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44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sp>
            <p:nvSpPr>
              <p:cNvPr id="547" name="Freeform 1073"/>
              <p:cNvSpPr>
                <a:spLocks/>
              </p:cNvSpPr>
              <p:nvPr/>
            </p:nvSpPr>
            <p:spPr bwMode="auto">
              <a:xfrm>
                <a:off x="4878024" y="6275871"/>
                <a:ext cx="33945" cy="41488"/>
              </a:xfrm>
              <a:custGeom>
                <a:avLst/>
                <a:gdLst/>
                <a:ahLst/>
                <a:cxnLst>
                  <a:cxn ang="0">
                    <a:pos x="0" y="44"/>
                  </a:cxn>
                  <a:cxn ang="0">
                    <a:pos x="0" y="44"/>
                  </a:cxn>
                  <a:cxn ang="0">
                    <a:pos x="12" y="44"/>
                  </a:cxn>
                  <a:cxn ang="0">
                    <a:pos x="12" y="24"/>
                  </a:cxn>
                  <a:cxn ang="0">
                    <a:pos x="24" y="24"/>
                  </a:cxn>
                  <a:cxn ang="0">
                    <a:pos x="24" y="42"/>
                  </a:cxn>
                  <a:cxn ang="0">
                    <a:pos x="36" y="42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0" y="44"/>
                  </a:cxn>
                </a:cxnLst>
                <a:rect l="0" t="0" r="r" b="b"/>
                <a:pathLst>
                  <a:path w="36" h="44">
                    <a:moveTo>
                      <a:pt x="0" y="44"/>
                    </a:moveTo>
                    <a:lnTo>
                      <a:pt x="0" y="44"/>
                    </a:lnTo>
                    <a:lnTo>
                      <a:pt x="12" y="44"/>
                    </a:lnTo>
                    <a:lnTo>
                      <a:pt x="12" y="24"/>
                    </a:lnTo>
                    <a:lnTo>
                      <a:pt x="24" y="24"/>
                    </a:lnTo>
                    <a:lnTo>
                      <a:pt x="24" y="42"/>
                    </a:lnTo>
                    <a:lnTo>
                      <a:pt x="36" y="4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</p:grpSp>
      </p:grpSp>
      <p:sp>
        <p:nvSpPr>
          <p:cNvPr id="566" name="Rektangel 153"/>
          <p:cNvSpPr>
            <a:spLocks noChangeArrowheads="1"/>
          </p:cNvSpPr>
          <p:nvPr/>
        </p:nvSpPr>
        <p:spPr bwMode="auto">
          <a:xfrm>
            <a:off x="3791728" y="1392265"/>
            <a:ext cx="524856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2800" b="1" noProof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PROGRAM TANPA TESIS</a:t>
            </a:r>
          </a:p>
          <a:p>
            <a:pPr algn="ctr" defTabSz="801688">
              <a:spcBef>
                <a:spcPct val="20000"/>
              </a:spcBef>
            </a:pPr>
            <a:r>
              <a:rPr lang="en-US" sz="2800" b="1" noProof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(MASTER SAHAJA) </a:t>
            </a:r>
            <a:endParaRPr lang="en-US" sz="2800" b="1" noProof="1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89" name="Slide Number Placeholder 2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290" name="Content Placeholder 4" descr="Inner-UPM-Template_Option-1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0" y="214313"/>
            <a:ext cx="6072188" cy="52322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cs typeface="Arial" pitchFamily="34" charset="0"/>
              </a:rPr>
              <a:t>DOKUMENTASI SPK SISWAZAH</a:t>
            </a:r>
            <a:endParaRPr lang="en-US" sz="28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74" y="836712"/>
            <a:ext cx="38530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Dokumen SPK siswazah  terkandung di dalam SPK UPM sebagai satu proses utama universiti dalam skop pengajaran dan pembelajaran.</a:t>
            </a:r>
          </a:p>
        </p:txBody>
      </p:sp>
      <p:pic>
        <p:nvPicPr>
          <p:cNvPr id="39944" name="Picture 13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3013" y="214313"/>
            <a:ext cx="13573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5" name="Rectangle 4"/>
          <p:cNvSpPr>
            <a:spLocks noChangeArrowheads="1"/>
          </p:cNvSpPr>
          <p:nvPr/>
        </p:nvSpPr>
        <p:spPr bwMode="auto">
          <a:xfrm>
            <a:off x="7848600" y="246063"/>
            <a:ext cx="1295400" cy="646112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     </a:t>
            </a:r>
            <a:endParaRPr lang="en-US" sz="3600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3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6837795"/>
              </p:ext>
            </p:extLst>
          </p:nvPr>
        </p:nvGraphicFramePr>
        <p:xfrm>
          <a:off x="3575050" y="1447800"/>
          <a:ext cx="5340350" cy="4678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" name="6-Point Star 39"/>
          <p:cNvSpPr/>
          <p:nvPr/>
        </p:nvSpPr>
        <p:spPr>
          <a:xfrm>
            <a:off x="1475656" y="2317770"/>
            <a:ext cx="2276227" cy="1886197"/>
          </a:xfrm>
          <a:prstGeom prst="star6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s-MY" sz="1400" b="1" dirty="0"/>
              <a:t>Jumlah keseluruhan dokumen= </a:t>
            </a:r>
            <a:r>
              <a:rPr lang="ms-MY" sz="2400" b="1" dirty="0" smtClean="0">
                <a:solidFill>
                  <a:srgbClr val="FFFF00"/>
                </a:solidFill>
              </a:rPr>
              <a:t>104</a:t>
            </a:r>
            <a:endParaRPr lang="ms-MY" sz="24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5274" y="4203967"/>
            <a:ext cx="3853062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 algn="just"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Semua dokumen SPK siswazah boleh dirujuk dan diperoleh di laman web rasmi SPK UPM.</a:t>
            </a:r>
          </a:p>
          <a:p>
            <a:pPr marL="228600" indent="-228600" algn="just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    </a:t>
            </a:r>
          </a:p>
          <a:p>
            <a:pPr marL="228600" indent="-228600" algn="just">
              <a:defRPr/>
            </a:pPr>
            <a:r>
              <a:rPr lang="en-US" sz="1600" dirty="0">
                <a:solidFill>
                  <a:schemeClr val="bg1"/>
                </a:solidFill>
              </a:rPr>
              <a:t>http://reg.upm.edu.my/eISO/index.php</a:t>
            </a:r>
            <a:endParaRPr lang="en-US" dirty="0" smtClean="0">
              <a:solidFill>
                <a:schemeClr val="bg1"/>
              </a:solidFill>
            </a:endParaRPr>
          </a:p>
          <a:p>
            <a:pPr marL="228600" indent="-228600" algn="just">
              <a:defRPr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228600" indent="-228600" algn="just">
              <a:defRPr/>
            </a:pPr>
            <a:endParaRPr lang="en-US" sz="2000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2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135"/>
          <p:cNvSpPr>
            <a:spLocks noChangeArrowheads="1"/>
          </p:cNvSpPr>
          <p:nvPr/>
        </p:nvSpPr>
        <p:spPr bwMode="auto">
          <a:xfrm>
            <a:off x="82049" y="3725215"/>
            <a:ext cx="1539741" cy="432448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sp>
        <p:nvSpPr>
          <p:cNvPr id="304" name="Rectangle 445"/>
          <p:cNvSpPr>
            <a:spLocks noChangeArrowheads="1"/>
          </p:cNvSpPr>
          <p:nvPr/>
        </p:nvSpPr>
        <p:spPr bwMode="auto">
          <a:xfrm>
            <a:off x="72008" y="3356992"/>
            <a:ext cx="1489348" cy="616559"/>
          </a:xfrm>
          <a:prstGeom prst="rect">
            <a:avLst/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307" name="Rectangle 447"/>
          <p:cNvSpPr>
            <a:spLocks noChangeArrowheads="1"/>
          </p:cNvSpPr>
          <p:nvPr/>
        </p:nvSpPr>
        <p:spPr bwMode="auto">
          <a:xfrm>
            <a:off x="4521138" y="3483300"/>
            <a:ext cx="1491022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n-US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707" name="Rektangel 621"/>
          <p:cNvSpPr>
            <a:spLocks noChangeArrowheads="1"/>
          </p:cNvSpPr>
          <p:nvPr/>
        </p:nvSpPr>
        <p:spPr bwMode="auto">
          <a:xfrm>
            <a:off x="174174" y="1012701"/>
            <a:ext cx="1703994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44624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</a:rPr>
              <a:t>PROGRAM TANPA TESIS</a:t>
            </a:r>
            <a:endParaRPr lang="en-US" sz="20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(MASTER SAHAJA)</a:t>
            </a:r>
            <a:endParaRPr lang="en-US" sz="20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44624"/>
            <a:ext cx="1847861" cy="9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" name="Nedadgående pil 95"/>
          <p:cNvSpPr>
            <a:spLocks noChangeArrowheads="1"/>
          </p:cNvSpPr>
          <p:nvPr/>
        </p:nvSpPr>
        <p:spPr bwMode="auto">
          <a:xfrm>
            <a:off x="914400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grpSp>
        <p:nvGrpSpPr>
          <p:cNvPr id="2" name="Group 999"/>
          <p:cNvGrpSpPr/>
          <p:nvPr/>
        </p:nvGrpSpPr>
        <p:grpSpPr>
          <a:xfrm>
            <a:off x="239487" y="1086077"/>
            <a:ext cx="1578428" cy="1406819"/>
            <a:chOff x="239487" y="1052736"/>
            <a:chExt cx="1578428" cy="1406819"/>
          </a:xfrm>
        </p:grpSpPr>
        <p:sp>
          <p:nvSpPr>
            <p:cNvPr id="392" name="Freeform 1013"/>
            <p:cNvSpPr>
              <a:spLocks noEditPoints="1"/>
            </p:cNvSpPr>
            <p:nvPr/>
          </p:nvSpPr>
          <p:spPr bwMode="auto">
            <a:xfrm>
              <a:off x="239487" y="1052736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3" name="Freeform 1014"/>
            <p:cNvSpPr>
              <a:spLocks/>
            </p:cNvSpPr>
            <p:nvPr/>
          </p:nvSpPr>
          <p:spPr bwMode="auto">
            <a:xfrm>
              <a:off x="827862" y="2404866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4" name="Freeform 1015"/>
            <p:cNvSpPr>
              <a:spLocks/>
            </p:cNvSpPr>
            <p:nvPr/>
          </p:nvSpPr>
          <p:spPr bwMode="auto">
            <a:xfrm>
              <a:off x="780716" y="2425610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5" name="Freeform 1016"/>
            <p:cNvSpPr>
              <a:spLocks/>
            </p:cNvSpPr>
            <p:nvPr/>
          </p:nvSpPr>
          <p:spPr bwMode="auto">
            <a:xfrm>
              <a:off x="797689" y="2399209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6" name="Freeform 1017"/>
            <p:cNvSpPr>
              <a:spLocks noEditPoints="1"/>
            </p:cNvSpPr>
            <p:nvPr/>
          </p:nvSpPr>
          <p:spPr bwMode="auto">
            <a:xfrm>
              <a:off x="818433" y="2399209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7" name="Freeform 1018"/>
            <p:cNvSpPr>
              <a:spLocks/>
            </p:cNvSpPr>
            <p:nvPr/>
          </p:nvSpPr>
          <p:spPr bwMode="auto">
            <a:xfrm>
              <a:off x="1733053" y="2419953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8" name="Freeform 1019"/>
            <p:cNvSpPr>
              <a:spLocks/>
            </p:cNvSpPr>
            <p:nvPr/>
          </p:nvSpPr>
          <p:spPr bwMode="auto">
            <a:xfrm>
              <a:off x="1770770" y="2399209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9" name="Freeform 1020"/>
            <p:cNvSpPr>
              <a:spLocks/>
            </p:cNvSpPr>
            <p:nvPr/>
          </p:nvSpPr>
          <p:spPr bwMode="auto">
            <a:xfrm>
              <a:off x="1280457" y="2399209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0" name="Freeform 1021"/>
            <p:cNvSpPr>
              <a:spLocks/>
            </p:cNvSpPr>
            <p:nvPr/>
          </p:nvSpPr>
          <p:spPr bwMode="auto">
            <a:xfrm>
              <a:off x="876893" y="2401095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1" name="Freeform 1022"/>
            <p:cNvSpPr>
              <a:spLocks/>
            </p:cNvSpPr>
            <p:nvPr/>
          </p:nvSpPr>
          <p:spPr bwMode="auto">
            <a:xfrm>
              <a:off x="942896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2" name="Freeform 1023"/>
            <p:cNvSpPr>
              <a:spLocks/>
            </p:cNvSpPr>
            <p:nvPr/>
          </p:nvSpPr>
          <p:spPr bwMode="auto">
            <a:xfrm>
              <a:off x="963640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3" name="Freeform 1024"/>
            <p:cNvSpPr>
              <a:spLocks/>
            </p:cNvSpPr>
            <p:nvPr/>
          </p:nvSpPr>
          <p:spPr bwMode="auto">
            <a:xfrm>
              <a:off x="1008900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4" name="Freeform 1025"/>
            <p:cNvSpPr>
              <a:spLocks/>
            </p:cNvSpPr>
            <p:nvPr/>
          </p:nvSpPr>
          <p:spPr bwMode="auto">
            <a:xfrm>
              <a:off x="1040959" y="2401095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5" name="Freeform 1026"/>
            <p:cNvSpPr>
              <a:spLocks/>
            </p:cNvSpPr>
            <p:nvPr/>
          </p:nvSpPr>
          <p:spPr bwMode="auto">
            <a:xfrm>
              <a:off x="1029644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6" name="Freeform 1027"/>
            <p:cNvSpPr>
              <a:spLocks/>
            </p:cNvSpPr>
            <p:nvPr/>
          </p:nvSpPr>
          <p:spPr bwMode="auto">
            <a:xfrm>
              <a:off x="1095647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7" name="Freeform 1028"/>
            <p:cNvSpPr>
              <a:spLocks/>
            </p:cNvSpPr>
            <p:nvPr/>
          </p:nvSpPr>
          <p:spPr bwMode="auto">
            <a:xfrm>
              <a:off x="111827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8" name="Freeform 1029"/>
            <p:cNvSpPr>
              <a:spLocks/>
            </p:cNvSpPr>
            <p:nvPr/>
          </p:nvSpPr>
          <p:spPr bwMode="auto">
            <a:xfrm>
              <a:off x="114090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9" name="Freeform 1030"/>
            <p:cNvSpPr>
              <a:spLocks/>
            </p:cNvSpPr>
            <p:nvPr/>
          </p:nvSpPr>
          <p:spPr bwMode="auto">
            <a:xfrm>
              <a:off x="1161651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0" name="Freeform 1031"/>
            <p:cNvSpPr>
              <a:spLocks/>
            </p:cNvSpPr>
            <p:nvPr/>
          </p:nvSpPr>
          <p:spPr bwMode="auto">
            <a:xfrm>
              <a:off x="1184281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1" name="Freeform 1032"/>
            <p:cNvSpPr>
              <a:spLocks/>
            </p:cNvSpPr>
            <p:nvPr/>
          </p:nvSpPr>
          <p:spPr bwMode="auto">
            <a:xfrm>
              <a:off x="1367205" y="2401095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2" name="Freeform 1033"/>
            <p:cNvSpPr>
              <a:spLocks/>
            </p:cNvSpPr>
            <p:nvPr/>
          </p:nvSpPr>
          <p:spPr bwMode="auto">
            <a:xfrm>
              <a:off x="1433209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3" name="Freeform 1034"/>
            <p:cNvSpPr>
              <a:spLocks/>
            </p:cNvSpPr>
            <p:nvPr/>
          </p:nvSpPr>
          <p:spPr bwMode="auto">
            <a:xfrm>
              <a:off x="1455838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4" name="Freeform 1035"/>
            <p:cNvSpPr>
              <a:spLocks/>
            </p:cNvSpPr>
            <p:nvPr/>
          </p:nvSpPr>
          <p:spPr bwMode="auto">
            <a:xfrm>
              <a:off x="1499212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5" name="Freeform 1036"/>
            <p:cNvSpPr>
              <a:spLocks/>
            </p:cNvSpPr>
            <p:nvPr/>
          </p:nvSpPr>
          <p:spPr bwMode="auto">
            <a:xfrm>
              <a:off x="1533157" y="2401095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6" name="Freeform 1037"/>
            <p:cNvSpPr>
              <a:spLocks/>
            </p:cNvSpPr>
            <p:nvPr/>
          </p:nvSpPr>
          <p:spPr bwMode="auto">
            <a:xfrm>
              <a:off x="1521842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7" name="Freeform 1038"/>
            <p:cNvSpPr>
              <a:spLocks/>
            </p:cNvSpPr>
            <p:nvPr/>
          </p:nvSpPr>
          <p:spPr bwMode="auto">
            <a:xfrm>
              <a:off x="1587845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8" name="Freeform 1039"/>
            <p:cNvSpPr>
              <a:spLocks/>
            </p:cNvSpPr>
            <p:nvPr/>
          </p:nvSpPr>
          <p:spPr bwMode="auto">
            <a:xfrm>
              <a:off x="1608589" y="2401095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9" name="Freeform 1040"/>
            <p:cNvSpPr>
              <a:spLocks/>
            </p:cNvSpPr>
            <p:nvPr/>
          </p:nvSpPr>
          <p:spPr bwMode="auto">
            <a:xfrm>
              <a:off x="163121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0" name="Freeform 1041"/>
            <p:cNvSpPr>
              <a:spLocks/>
            </p:cNvSpPr>
            <p:nvPr/>
          </p:nvSpPr>
          <p:spPr bwMode="auto">
            <a:xfrm>
              <a:off x="165384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1" name="Freeform 1042"/>
            <p:cNvSpPr>
              <a:spLocks/>
            </p:cNvSpPr>
            <p:nvPr/>
          </p:nvSpPr>
          <p:spPr bwMode="auto">
            <a:xfrm>
              <a:off x="1674593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2" name="Freeform 1043"/>
            <p:cNvSpPr>
              <a:spLocks/>
            </p:cNvSpPr>
            <p:nvPr/>
          </p:nvSpPr>
          <p:spPr bwMode="auto">
            <a:xfrm>
              <a:off x="1506755" y="1069708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3" name="Freeform 1044"/>
            <p:cNvSpPr>
              <a:spLocks/>
            </p:cNvSpPr>
            <p:nvPr/>
          </p:nvSpPr>
          <p:spPr bwMode="auto">
            <a:xfrm>
              <a:off x="1186167" y="1069708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4" name="Freeform 1045"/>
            <p:cNvSpPr>
              <a:spLocks/>
            </p:cNvSpPr>
            <p:nvPr/>
          </p:nvSpPr>
          <p:spPr bwMode="auto">
            <a:xfrm>
              <a:off x="1463382" y="1073480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5" name="Freeform 1046"/>
            <p:cNvSpPr>
              <a:spLocks/>
            </p:cNvSpPr>
            <p:nvPr/>
          </p:nvSpPr>
          <p:spPr bwMode="auto">
            <a:xfrm>
              <a:off x="1435094" y="1073480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6" name="Freeform 1047"/>
            <p:cNvSpPr>
              <a:spLocks/>
            </p:cNvSpPr>
            <p:nvPr/>
          </p:nvSpPr>
          <p:spPr bwMode="auto">
            <a:xfrm>
              <a:off x="993813" y="1065937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7" name="Freeform 1048"/>
            <p:cNvSpPr>
              <a:spLocks/>
            </p:cNvSpPr>
            <p:nvPr/>
          </p:nvSpPr>
          <p:spPr bwMode="auto">
            <a:xfrm>
              <a:off x="1399264" y="1067823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8" name="Freeform 1049"/>
            <p:cNvSpPr>
              <a:spLocks noEditPoints="1"/>
            </p:cNvSpPr>
            <p:nvPr/>
          </p:nvSpPr>
          <p:spPr bwMode="auto">
            <a:xfrm>
              <a:off x="1427551" y="1067823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9" name="Freeform 1050"/>
            <p:cNvSpPr>
              <a:spLocks noEditPoints="1"/>
            </p:cNvSpPr>
            <p:nvPr/>
          </p:nvSpPr>
          <p:spPr bwMode="auto">
            <a:xfrm>
              <a:off x="1455838" y="1067823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0" name="Rectangle 1051"/>
            <p:cNvSpPr>
              <a:spLocks noChangeArrowheads="1"/>
            </p:cNvSpPr>
            <p:nvPr/>
          </p:nvSpPr>
          <p:spPr bwMode="auto">
            <a:xfrm>
              <a:off x="1486011" y="1082909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1" name="Freeform 1052"/>
            <p:cNvSpPr>
              <a:spLocks/>
            </p:cNvSpPr>
            <p:nvPr/>
          </p:nvSpPr>
          <p:spPr bwMode="auto">
            <a:xfrm>
              <a:off x="605335" y="1067823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2" name="Freeform 1053"/>
            <p:cNvSpPr>
              <a:spLocks/>
            </p:cNvSpPr>
            <p:nvPr/>
          </p:nvSpPr>
          <p:spPr bwMode="auto">
            <a:xfrm>
              <a:off x="637394" y="1067823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3" name="Rectangle 1054"/>
            <p:cNvSpPr>
              <a:spLocks noChangeArrowheads="1"/>
            </p:cNvSpPr>
            <p:nvPr/>
          </p:nvSpPr>
          <p:spPr bwMode="auto">
            <a:xfrm>
              <a:off x="590249" y="1067823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4" name="Freeform 1055"/>
            <p:cNvSpPr>
              <a:spLocks/>
            </p:cNvSpPr>
            <p:nvPr/>
          </p:nvSpPr>
          <p:spPr bwMode="auto">
            <a:xfrm>
              <a:off x="558190" y="1067823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5" name="Freeform 1056"/>
            <p:cNvSpPr>
              <a:spLocks/>
            </p:cNvSpPr>
            <p:nvPr/>
          </p:nvSpPr>
          <p:spPr bwMode="auto">
            <a:xfrm>
              <a:off x="1269143" y="1064051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6" name="Freeform 1057"/>
            <p:cNvSpPr>
              <a:spLocks noEditPoints="1"/>
            </p:cNvSpPr>
            <p:nvPr/>
          </p:nvSpPr>
          <p:spPr bwMode="auto">
            <a:xfrm>
              <a:off x="1178623" y="1064051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7" name="Freeform 1058"/>
            <p:cNvSpPr>
              <a:spLocks/>
            </p:cNvSpPr>
            <p:nvPr/>
          </p:nvSpPr>
          <p:spPr bwMode="auto">
            <a:xfrm>
              <a:off x="1237084" y="1065937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8" name="Freeform 1059"/>
            <p:cNvSpPr>
              <a:spLocks/>
            </p:cNvSpPr>
            <p:nvPr/>
          </p:nvSpPr>
          <p:spPr bwMode="auto">
            <a:xfrm>
              <a:off x="1206911" y="1064051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9" name="Freeform 1060"/>
            <p:cNvSpPr>
              <a:spLocks/>
            </p:cNvSpPr>
            <p:nvPr/>
          </p:nvSpPr>
          <p:spPr bwMode="auto">
            <a:xfrm>
              <a:off x="712827" y="2421839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0" name="Freeform 1061"/>
            <p:cNvSpPr>
              <a:spLocks/>
            </p:cNvSpPr>
            <p:nvPr/>
          </p:nvSpPr>
          <p:spPr bwMode="auto">
            <a:xfrm>
              <a:off x="750543" y="2401095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1" name="Freeform 1062"/>
            <p:cNvSpPr>
              <a:spLocks/>
            </p:cNvSpPr>
            <p:nvPr/>
          </p:nvSpPr>
          <p:spPr bwMode="auto">
            <a:xfrm>
              <a:off x="260231" y="2401095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2" name="Freeform 1063"/>
            <p:cNvSpPr>
              <a:spLocks/>
            </p:cNvSpPr>
            <p:nvPr/>
          </p:nvSpPr>
          <p:spPr bwMode="auto">
            <a:xfrm>
              <a:off x="346979" y="2402981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3" name="Freeform 1064"/>
            <p:cNvSpPr>
              <a:spLocks/>
            </p:cNvSpPr>
            <p:nvPr/>
          </p:nvSpPr>
          <p:spPr bwMode="auto">
            <a:xfrm>
              <a:off x="412982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4" name="Freeform 1065"/>
            <p:cNvSpPr>
              <a:spLocks/>
            </p:cNvSpPr>
            <p:nvPr/>
          </p:nvSpPr>
          <p:spPr bwMode="auto">
            <a:xfrm>
              <a:off x="435612" y="2402981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5" name="Freeform 1066"/>
            <p:cNvSpPr>
              <a:spLocks/>
            </p:cNvSpPr>
            <p:nvPr/>
          </p:nvSpPr>
          <p:spPr bwMode="auto">
            <a:xfrm>
              <a:off x="478986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6" name="Freeform 1067"/>
            <p:cNvSpPr>
              <a:spLocks/>
            </p:cNvSpPr>
            <p:nvPr/>
          </p:nvSpPr>
          <p:spPr bwMode="auto">
            <a:xfrm>
              <a:off x="512930" y="2402981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7" name="Freeform 1068"/>
            <p:cNvSpPr>
              <a:spLocks/>
            </p:cNvSpPr>
            <p:nvPr/>
          </p:nvSpPr>
          <p:spPr bwMode="auto">
            <a:xfrm>
              <a:off x="501615" y="2402981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8" name="Freeform 1069"/>
            <p:cNvSpPr>
              <a:spLocks/>
            </p:cNvSpPr>
            <p:nvPr/>
          </p:nvSpPr>
          <p:spPr bwMode="auto">
            <a:xfrm>
              <a:off x="567619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9" name="Freeform 1070"/>
            <p:cNvSpPr>
              <a:spLocks/>
            </p:cNvSpPr>
            <p:nvPr/>
          </p:nvSpPr>
          <p:spPr bwMode="auto">
            <a:xfrm>
              <a:off x="58836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0" name="Freeform 1071"/>
            <p:cNvSpPr>
              <a:spLocks/>
            </p:cNvSpPr>
            <p:nvPr/>
          </p:nvSpPr>
          <p:spPr bwMode="auto">
            <a:xfrm>
              <a:off x="61099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1" name="Freeform 1072"/>
            <p:cNvSpPr>
              <a:spLocks/>
            </p:cNvSpPr>
            <p:nvPr/>
          </p:nvSpPr>
          <p:spPr bwMode="auto">
            <a:xfrm>
              <a:off x="63362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2" name="Freeform 1073"/>
            <p:cNvSpPr>
              <a:spLocks/>
            </p:cNvSpPr>
            <p:nvPr/>
          </p:nvSpPr>
          <p:spPr bwMode="auto">
            <a:xfrm>
              <a:off x="654367" y="2402981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pic>
          <p:nvPicPr>
            <p:cNvPr id="709" name="Picture 2" descr="G:\PPT SGS\Raw\sarjana0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484" y="1243475"/>
              <a:ext cx="1467286" cy="1005128"/>
            </a:xfrm>
            <a:prstGeom prst="rect">
              <a:avLst/>
            </a:prstGeom>
            <a:noFill/>
          </p:spPr>
        </p:pic>
      </p:grpSp>
      <p:sp>
        <p:nvSpPr>
          <p:cNvPr id="292" name="Rektangel 153"/>
          <p:cNvSpPr>
            <a:spLocks noChangeArrowheads="1"/>
          </p:cNvSpPr>
          <p:nvPr/>
        </p:nvSpPr>
        <p:spPr bwMode="auto">
          <a:xfrm>
            <a:off x="107504" y="2492896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PENDAFTARAN SETIAP AWAL SEMESTER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95" name="Rectangle 445"/>
          <p:cNvSpPr>
            <a:spLocks noChangeArrowheads="1"/>
          </p:cNvSpPr>
          <p:nvPr/>
        </p:nvSpPr>
        <p:spPr bwMode="auto">
          <a:xfrm>
            <a:off x="107504" y="3501008"/>
            <a:ext cx="1572771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PENDAFTARAN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1899792" y="908720"/>
            <a:ext cx="70646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Pelajar master tanpa tesis perlu memenuhi salah satu keperluan program seperti berikut:</a:t>
            </a:r>
          </a:p>
          <a:p>
            <a:pPr marL="850900" lvl="1" indent="-3937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 perlu mendaftar kursus Projek (4-6 kredit); atau</a:t>
            </a:r>
          </a:p>
          <a:p>
            <a:pPr marL="850900" lvl="1" indent="-3937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Perlu mendaftar Internship; atau</a:t>
            </a:r>
          </a:p>
          <a:p>
            <a:pPr marL="850900" lvl="1" indent="-393700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Perlu menduduki Peperiksaan Komprehensif-Master </a:t>
            </a:r>
          </a:p>
          <a:p>
            <a:pPr marL="850900" lvl="1" indent="-393700" algn="just"/>
            <a:endParaRPr lang="en-US" dirty="0" smtClean="0">
              <a:solidFill>
                <a:schemeClr val="bg1"/>
              </a:solidFill>
            </a:endParaRPr>
          </a:p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Pelajar hanya dibenarkan mendaftar kursus siri 4000 &amp; 5000 sahaja.</a:t>
            </a:r>
          </a:p>
          <a:p>
            <a:pPr marL="393700" indent="-393700" algn="just"/>
            <a:endParaRPr lang="en-US" sz="1600" dirty="0" smtClean="0">
              <a:solidFill>
                <a:schemeClr val="bg1"/>
              </a:solidFill>
            </a:endParaRPr>
          </a:p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Proses menambah kursus secara online sehingga minggu ke-2 (tertakluk kepada jumlah kredit maksimum iaitu 15 kredit per semester).</a:t>
            </a:r>
          </a:p>
          <a:p>
            <a:pPr marL="393700" indent="-393700" algn="just"/>
            <a:endParaRPr lang="en-US" sz="1600" dirty="0" smtClean="0">
              <a:solidFill>
                <a:schemeClr val="bg1"/>
              </a:solidFill>
            </a:endParaRPr>
          </a:p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Pelajar boleh melaksanakan proses pengguguran kursus secara online sehingga minggu ke-7 (tertakluk kepada jumlah kredit minimum iaitu 6 kredit per semester).</a:t>
            </a:r>
          </a:p>
          <a:p>
            <a:pPr marL="393700" indent="-393700" algn="just"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77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Rectangle 135"/>
          <p:cNvSpPr>
            <a:spLocks noChangeArrowheads="1"/>
          </p:cNvSpPr>
          <p:nvPr/>
        </p:nvSpPr>
        <p:spPr bwMode="auto">
          <a:xfrm>
            <a:off x="82049" y="3725215"/>
            <a:ext cx="1539741" cy="432448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sp>
        <p:nvSpPr>
          <p:cNvPr id="304" name="Rectangle 445"/>
          <p:cNvSpPr>
            <a:spLocks noChangeArrowheads="1"/>
          </p:cNvSpPr>
          <p:nvPr/>
        </p:nvSpPr>
        <p:spPr bwMode="auto">
          <a:xfrm>
            <a:off x="72008" y="3356992"/>
            <a:ext cx="1489348" cy="616559"/>
          </a:xfrm>
          <a:prstGeom prst="rect">
            <a:avLst/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307" name="Rectangle 447"/>
          <p:cNvSpPr>
            <a:spLocks noChangeArrowheads="1"/>
          </p:cNvSpPr>
          <p:nvPr/>
        </p:nvSpPr>
        <p:spPr bwMode="auto">
          <a:xfrm>
            <a:off x="4521138" y="3483300"/>
            <a:ext cx="1491022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n-US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707" name="Rektangel 621"/>
          <p:cNvSpPr>
            <a:spLocks noChangeArrowheads="1"/>
          </p:cNvSpPr>
          <p:nvPr/>
        </p:nvSpPr>
        <p:spPr bwMode="auto">
          <a:xfrm>
            <a:off x="174174" y="1012701"/>
            <a:ext cx="1703994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44624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</a:rPr>
              <a:t>PROGRAM TANPA TESIS</a:t>
            </a:r>
            <a:endParaRPr lang="en-US" sz="20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(MASTER SAHAJA)</a:t>
            </a:r>
            <a:endParaRPr lang="en-US" sz="20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44624"/>
            <a:ext cx="1847861" cy="9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" name="Nedadgående pil 95"/>
          <p:cNvSpPr>
            <a:spLocks noChangeArrowheads="1"/>
          </p:cNvSpPr>
          <p:nvPr/>
        </p:nvSpPr>
        <p:spPr bwMode="auto">
          <a:xfrm>
            <a:off x="914400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grpSp>
        <p:nvGrpSpPr>
          <p:cNvPr id="3" name="Group 999"/>
          <p:cNvGrpSpPr/>
          <p:nvPr/>
        </p:nvGrpSpPr>
        <p:grpSpPr>
          <a:xfrm>
            <a:off x="239487" y="1086077"/>
            <a:ext cx="1578428" cy="1406819"/>
            <a:chOff x="239487" y="1052736"/>
            <a:chExt cx="1578428" cy="1406819"/>
          </a:xfrm>
        </p:grpSpPr>
        <p:sp>
          <p:nvSpPr>
            <p:cNvPr id="392" name="Freeform 1013"/>
            <p:cNvSpPr>
              <a:spLocks noEditPoints="1"/>
            </p:cNvSpPr>
            <p:nvPr/>
          </p:nvSpPr>
          <p:spPr bwMode="auto">
            <a:xfrm>
              <a:off x="239487" y="1052736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3" name="Freeform 1014"/>
            <p:cNvSpPr>
              <a:spLocks/>
            </p:cNvSpPr>
            <p:nvPr/>
          </p:nvSpPr>
          <p:spPr bwMode="auto">
            <a:xfrm>
              <a:off x="827862" y="2404866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4" name="Freeform 1015"/>
            <p:cNvSpPr>
              <a:spLocks/>
            </p:cNvSpPr>
            <p:nvPr/>
          </p:nvSpPr>
          <p:spPr bwMode="auto">
            <a:xfrm>
              <a:off x="780716" y="2425610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5" name="Freeform 1016"/>
            <p:cNvSpPr>
              <a:spLocks/>
            </p:cNvSpPr>
            <p:nvPr/>
          </p:nvSpPr>
          <p:spPr bwMode="auto">
            <a:xfrm>
              <a:off x="797689" y="2399209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6" name="Freeform 1017"/>
            <p:cNvSpPr>
              <a:spLocks noEditPoints="1"/>
            </p:cNvSpPr>
            <p:nvPr/>
          </p:nvSpPr>
          <p:spPr bwMode="auto">
            <a:xfrm>
              <a:off x="818433" y="2399209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7" name="Freeform 1018"/>
            <p:cNvSpPr>
              <a:spLocks/>
            </p:cNvSpPr>
            <p:nvPr/>
          </p:nvSpPr>
          <p:spPr bwMode="auto">
            <a:xfrm>
              <a:off x="1733053" y="2419953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8" name="Freeform 1019"/>
            <p:cNvSpPr>
              <a:spLocks/>
            </p:cNvSpPr>
            <p:nvPr/>
          </p:nvSpPr>
          <p:spPr bwMode="auto">
            <a:xfrm>
              <a:off x="1770770" y="2399209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9" name="Freeform 1020"/>
            <p:cNvSpPr>
              <a:spLocks/>
            </p:cNvSpPr>
            <p:nvPr/>
          </p:nvSpPr>
          <p:spPr bwMode="auto">
            <a:xfrm>
              <a:off x="1280457" y="2399209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0" name="Freeform 1021"/>
            <p:cNvSpPr>
              <a:spLocks/>
            </p:cNvSpPr>
            <p:nvPr/>
          </p:nvSpPr>
          <p:spPr bwMode="auto">
            <a:xfrm>
              <a:off x="876893" y="2401095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1" name="Freeform 1022"/>
            <p:cNvSpPr>
              <a:spLocks/>
            </p:cNvSpPr>
            <p:nvPr/>
          </p:nvSpPr>
          <p:spPr bwMode="auto">
            <a:xfrm>
              <a:off x="942896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2" name="Freeform 1023"/>
            <p:cNvSpPr>
              <a:spLocks/>
            </p:cNvSpPr>
            <p:nvPr/>
          </p:nvSpPr>
          <p:spPr bwMode="auto">
            <a:xfrm>
              <a:off x="963640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3" name="Freeform 1024"/>
            <p:cNvSpPr>
              <a:spLocks/>
            </p:cNvSpPr>
            <p:nvPr/>
          </p:nvSpPr>
          <p:spPr bwMode="auto">
            <a:xfrm>
              <a:off x="1008900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4" name="Freeform 1025"/>
            <p:cNvSpPr>
              <a:spLocks/>
            </p:cNvSpPr>
            <p:nvPr/>
          </p:nvSpPr>
          <p:spPr bwMode="auto">
            <a:xfrm>
              <a:off x="1040959" y="2401095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5" name="Freeform 1026"/>
            <p:cNvSpPr>
              <a:spLocks/>
            </p:cNvSpPr>
            <p:nvPr/>
          </p:nvSpPr>
          <p:spPr bwMode="auto">
            <a:xfrm>
              <a:off x="1029644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6" name="Freeform 1027"/>
            <p:cNvSpPr>
              <a:spLocks/>
            </p:cNvSpPr>
            <p:nvPr/>
          </p:nvSpPr>
          <p:spPr bwMode="auto">
            <a:xfrm>
              <a:off x="1095647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7" name="Freeform 1028"/>
            <p:cNvSpPr>
              <a:spLocks/>
            </p:cNvSpPr>
            <p:nvPr/>
          </p:nvSpPr>
          <p:spPr bwMode="auto">
            <a:xfrm>
              <a:off x="111827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8" name="Freeform 1029"/>
            <p:cNvSpPr>
              <a:spLocks/>
            </p:cNvSpPr>
            <p:nvPr/>
          </p:nvSpPr>
          <p:spPr bwMode="auto">
            <a:xfrm>
              <a:off x="114090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9" name="Freeform 1030"/>
            <p:cNvSpPr>
              <a:spLocks/>
            </p:cNvSpPr>
            <p:nvPr/>
          </p:nvSpPr>
          <p:spPr bwMode="auto">
            <a:xfrm>
              <a:off x="1161651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0" name="Freeform 1031"/>
            <p:cNvSpPr>
              <a:spLocks/>
            </p:cNvSpPr>
            <p:nvPr/>
          </p:nvSpPr>
          <p:spPr bwMode="auto">
            <a:xfrm>
              <a:off x="1184281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1" name="Freeform 1032"/>
            <p:cNvSpPr>
              <a:spLocks/>
            </p:cNvSpPr>
            <p:nvPr/>
          </p:nvSpPr>
          <p:spPr bwMode="auto">
            <a:xfrm>
              <a:off x="1367205" y="2401095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2" name="Freeform 1033"/>
            <p:cNvSpPr>
              <a:spLocks/>
            </p:cNvSpPr>
            <p:nvPr/>
          </p:nvSpPr>
          <p:spPr bwMode="auto">
            <a:xfrm>
              <a:off x="1433209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3" name="Freeform 1034"/>
            <p:cNvSpPr>
              <a:spLocks/>
            </p:cNvSpPr>
            <p:nvPr/>
          </p:nvSpPr>
          <p:spPr bwMode="auto">
            <a:xfrm>
              <a:off x="1455838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4" name="Freeform 1035"/>
            <p:cNvSpPr>
              <a:spLocks/>
            </p:cNvSpPr>
            <p:nvPr/>
          </p:nvSpPr>
          <p:spPr bwMode="auto">
            <a:xfrm>
              <a:off x="1499212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5" name="Freeform 1036"/>
            <p:cNvSpPr>
              <a:spLocks/>
            </p:cNvSpPr>
            <p:nvPr/>
          </p:nvSpPr>
          <p:spPr bwMode="auto">
            <a:xfrm>
              <a:off x="1533157" y="2401095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6" name="Freeform 1037"/>
            <p:cNvSpPr>
              <a:spLocks/>
            </p:cNvSpPr>
            <p:nvPr/>
          </p:nvSpPr>
          <p:spPr bwMode="auto">
            <a:xfrm>
              <a:off x="1521842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7" name="Freeform 1038"/>
            <p:cNvSpPr>
              <a:spLocks/>
            </p:cNvSpPr>
            <p:nvPr/>
          </p:nvSpPr>
          <p:spPr bwMode="auto">
            <a:xfrm>
              <a:off x="1587845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8" name="Freeform 1039"/>
            <p:cNvSpPr>
              <a:spLocks/>
            </p:cNvSpPr>
            <p:nvPr/>
          </p:nvSpPr>
          <p:spPr bwMode="auto">
            <a:xfrm>
              <a:off x="1608589" y="2401095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9" name="Freeform 1040"/>
            <p:cNvSpPr>
              <a:spLocks/>
            </p:cNvSpPr>
            <p:nvPr/>
          </p:nvSpPr>
          <p:spPr bwMode="auto">
            <a:xfrm>
              <a:off x="163121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0" name="Freeform 1041"/>
            <p:cNvSpPr>
              <a:spLocks/>
            </p:cNvSpPr>
            <p:nvPr/>
          </p:nvSpPr>
          <p:spPr bwMode="auto">
            <a:xfrm>
              <a:off x="165384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1" name="Freeform 1042"/>
            <p:cNvSpPr>
              <a:spLocks/>
            </p:cNvSpPr>
            <p:nvPr/>
          </p:nvSpPr>
          <p:spPr bwMode="auto">
            <a:xfrm>
              <a:off x="1674593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2" name="Freeform 1043"/>
            <p:cNvSpPr>
              <a:spLocks/>
            </p:cNvSpPr>
            <p:nvPr/>
          </p:nvSpPr>
          <p:spPr bwMode="auto">
            <a:xfrm>
              <a:off x="1506755" y="1069708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3" name="Freeform 1044"/>
            <p:cNvSpPr>
              <a:spLocks/>
            </p:cNvSpPr>
            <p:nvPr/>
          </p:nvSpPr>
          <p:spPr bwMode="auto">
            <a:xfrm>
              <a:off x="1186167" y="1069708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4" name="Freeform 1045"/>
            <p:cNvSpPr>
              <a:spLocks/>
            </p:cNvSpPr>
            <p:nvPr/>
          </p:nvSpPr>
          <p:spPr bwMode="auto">
            <a:xfrm>
              <a:off x="1463382" y="1073480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5" name="Freeform 1046"/>
            <p:cNvSpPr>
              <a:spLocks/>
            </p:cNvSpPr>
            <p:nvPr/>
          </p:nvSpPr>
          <p:spPr bwMode="auto">
            <a:xfrm>
              <a:off x="1435094" y="1073480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6" name="Freeform 1047"/>
            <p:cNvSpPr>
              <a:spLocks/>
            </p:cNvSpPr>
            <p:nvPr/>
          </p:nvSpPr>
          <p:spPr bwMode="auto">
            <a:xfrm>
              <a:off x="993813" y="1065937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7" name="Freeform 1048"/>
            <p:cNvSpPr>
              <a:spLocks/>
            </p:cNvSpPr>
            <p:nvPr/>
          </p:nvSpPr>
          <p:spPr bwMode="auto">
            <a:xfrm>
              <a:off x="1399264" y="1067823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8" name="Freeform 1049"/>
            <p:cNvSpPr>
              <a:spLocks noEditPoints="1"/>
            </p:cNvSpPr>
            <p:nvPr/>
          </p:nvSpPr>
          <p:spPr bwMode="auto">
            <a:xfrm>
              <a:off x="1427551" y="1067823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9" name="Freeform 1050"/>
            <p:cNvSpPr>
              <a:spLocks noEditPoints="1"/>
            </p:cNvSpPr>
            <p:nvPr/>
          </p:nvSpPr>
          <p:spPr bwMode="auto">
            <a:xfrm>
              <a:off x="1455838" y="1067823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0" name="Rectangle 1051"/>
            <p:cNvSpPr>
              <a:spLocks noChangeArrowheads="1"/>
            </p:cNvSpPr>
            <p:nvPr/>
          </p:nvSpPr>
          <p:spPr bwMode="auto">
            <a:xfrm>
              <a:off x="1486011" y="1082909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1" name="Freeform 1052"/>
            <p:cNvSpPr>
              <a:spLocks/>
            </p:cNvSpPr>
            <p:nvPr/>
          </p:nvSpPr>
          <p:spPr bwMode="auto">
            <a:xfrm>
              <a:off x="605335" y="1067823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2" name="Freeform 1053"/>
            <p:cNvSpPr>
              <a:spLocks/>
            </p:cNvSpPr>
            <p:nvPr/>
          </p:nvSpPr>
          <p:spPr bwMode="auto">
            <a:xfrm>
              <a:off x="637394" y="1067823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3" name="Rectangle 1054"/>
            <p:cNvSpPr>
              <a:spLocks noChangeArrowheads="1"/>
            </p:cNvSpPr>
            <p:nvPr/>
          </p:nvSpPr>
          <p:spPr bwMode="auto">
            <a:xfrm>
              <a:off x="590249" y="1067823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4" name="Freeform 1055"/>
            <p:cNvSpPr>
              <a:spLocks/>
            </p:cNvSpPr>
            <p:nvPr/>
          </p:nvSpPr>
          <p:spPr bwMode="auto">
            <a:xfrm>
              <a:off x="558190" y="1067823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5" name="Freeform 1056"/>
            <p:cNvSpPr>
              <a:spLocks/>
            </p:cNvSpPr>
            <p:nvPr/>
          </p:nvSpPr>
          <p:spPr bwMode="auto">
            <a:xfrm>
              <a:off x="1269143" y="1064051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6" name="Freeform 1057"/>
            <p:cNvSpPr>
              <a:spLocks noEditPoints="1"/>
            </p:cNvSpPr>
            <p:nvPr/>
          </p:nvSpPr>
          <p:spPr bwMode="auto">
            <a:xfrm>
              <a:off x="1178623" y="1064051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7" name="Freeform 1058"/>
            <p:cNvSpPr>
              <a:spLocks/>
            </p:cNvSpPr>
            <p:nvPr/>
          </p:nvSpPr>
          <p:spPr bwMode="auto">
            <a:xfrm>
              <a:off x="1237084" y="1065937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8" name="Freeform 1059"/>
            <p:cNvSpPr>
              <a:spLocks/>
            </p:cNvSpPr>
            <p:nvPr/>
          </p:nvSpPr>
          <p:spPr bwMode="auto">
            <a:xfrm>
              <a:off x="1206911" y="1064051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9" name="Freeform 1060"/>
            <p:cNvSpPr>
              <a:spLocks/>
            </p:cNvSpPr>
            <p:nvPr/>
          </p:nvSpPr>
          <p:spPr bwMode="auto">
            <a:xfrm>
              <a:off x="712827" y="2421839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0" name="Freeform 1061"/>
            <p:cNvSpPr>
              <a:spLocks/>
            </p:cNvSpPr>
            <p:nvPr/>
          </p:nvSpPr>
          <p:spPr bwMode="auto">
            <a:xfrm>
              <a:off x="750543" y="2401095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1" name="Freeform 1062"/>
            <p:cNvSpPr>
              <a:spLocks/>
            </p:cNvSpPr>
            <p:nvPr/>
          </p:nvSpPr>
          <p:spPr bwMode="auto">
            <a:xfrm>
              <a:off x="260231" y="2401095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2" name="Freeform 1063"/>
            <p:cNvSpPr>
              <a:spLocks/>
            </p:cNvSpPr>
            <p:nvPr/>
          </p:nvSpPr>
          <p:spPr bwMode="auto">
            <a:xfrm>
              <a:off x="346979" y="2402981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3" name="Freeform 1064"/>
            <p:cNvSpPr>
              <a:spLocks/>
            </p:cNvSpPr>
            <p:nvPr/>
          </p:nvSpPr>
          <p:spPr bwMode="auto">
            <a:xfrm>
              <a:off x="412982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4" name="Freeform 1065"/>
            <p:cNvSpPr>
              <a:spLocks/>
            </p:cNvSpPr>
            <p:nvPr/>
          </p:nvSpPr>
          <p:spPr bwMode="auto">
            <a:xfrm>
              <a:off x="435612" y="2402981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5" name="Freeform 1066"/>
            <p:cNvSpPr>
              <a:spLocks/>
            </p:cNvSpPr>
            <p:nvPr/>
          </p:nvSpPr>
          <p:spPr bwMode="auto">
            <a:xfrm>
              <a:off x="478986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6" name="Freeform 1067"/>
            <p:cNvSpPr>
              <a:spLocks/>
            </p:cNvSpPr>
            <p:nvPr/>
          </p:nvSpPr>
          <p:spPr bwMode="auto">
            <a:xfrm>
              <a:off x="512930" y="2402981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7" name="Freeform 1068"/>
            <p:cNvSpPr>
              <a:spLocks/>
            </p:cNvSpPr>
            <p:nvPr/>
          </p:nvSpPr>
          <p:spPr bwMode="auto">
            <a:xfrm>
              <a:off x="501615" y="2402981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8" name="Freeform 1069"/>
            <p:cNvSpPr>
              <a:spLocks/>
            </p:cNvSpPr>
            <p:nvPr/>
          </p:nvSpPr>
          <p:spPr bwMode="auto">
            <a:xfrm>
              <a:off x="567619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9" name="Freeform 1070"/>
            <p:cNvSpPr>
              <a:spLocks/>
            </p:cNvSpPr>
            <p:nvPr/>
          </p:nvSpPr>
          <p:spPr bwMode="auto">
            <a:xfrm>
              <a:off x="58836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0" name="Freeform 1071"/>
            <p:cNvSpPr>
              <a:spLocks/>
            </p:cNvSpPr>
            <p:nvPr/>
          </p:nvSpPr>
          <p:spPr bwMode="auto">
            <a:xfrm>
              <a:off x="61099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1" name="Freeform 1072"/>
            <p:cNvSpPr>
              <a:spLocks/>
            </p:cNvSpPr>
            <p:nvPr/>
          </p:nvSpPr>
          <p:spPr bwMode="auto">
            <a:xfrm>
              <a:off x="63362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2" name="Freeform 1073"/>
            <p:cNvSpPr>
              <a:spLocks/>
            </p:cNvSpPr>
            <p:nvPr/>
          </p:nvSpPr>
          <p:spPr bwMode="auto">
            <a:xfrm>
              <a:off x="654367" y="2402981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pic>
          <p:nvPicPr>
            <p:cNvPr id="709" name="Picture 2" descr="G:\PPT SGS\Raw\sarjana0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484" y="1243475"/>
              <a:ext cx="1467286" cy="1005128"/>
            </a:xfrm>
            <a:prstGeom prst="rect">
              <a:avLst/>
            </a:prstGeom>
            <a:noFill/>
          </p:spPr>
        </p:pic>
      </p:grpSp>
      <p:sp>
        <p:nvSpPr>
          <p:cNvPr id="292" name="Rektangel 153"/>
          <p:cNvSpPr>
            <a:spLocks noChangeArrowheads="1"/>
          </p:cNvSpPr>
          <p:nvPr/>
        </p:nvSpPr>
        <p:spPr bwMode="auto">
          <a:xfrm>
            <a:off x="107504" y="2492896"/>
            <a:ext cx="17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PENDAFTARAN SETIAP AWAL SEMESTER</a:t>
            </a:r>
            <a:endParaRPr lang="en-US" sz="12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95" name="Rectangle 445"/>
          <p:cNvSpPr>
            <a:spLocks noChangeArrowheads="1"/>
          </p:cNvSpPr>
          <p:nvPr/>
        </p:nvSpPr>
        <p:spPr bwMode="auto">
          <a:xfrm>
            <a:off x="107504" y="3501008"/>
            <a:ext cx="1572771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PENDAFTARAN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1899792" y="980728"/>
            <a:ext cx="70646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Pelajar yang telah mendaftar kursus Projek/Internship dan mendapat gred S pada semester lepas, perlu mendaftarkan sambungan kursus tersebut pada semester semasa.</a:t>
            </a:r>
          </a:p>
          <a:p>
            <a:pPr marL="393700" indent="-393700" algn="just"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Pelajar yang mempunyai gred S pada semester lepas, tidak boleh mendapat gred S pada semester semasa.  Gred F akan diberikan oleh sistem jika gred sebenar tidak dimasukkan oleh pensyarah yang berkenaan.  Pelajar yang mendapat gred F bagi sesuatu kursus boleh mendaftar untuk mengulang kursus tersebut (tertakluk status bukan </a:t>
            </a:r>
            <a:r>
              <a:rPr lang="en-US" sz="2000" i="1" dirty="0" smtClean="0">
                <a:solidFill>
                  <a:schemeClr val="bg1"/>
                </a:solidFill>
              </a:rPr>
              <a:t>Terminated</a:t>
            </a:r>
            <a:r>
              <a:rPr lang="en-US" sz="2000" dirty="0" smtClean="0">
                <a:solidFill>
                  <a:schemeClr val="bg1"/>
                </a:solidFill>
              </a:rPr>
              <a:t>).  Mengulang dibenarkan sekali/1 semester sahaja.</a:t>
            </a:r>
          </a:p>
          <a:p>
            <a:pPr marL="393700" indent="-393700" algn="just">
              <a:buFont typeface="Wingdings" pitchFamily="2" charset="2"/>
              <a:buChar char="q"/>
            </a:pPr>
            <a:endParaRPr lang="en-US" sz="2000" dirty="0" smtClean="0">
              <a:solidFill>
                <a:schemeClr val="bg1"/>
              </a:solidFill>
            </a:endParaRPr>
          </a:p>
          <a:p>
            <a:pPr marL="393700" indent="-393700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Pelajar yang mempunyai gred S pada semester lepas, tidak boleh menangguhkan pengajian pada semester semasa kecuali atas alasan kesihatan.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77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e 75"/>
          <p:cNvGrpSpPr>
            <a:grpSpLocks/>
          </p:cNvGrpSpPr>
          <p:nvPr/>
        </p:nvGrpSpPr>
        <p:grpSpPr bwMode="auto">
          <a:xfrm>
            <a:off x="1566377" y="3356992"/>
            <a:ext cx="2982043" cy="616559"/>
            <a:chOff x="1985304" y="2949958"/>
            <a:chExt cx="3418646" cy="457921"/>
          </a:xfrm>
        </p:grpSpPr>
        <p:sp>
          <p:nvSpPr>
            <p:cNvPr id="294" name="Rectangle 445"/>
            <p:cNvSpPr>
              <a:spLocks noChangeArrowheads="1"/>
            </p:cNvSpPr>
            <p:nvPr/>
          </p:nvSpPr>
          <p:spPr bwMode="auto">
            <a:xfrm>
              <a:off x="1985304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295" name="Rectangle 446"/>
            <p:cNvSpPr>
              <a:spLocks noChangeArrowheads="1"/>
            </p:cNvSpPr>
            <p:nvPr/>
          </p:nvSpPr>
          <p:spPr bwMode="auto">
            <a:xfrm>
              <a:off x="3694626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</p:grpSp>
      <p:sp>
        <p:nvSpPr>
          <p:cNvPr id="233" name="Rectangle 135"/>
          <p:cNvSpPr>
            <a:spLocks noChangeArrowheads="1"/>
          </p:cNvSpPr>
          <p:nvPr/>
        </p:nvSpPr>
        <p:spPr bwMode="auto">
          <a:xfrm>
            <a:off x="1566377" y="3725215"/>
            <a:ext cx="2982041" cy="432448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grpSp>
        <p:nvGrpSpPr>
          <p:cNvPr id="3" name="Gruppe 75"/>
          <p:cNvGrpSpPr>
            <a:grpSpLocks/>
          </p:cNvGrpSpPr>
          <p:nvPr/>
        </p:nvGrpSpPr>
        <p:grpSpPr bwMode="auto">
          <a:xfrm>
            <a:off x="1566378" y="3356992"/>
            <a:ext cx="3386675" cy="616559"/>
            <a:chOff x="1985305" y="2949958"/>
            <a:chExt cx="3418645" cy="457921"/>
          </a:xfrm>
        </p:grpSpPr>
        <p:sp>
          <p:nvSpPr>
            <p:cNvPr id="301" name="Rectangle 446"/>
            <p:cNvSpPr>
              <a:spLocks noChangeArrowheads="1"/>
            </p:cNvSpPr>
            <p:nvPr/>
          </p:nvSpPr>
          <p:spPr bwMode="auto">
            <a:xfrm>
              <a:off x="3694626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0" name="Rectangle 445"/>
            <p:cNvSpPr>
              <a:spLocks noChangeArrowheads="1"/>
            </p:cNvSpPr>
            <p:nvPr/>
          </p:nvSpPr>
          <p:spPr bwMode="auto">
            <a:xfrm>
              <a:off x="1985305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</p:grp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44624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</a:rPr>
              <a:t>PROGRAM TANPA TESIS</a:t>
            </a:r>
            <a:endParaRPr lang="en-US" sz="20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(MASTER SAHAJA)</a:t>
            </a:r>
            <a:endParaRPr lang="en-US" sz="20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44624"/>
            <a:ext cx="1847861" cy="9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8" name="Rektangel 621"/>
          <p:cNvSpPr>
            <a:spLocks noChangeArrowheads="1"/>
          </p:cNvSpPr>
          <p:nvPr/>
        </p:nvSpPr>
        <p:spPr bwMode="auto">
          <a:xfrm>
            <a:off x="2235916" y="4125416"/>
            <a:ext cx="1693349" cy="2244701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19" name="Nedadgående pil 363"/>
          <p:cNvSpPr>
            <a:spLocks noChangeArrowheads="1"/>
          </p:cNvSpPr>
          <p:nvPr/>
        </p:nvSpPr>
        <p:spPr bwMode="auto">
          <a:xfrm rot="10800000">
            <a:off x="2915817" y="3938588"/>
            <a:ext cx="249237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21" name="Rektangel 153"/>
          <p:cNvSpPr>
            <a:spLocks noChangeArrowheads="1"/>
          </p:cNvSpPr>
          <p:nvPr/>
        </p:nvSpPr>
        <p:spPr bwMode="auto">
          <a:xfrm>
            <a:off x="2203648" y="4509120"/>
            <a:ext cx="17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KULIAH</a:t>
            </a:r>
            <a:endParaRPr lang="en-US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4" name="Group 853"/>
          <p:cNvGrpSpPr/>
          <p:nvPr/>
        </p:nvGrpSpPr>
        <p:grpSpPr>
          <a:xfrm>
            <a:off x="2290606" y="4869160"/>
            <a:ext cx="1578428" cy="1406819"/>
            <a:chOff x="1642534" y="4919540"/>
            <a:chExt cx="1578428" cy="1406819"/>
          </a:xfrm>
        </p:grpSpPr>
        <p:pic>
          <p:nvPicPr>
            <p:cNvPr id="223" name="Picture 4" descr="G:\PPT SGS\Raw\DSC_320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3385" y="5108156"/>
              <a:ext cx="1525225" cy="1020192"/>
            </a:xfrm>
            <a:prstGeom prst="rect">
              <a:avLst/>
            </a:prstGeom>
            <a:noFill/>
          </p:spPr>
        </p:pic>
        <p:grpSp>
          <p:nvGrpSpPr>
            <p:cNvPr id="5" name="Group 723"/>
            <p:cNvGrpSpPr/>
            <p:nvPr/>
          </p:nvGrpSpPr>
          <p:grpSpPr>
            <a:xfrm>
              <a:off x="1642534" y="4919540"/>
              <a:ext cx="1578428" cy="1406819"/>
              <a:chOff x="4463144" y="4925626"/>
              <a:chExt cx="1578428" cy="1406819"/>
            </a:xfrm>
          </p:grpSpPr>
          <p:sp>
            <p:nvSpPr>
              <p:cNvPr id="225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6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272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3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4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5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6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7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8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9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0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1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2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3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4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5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6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7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8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7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228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29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0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1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2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4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5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6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7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8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9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0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1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2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3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4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5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6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7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8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9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0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1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2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3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4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5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6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7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8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9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0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1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2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3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4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5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6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7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8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9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0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1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290" name="Rectangle 445"/>
          <p:cNvSpPr>
            <a:spLocks noChangeArrowheads="1"/>
          </p:cNvSpPr>
          <p:nvPr/>
        </p:nvSpPr>
        <p:spPr bwMode="auto">
          <a:xfrm>
            <a:off x="1619672" y="3501008"/>
            <a:ext cx="3515715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DALAM PENGAJIAN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112097" y="967474"/>
            <a:ext cx="40732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1588" algn="just"/>
            <a:r>
              <a:rPr lang="en-US" dirty="0" smtClean="0">
                <a:solidFill>
                  <a:schemeClr val="bg1"/>
                </a:solidFill>
              </a:rPr>
              <a:t>Kendalikan kuliah mengikut  jadual waktu dan kandungan kursus yang telah ditetapkan.</a:t>
            </a:r>
          </a:p>
          <a:p>
            <a:pPr marL="393700" indent="1588" algn="just"/>
            <a:endParaRPr lang="en-US" dirty="0" smtClean="0">
              <a:solidFill>
                <a:schemeClr val="bg1"/>
              </a:solidFill>
            </a:endParaRPr>
          </a:p>
          <a:p>
            <a:pPr marL="393700" indent="1588" algn="just"/>
            <a:r>
              <a:rPr lang="en-US" dirty="0" smtClean="0">
                <a:solidFill>
                  <a:schemeClr val="bg1"/>
                </a:solidFill>
              </a:rPr>
              <a:t>Cetak senarai pelajar yang mendaftar kursus selepas minggu ke-8. (GS-PRG04)</a:t>
            </a:r>
          </a:p>
          <a:p>
            <a:pPr marL="393700" indent="-393700" algn="just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0" name="Rektangel 621"/>
          <p:cNvSpPr>
            <a:spLocks noChangeArrowheads="1"/>
          </p:cNvSpPr>
          <p:nvPr/>
        </p:nvSpPr>
        <p:spPr bwMode="auto">
          <a:xfrm>
            <a:off x="4953053" y="4157663"/>
            <a:ext cx="1684896" cy="2221037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51" name="Rectangle 447"/>
          <p:cNvSpPr>
            <a:spLocks noChangeArrowheads="1"/>
          </p:cNvSpPr>
          <p:nvPr/>
        </p:nvSpPr>
        <p:spPr bwMode="auto">
          <a:xfrm>
            <a:off x="4521138" y="3483300"/>
            <a:ext cx="1491022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n-US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153" name="Rektangel 153"/>
          <p:cNvSpPr>
            <a:spLocks noChangeArrowheads="1"/>
          </p:cNvSpPr>
          <p:nvPr/>
        </p:nvSpPr>
        <p:spPr bwMode="auto">
          <a:xfrm>
            <a:off x="4939952" y="4293096"/>
            <a:ext cx="1792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PENILAIAN PENGAJARAN</a:t>
            </a:r>
          </a:p>
        </p:txBody>
      </p:sp>
      <p:pic>
        <p:nvPicPr>
          <p:cNvPr id="154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5378" y="5050859"/>
            <a:ext cx="1500281" cy="10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5" name="Group 923"/>
          <p:cNvGrpSpPr/>
          <p:nvPr/>
        </p:nvGrpSpPr>
        <p:grpSpPr>
          <a:xfrm>
            <a:off x="5021027" y="4869160"/>
            <a:ext cx="1578428" cy="1406819"/>
            <a:chOff x="2906483" y="1153009"/>
            <a:chExt cx="1578428" cy="1406819"/>
          </a:xfrm>
        </p:grpSpPr>
        <p:sp>
          <p:nvSpPr>
            <p:cNvPr id="156" name="Freeform 1013"/>
            <p:cNvSpPr>
              <a:spLocks noEditPoints="1"/>
            </p:cNvSpPr>
            <p:nvPr/>
          </p:nvSpPr>
          <p:spPr bwMode="auto">
            <a:xfrm>
              <a:off x="2906483" y="1153009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7" name="Freeform 1014"/>
            <p:cNvSpPr>
              <a:spLocks/>
            </p:cNvSpPr>
            <p:nvPr/>
          </p:nvSpPr>
          <p:spPr bwMode="auto">
            <a:xfrm>
              <a:off x="3494858" y="2505139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8" name="Freeform 1015"/>
            <p:cNvSpPr>
              <a:spLocks/>
            </p:cNvSpPr>
            <p:nvPr/>
          </p:nvSpPr>
          <p:spPr bwMode="auto">
            <a:xfrm>
              <a:off x="3447712" y="2525883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9" name="Freeform 1016"/>
            <p:cNvSpPr>
              <a:spLocks/>
            </p:cNvSpPr>
            <p:nvPr/>
          </p:nvSpPr>
          <p:spPr bwMode="auto">
            <a:xfrm>
              <a:off x="3464685" y="2499482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0" name="Freeform 1017"/>
            <p:cNvSpPr>
              <a:spLocks noEditPoints="1"/>
            </p:cNvSpPr>
            <p:nvPr/>
          </p:nvSpPr>
          <p:spPr bwMode="auto">
            <a:xfrm>
              <a:off x="3485429" y="2499482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1" name="Freeform 1018"/>
            <p:cNvSpPr>
              <a:spLocks/>
            </p:cNvSpPr>
            <p:nvPr/>
          </p:nvSpPr>
          <p:spPr bwMode="auto">
            <a:xfrm>
              <a:off x="4400049" y="2520226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2" name="Freeform 1019"/>
            <p:cNvSpPr>
              <a:spLocks/>
            </p:cNvSpPr>
            <p:nvPr/>
          </p:nvSpPr>
          <p:spPr bwMode="auto">
            <a:xfrm>
              <a:off x="4437766" y="2499482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3" name="Freeform 1020"/>
            <p:cNvSpPr>
              <a:spLocks/>
            </p:cNvSpPr>
            <p:nvPr/>
          </p:nvSpPr>
          <p:spPr bwMode="auto">
            <a:xfrm>
              <a:off x="3947453" y="2499482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4" name="Freeform 1021"/>
            <p:cNvSpPr>
              <a:spLocks/>
            </p:cNvSpPr>
            <p:nvPr/>
          </p:nvSpPr>
          <p:spPr bwMode="auto">
            <a:xfrm>
              <a:off x="3543889" y="2501368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5" name="Freeform 1022"/>
            <p:cNvSpPr>
              <a:spLocks/>
            </p:cNvSpPr>
            <p:nvPr/>
          </p:nvSpPr>
          <p:spPr bwMode="auto">
            <a:xfrm>
              <a:off x="3609892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6" name="Freeform 1023"/>
            <p:cNvSpPr>
              <a:spLocks/>
            </p:cNvSpPr>
            <p:nvPr/>
          </p:nvSpPr>
          <p:spPr bwMode="auto">
            <a:xfrm>
              <a:off x="3630636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7" name="Freeform 1024"/>
            <p:cNvSpPr>
              <a:spLocks/>
            </p:cNvSpPr>
            <p:nvPr/>
          </p:nvSpPr>
          <p:spPr bwMode="auto">
            <a:xfrm>
              <a:off x="3675896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8" name="Freeform 1025"/>
            <p:cNvSpPr>
              <a:spLocks/>
            </p:cNvSpPr>
            <p:nvPr/>
          </p:nvSpPr>
          <p:spPr bwMode="auto">
            <a:xfrm>
              <a:off x="3707955" y="2501368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9" name="Freeform 1026"/>
            <p:cNvSpPr>
              <a:spLocks/>
            </p:cNvSpPr>
            <p:nvPr/>
          </p:nvSpPr>
          <p:spPr bwMode="auto">
            <a:xfrm>
              <a:off x="3696640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0" name="Freeform 1027"/>
            <p:cNvSpPr>
              <a:spLocks/>
            </p:cNvSpPr>
            <p:nvPr/>
          </p:nvSpPr>
          <p:spPr bwMode="auto">
            <a:xfrm>
              <a:off x="3762643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1" name="Freeform 1028"/>
            <p:cNvSpPr>
              <a:spLocks/>
            </p:cNvSpPr>
            <p:nvPr/>
          </p:nvSpPr>
          <p:spPr bwMode="auto">
            <a:xfrm>
              <a:off x="378527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2" name="Freeform 1029"/>
            <p:cNvSpPr>
              <a:spLocks/>
            </p:cNvSpPr>
            <p:nvPr/>
          </p:nvSpPr>
          <p:spPr bwMode="auto">
            <a:xfrm>
              <a:off x="380790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3" name="Freeform 1030"/>
            <p:cNvSpPr>
              <a:spLocks/>
            </p:cNvSpPr>
            <p:nvPr/>
          </p:nvSpPr>
          <p:spPr bwMode="auto">
            <a:xfrm>
              <a:off x="3828647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4" name="Freeform 1031"/>
            <p:cNvSpPr>
              <a:spLocks/>
            </p:cNvSpPr>
            <p:nvPr/>
          </p:nvSpPr>
          <p:spPr bwMode="auto">
            <a:xfrm>
              <a:off x="3851277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5" name="Freeform 1032"/>
            <p:cNvSpPr>
              <a:spLocks/>
            </p:cNvSpPr>
            <p:nvPr/>
          </p:nvSpPr>
          <p:spPr bwMode="auto">
            <a:xfrm>
              <a:off x="4034201" y="2501368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6" name="Freeform 1033"/>
            <p:cNvSpPr>
              <a:spLocks/>
            </p:cNvSpPr>
            <p:nvPr/>
          </p:nvSpPr>
          <p:spPr bwMode="auto">
            <a:xfrm>
              <a:off x="4100205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7" name="Freeform 1034"/>
            <p:cNvSpPr>
              <a:spLocks/>
            </p:cNvSpPr>
            <p:nvPr/>
          </p:nvSpPr>
          <p:spPr bwMode="auto">
            <a:xfrm>
              <a:off x="4122834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8" name="Freeform 1035"/>
            <p:cNvSpPr>
              <a:spLocks/>
            </p:cNvSpPr>
            <p:nvPr/>
          </p:nvSpPr>
          <p:spPr bwMode="auto">
            <a:xfrm>
              <a:off x="4166208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9" name="Freeform 1036"/>
            <p:cNvSpPr>
              <a:spLocks/>
            </p:cNvSpPr>
            <p:nvPr/>
          </p:nvSpPr>
          <p:spPr bwMode="auto">
            <a:xfrm>
              <a:off x="4200153" y="2501368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0" name="Freeform 1037"/>
            <p:cNvSpPr>
              <a:spLocks/>
            </p:cNvSpPr>
            <p:nvPr/>
          </p:nvSpPr>
          <p:spPr bwMode="auto">
            <a:xfrm>
              <a:off x="4188838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1" name="Freeform 1038"/>
            <p:cNvSpPr>
              <a:spLocks/>
            </p:cNvSpPr>
            <p:nvPr/>
          </p:nvSpPr>
          <p:spPr bwMode="auto">
            <a:xfrm>
              <a:off x="4254841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2" name="Freeform 1039"/>
            <p:cNvSpPr>
              <a:spLocks/>
            </p:cNvSpPr>
            <p:nvPr/>
          </p:nvSpPr>
          <p:spPr bwMode="auto">
            <a:xfrm>
              <a:off x="4275585" y="2501368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3" name="Freeform 1040"/>
            <p:cNvSpPr>
              <a:spLocks/>
            </p:cNvSpPr>
            <p:nvPr/>
          </p:nvSpPr>
          <p:spPr bwMode="auto">
            <a:xfrm>
              <a:off x="429821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4" name="Freeform 1041"/>
            <p:cNvSpPr>
              <a:spLocks/>
            </p:cNvSpPr>
            <p:nvPr/>
          </p:nvSpPr>
          <p:spPr bwMode="auto">
            <a:xfrm>
              <a:off x="432084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5" name="Freeform 1042"/>
            <p:cNvSpPr>
              <a:spLocks/>
            </p:cNvSpPr>
            <p:nvPr/>
          </p:nvSpPr>
          <p:spPr bwMode="auto">
            <a:xfrm>
              <a:off x="4341589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6" name="Freeform 1043"/>
            <p:cNvSpPr>
              <a:spLocks/>
            </p:cNvSpPr>
            <p:nvPr/>
          </p:nvSpPr>
          <p:spPr bwMode="auto">
            <a:xfrm>
              <a:off x="4173751" y="1169981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7" name="Freeform 1044"/>
            <p:cNvSpPr>
              <a:spLocks/>
            </p:cNvSpPr>
            <p:nvPr/>
          </p:nvSpPr>
          <p:spPr bwMode="auto">
            <a:xfrm>
              <a:off x="3853163" y="1169981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8" name="Freeform 1045"/>
            <p:cNvSpPr>
              <a:spLocks/>
            </p:cNvSpPr>
            <p:nvPr/>
          </p:nvSpPr>
          <p:spPr bwMode="auto">
            <a:xfrm>
              <a:off x="4130378" y="1173753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9" name="Freeform 1046"/>
            <p:cNvSpPr>
              <a:spLocks/>
            </p:cNvSpPr>
            <p:nvPr/>
          </p:nvSpPr>
          <p:spPr bwMode="auto">
            <a:xfrm>
              <a:off x="4102090" y="1173753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0" name="Freeform 1047"/>
            <p:cNvSpPr>
              <a:spLocks/>
            </p:cNvSpPr>
            <p:nvPr/>
          </p:nvSpPr>
          <p:spPr bwMode="auto">
            <a:xfrm>
              <a:off x="3660809" y="1166210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1" name="Freeform 1048"/>
            <p:cNvSpPr>
              <a:spLocks/>
            </p:cNvSpPr>
            <p:nvPr/>
          </p:nvSpPr>
          <p:spPr bwMode="auto">
            <a:xfrm>
              <a:off x="4066260" y="1168096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2" name="Freeform 1049"/>
            <p:cNvSpPr>
              <a:spLocks noEditPoints="1"/>
            </p:cNvSpPr>
            <p:nvPr/>
          </p:nvSpPr>
          <p:spPr bwMode="auto">
            <a:xfrm>
              <a:off x="4094547" y="1168096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3" name="Freeform 1050"/>
            <p:cNvSpPr>
              <a:spLocks noEditPoints="1"/>
            </p:cNvSpPr>
            <p:nvPr/>
          </p:nvSpPr>
          <p:spPr bwMode="auto">
            <a:xfrm>
              <a:off x="4122834" y="1168096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4" name="Rectangle 1051"/>
            <p:cNvSpPr>
              <a:spLocks noChangeArrowheads="1"/>
            </p:cNvSpPr>
            <p:nvPr/>
          </p:nvSpPr>
          <p:spPr bwMode="auto">
            <a:xfrm>
              <a:off x="4153007" y="1183182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5" name="Freeform 1052"/>
            <p:cNvSpPr>
              <a:spLocks/>
            </p:cNvSpPr>
            <p:nvPr/>
          </p:nvSpPr>
          <p:spPr bwMode="auto">
            <a:xfrm>
              <a:off x="3272331" y="1168096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6" name="Freeform 1053"/>
            <p:cNvSpPr>
              <a:spLocks/>
            </p:cNvSpPr>
            <p:nvPr/>
          </p:nvSpPr>
          <p:spPr bwMode="auto">
            <a:xfrm>
              <a:off x="3304390" y="1168096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7" name="Rectangle 1054"/>
            <p:cNvSpPr>
              <a:spLocks noChangeArrowheads="1"/>
            </p:cNvSpPr>
            <p:nvPr/>
          </p:nvSpPr>
          <p:spPr bwMode="auto">
            <a:xfrm>
              <a:off x="3257245" y="1168096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8" name="Freeform 1055"/>
            <p:cNvSpPr>
              <a:spLocks/>
            </p:cNvSpPr>
            <p:nvPr/>
          </p:nvSpPr>
          <p:spPr bwMode="auto">
            <a:xfrm>
              <a:off x="3225186" y="1168096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9" name="Freeform 1056"/>
            <p:cNvSpPr>
              <a:spLocks/>
            </p:cNvSpPr>
            <p:nvPr/>
          </p:nvSpPr>
          <p:spPr bwMode="auto">
            <a:xfrm>
              <a:off x="3936139" y="1164324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0" name="Freeform 1057"/>
            <p:cNvSpPr>
              <a:spLocks noEditPoints="1"/>
            </p:cNvSpPr>
            <p:nvPr/>
          </p:nvSpPr>
          <p:spPr bwMode="auto">
            <a:xfrm>
              <a:off x="3845619" y="1164324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1" name="Freeform 1058"/>
            <p:cNvSpPr>
              <a:spLocks/>
            </p:cNvSpPr>
            <p:nvPr/>
          </p:nvSpPr>
          <p:spPr bwMode="auto">
            <a:xfrm>
              <a:off x="3904080" y="1166210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2" name="Freeform 1059"/>
            <p:cNvSpPr>
              <a:spLocks/>
            </p:cNvSpPr>
            <p:nvPr/>
          </p:nvSpPr>
          <p:spPr bwMode="auto">
            <a:xfrm>
              <a:off x="3873907" y="1164324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3" name="Freeform 1060"/>
            <p:cNvSpPr>
              <a:spLocks/>
            </p:cNvSpPr>
            <p:nvPr/>
          </p:nvSpPr>
          <p:spPr bwMode="auto">
            <a:xfrm>
              <a:off x="3379823" y="2522112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4" name="Freeform 1061"/>
            <p:cNvSpPr>
              <a:spLocks/>
            </p:cNvSpPr>
            <p:nvPr/>
          </p:nvSpPr>
          <p:spPr bwMode="auto">
            <a:xfrm>
              <a:off x="3417539" y="2501368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5" name="Freeform 1062"/>
            <p:cNvSpPr>
              <a:spLocks/>
            </p:cNvSpPr>
            <p:nvPr/>
          </p:nvSpPr>
          <p:spPr bwMode="auto">
            <a:xfrm>
              <a:off x="2927227" y="2501368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6" name="Freeform 1063"/>
            <p:cNvSpPr>
              <a:spLocks/>
            </p:cNvSpPr>
            <p:nvPr/>
          </p:nvSpPr>
          <p:spPr bwMode="auto">
            <a:xfrm>
              <a:off x="3013975" y="2503254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7" name="Freeform 1064"/>
            <p:cNvSpPr>
              <a:spLocks/>
            </p:cNvSpPr>
            <p:nvPr/>
          </p:nvSpPr>
          <p:spPr bwMode="auto">
            <a:xfrm>
              <a:off x="3079978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8" name="Freeform 1065"/>
            <p:cNvSpPr>
              <a:spLocks/>
            </p:cNvSpPr>
            <p:nvPr/>
          </p:nvSpPr>
          <p:spPr bwMode="auto">
            <a:xfrm>
              <a:off x="3102608" y="2503254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9" name="Freeform 1066"/>
            <p:cNvSpPr>
              <a:spLocks/>
            </p:cNvSpPr>
            <p:nvPr/>
          </p:nvSpPr>
          <p:spPr bwMode="auto">
            <a:xfrm>
              <a:off x="3145982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0" name="Freeform 1067"/>
            <p:cNvSpPr>
              <a:spLocks/>
            </p:cNvSpPr>
            <p:nvPr/>
          </p:nvSpPr>
          <p:spPr bwMode="auto">
            <a:xfrm>
              <a:off x="3179926" y="2503254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1" name="Freeform 1068"/>
            <p:cNvSpPr>
              <a:spLocks/>
            </p:cNvSpPr>
            <p:nvPr/>
          </p:nvSpPr>
          <p:spPr bwMode="auto">
            <a:xfrm>
              <a:off x="3168611" y="2503254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2" name="Freeform 1069"/>
            <p:cNvSpPr>
              <a:spLocks/>
            </p:cNvSpPr>
            <p:nvPr/>
          </p:nvSpPr>
          <p:spPr bwMode="auto">
            <a:xfrm>
              <a:off x="3234615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3" name="Freeform 1070"/>
            <p:cNvSpPr>
              <a:spLocks/>
            </p:cNvSpPr>
            <p:nvPr/>
          </p:nvSpPr>
          <p:spPr bwMode="auto">
            <a:xfrm>
              <a:off x="325535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4" name="Freeform 1071"/>
            <p:cNvSpPr>
              <a:spLocks/>
            </p:cNvSpPr>
            <p:nvPr/>
          </p:nvSpPr>
          <p:spPr bwMode="auto">
            <a:xfrm>
              <a:off x="327798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5" name="Freeform 1072"/>
            <p:cNvSpPr>
              <a:spLocks/>
            </p:cNvSpPr>
            <p:nvPr/>
          </p:nvSpPr>
          <p:spPr bwMode="auto">
            <a:xfrm>
              <a:off x="330061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6" name="Freeform 1073"/>
            <p:cNvSpPr>
              <a:spLocks/>
            </p:cNvSpPr>
            <p:nvPr/>
          </p:nvSpPr>
          <p:spPr bwMode="auto">
            <a:xfrm>
              <a:off x="3321363" y="2503254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</p:grpSp>
      <p:sp>
        <p:nvSpPr>
          <p:cNvPr id="217" name="Rectangle 216"/>
          <p:cNvSpPr/>
          <p:nvPr/>
        </p:nvSpPr>
        <p:spPr>
          <a:xfrm>
            <a:off x="4716016" y="970850"/>
            <a:ext cx="4248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00" indent="1588" algn="just"/>
            <a:r>
              <a:rPr lang="en-US" dirty="0" smtClean="0">
                <a:solidFill>
                  <a:schemeClr val="bg1"/>
                </a:solidFill>
              </a:rPr>
              <a:t>TD/Penyelaras/Pensyarah perlu maklumkan pelajar untuk melaksanakan penilaian pengajaran kursus melalui Putra LMS pada minggu ke-10 sehingga minggu ke-14.</a:t>
            </a:r>
          </a:p>
          <a:p>
            <a:pPr marL="393700" indent="1588" algn="just"/>
            <a:endParaRPr lang="en-US" sz="1050" dirty="0" smtClean="0">
              <a:solidFill>
                <a:schemeClr val="bg1"/>
              </a:solidFill>
            </a:endParaRPr>
          </a:p>
          <a:p>
            <a:pPr marL="393700" indent="1588" algn="just"/>
            <a:r>
              <a:rPr lang="en-US" dirty="0" smtClean="0">
                <a:solidFill>
                  <a:schemeClr val="bg1"/>
                </a:solidFill>
              </a:rPr>
              <a:t>Dekan/TD/Penyelaras perlu memantau prestasi pengajaran kursus pensyarah terutama bagi kursus yang mendapat skor kurang dari 3.5.</a:t>
            </a:r>
          </a:p>
          <a:p>
            <a:pPr marL="393700" indent="1588" algn="just"/>
            <a:endParaRPr lang="en-US" dirty="0" smtClean="0">
              <a:solidFill>
                <a:schemeClr val="bg1"/>
              </a:solidFill>
            </a:endParaRPr>
          </a:p>
          <a:p>
            <a:pPr marL="393700" indent="-393700" algn="just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0" y="967474"/>
            <a:ext cx="5395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0" y="2132856"/>
            <a:ext cx="5395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24" name="Straight Connector 223"/>
          <p:cNvCxnSpPr/>
          <p:nvPr/>
        </p:nvCxnSpPr>
        <p:spPr>
          <a:xfrm>
            <a:off x="4427984" y="1052736"/>
            <a:ext cx="0" cy="2223062"/>
          </a:xfrm>
          <a:prstGeom prst="line">
            <a:avLst/>
          </a:prstGeom>
          <a:ln>
            <a:solidFill>
              <a:schemeClr val="bg1">
                <a:lumMod val="50000"/>
                <a:alpha val="56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4427984" y="4149080"/>
            <a:ext cx="0" cy="2223062"/>
          </a:xfrm>
          <a:prstGeom prst="line">
            <a:avLst/>
          </a:prstGeom>
          <a:ln>
            <a:solidFill>
              <a:schemeClr val="bg1">
                <a:lumMod val="50000"/>
                <a:alpha val="56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3" name="Rectangle 292"/>
          <p:cNvSpPr/>
          <p:nvPr/>
        </p:nvSpPr>
        <p:spPr>
          <a:xfrm>
            <a:off x="4608512" y="980728"/>
            <a:ext cx="5395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4588967" y="2843750"/>
            <a:ext cx="53955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6" name="Slide Number Placeholder 2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227" name="Content Placeholder 4" descr="Inner-UPM-Template_Option-1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44624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</a:rPr>
              <a:t>PROGRAM TANPA TESIS</a:t>
            </a:r>
            <a:endParaRPr lang="en-US" sz="20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(MASTER SAHAJA)</a:t>
            </a:r>
            <a:endParaRPr lang="en-US" sz="20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44624"/>
            <a:ext cx="1847861" cy="9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9" name="Rectangle 148"/>
          <p:cNvSpPr/>
          <p:nvPr/>
        </p:nvSpPr>
        <p:spPr>
          <a:xfrm>
            <a:off x="1" y="967474"/>
            <a:ext cx="418531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Selewat-lewatnya minggu ke-14:</a:t>
            </a:r>
          </a:p>
          <a:p>
            <a:pPr marL="463550" indent="-176213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Penyelaras/TD akan wujudkan jadual peperiksaan dan masukkan dalam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-GIMS.</a:t>
            </a:r>
          </a:p>
          <a:p>
            <a:pPr marL="393700" indent="1588" algn="just"/>
            <a:endParaRPr lang="en-US" dirty="0" smtClean="0">
              <a:solidFill>
                <a:schemeClr val="bg1"/>
              </a:solidFill>
            </a:endParaRPr>
          </a:p>
          <a:p>
            <a:pPr marL="287338" indent="-287338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Pensyarah kursus perlu sedia kertas soalan peperiksaan:</a:t>
            </a:r>
          </a:p>
          <a:p>
            <a:pPr lvl="1" indent="-169863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Lengkapkan Senarai Semak Kertas Soalan Peperiksaan (PU/S/SS-02)  dan majukan kepada penyelaras untuk disemak.</a:t>
            </a:r>
          </a:p>
          <a:p>
            <a:pPr lvl="1" indent="-347663" algn="just">
              <a:buFont typeface="Wingdings" pitchFamily="2" charset="2"/>
              <a:buChar char="ü"/>
            </a:pPr>
            <a:endParaRPr lang="en-US" dirty="0" smtClean="0">
              <a:solidFill>
                <a:schemeClr val="bg1"/>
              </a:solidFill>
            </a:endParaRPr>
          </a:p>
          <a:p>
            <a:pPr marL="347663" indent="-347663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PTPO cetak &amp; simpan kertas peperiksaan di tempat yang selamat sehingga hari peperiksaan.</a:t>
            </a:r>
          </a:p>
          <a:p>
            <a:pPr marL="347663" indent="-347663" algn="just"/>
            <a:endParaRPr lang="en-US" dirty="0" smtClean="0">
              <a:solidFill>
                <a:schemeClr val="bg1"/>
              </a:solidFill>
            </a:endParaRPr>
          </a:p>
          <a:p>
            <a:pPr marL="347663" indent="-347663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Jalankan peperiksaan dalam tempoh yang ditetapkan.</a:t>
            </a:r>
          </a:p>
          <a:p>
            <a:pPr algn="just"/>
            <a:endParaRPr lang="en-US" dirty="0" smtClean="0">
              <a:solidFill>
                <a:schemeClr val="bg1"/>
              </a:solidFill>
            </a:endParaRPr>
          </a:p>
          <a:p>
            <a:pPr marL="393700" indent="-393700" algn="just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50" name="Rektangel 621"/>
          <p:cNvSpPr>
            <a:spLocks noChangeArrowheads="1"/>
          </p:cNvSpPr>
          <p:nvPr/>
        </p:nvSpPr>
        <p:spPr bwMode="auto">
          <a:xfrm>
            <a:off x="4953053" y="4157663"/>
            <a:ext cx="1684896" cy="2221037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52" name="Nedadgående pil 430"/>
          <p:cNvSpPr>
            <a:spLocks noChangeArrowheads="1"/>
          </p:cNvSpPr>
          <p:nvPr/>
        </p:nvSpPr>
        <p:spPr bwMode="auto">
          <a:xfrm rot="10800000">
            <a:off x="5587350" y="3916363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153" name="Rektangel 153"/>
          <p:cNvSpPr>
            <a:spLocks noChangeArrowheads="1"/>
          </p:cNvSpPr>
          <p:nvPr/>
        </p:nvSpPr>
        <p:spPr bwMode="auto">
          <a:xfrm>
            <a:off x="4939952" y="4437112"/>
            <a:ext cx="17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PEPERIKSAAN AKHIR</a:t>
            </a:r>
          </a:p>
        </p:txBody>
      </p:sp>
      <p:pic>
        <p:nvPicPr>
          <p:cNvPr id="15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5378" y="5050859"/>
            <a:ext cx="1500281" cy="10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923"/>
          <p:cNvGrpSpPr/>
          <p:nvPr/>
        </p:nvGrpSpPr>
        <p:grpSpPr>
          <a:xfrm>
            <a:off x="5021027" y="4869160"/>
            <a:ext cx="1578428" cy="1406819"/>
            <a:chOff x="2906483" y="1153009"/>
            <a:chExt cx="1578428" cy="1406819"/>
          </a:xfrm>
        </p:grpSpPr>
        <p:sp>
          <p:nvSpPr>
            <p:cNvPr id="156" name="Freeform 1013"/>
            <p:cNvSpPr>
              <a:spLocks noEditPoints="1"/>
            </p:cNvSpPr>
            <p:nvPr/>
          </p:nvSpPr>
          <p:spPr bwMode="auto">
            <a:xfrm>
              <a:off x="2906483" y="1153009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7" name="Freeform 1014"/>
            <p:cNvSpPr>
              <a:spLocks/>
            </p:cNvSpPr>
            <p:nvPr/>
          </p:nvSpPr>
          <p:spPr bwMode="auto">
            <a:xfrm>
              <a:off x="3494858" y="2505139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8" name="Freeform 1015"/>
            <p:cNvSpPr>
              <a:spLocks/>
            </p:cNvSpPr>
            <p:nvPr/>
          </p:nvSpPr>
          <p:spPr bwMode="auto">
            <a:xfrm>
              <a:off x="3447712" y="2525883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59" name="Freeform 1016"/>
            <p:cNvSpPr>
              <a:spLocks/>
            </p:cNvSpPr>
            <p:nvPr/>
          </p:nvSpPr>
          <p:spPr bwMode="auto">
            <a:xfrm>
              <a:off x="3464685" y="2499482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0" name="Freeform 1017"/>
            <p:cNvSpPr>
              <a:spLocks noEditPoints="1"/>
            </p:cNvSpPr>
            <p:nvPr/>
          </p:nvSpPr>
          <p:spPr bwMode="auto">
            <a:xfrm>
              <a:off x="3485429" y="2499482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1" name="Freeform 1018"/>
            <p:cNvSpPr>
              <a:spLocks/>
            </p:cNvSpPr>
            <p:nvPr/>
          </p:nvSpPr>
          <p:spPr bwMode="auto">
            <a:xfrm>
              <a:off x="4400049" y="2520226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2" name="Freeform 1019"/>
            <p:cNvSpPr>
              <a:spLocks/>
            </p:cNvSpPr>
            <p:nvPr/>
          </p:nvSpPr>
          <p:spPr bwMode="auto">
            <a:xfrm>
              <a:off x="4437766" y="2499482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3" name="Freeform 1020"/>
            <p:cNvSpPr>
              <a:spLocks/>
            </p:cNvSpPr>
            <p:nvPr/>
          </p:nvSpPr>
          <p:spPr bwMode="auto">
            <a:xfrm>
              <a:off x="3947453" y="2499482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4" name="Freeform 1021"/>
            <p:cNvSpPr>
              <a:spLocks/>
            </p:cNvSpPr>
            <p:nvPr/>
          </p:nvSpPr>
          <p:spPr bwMode="auto">
            <a:xfrm>
              <a:off x="3543889" y="2501368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5" name="Freeform 1022"/>
            <p:cNvSpPr>
              <a:spLocks/>
            </p:cNvSpPr>
            <p:nvPr/>
          </p:nvSpPr>
          <p:spPr bwMode="auto">
            <a:xfrm>
              <a:off x="3609892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6" name="Freeform 1023"/>
            <p:cNvSpPr>
              <a:spLocks/>
            </p:cNvSpPr>
            <p:nvPr/>
          </p:nvSpPr>
          <p:spPr bwMode="auto">
            <a:xfrm>
              <a:off x="3630636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7" name="Freeform 1024"/>
            <p:cNvSpPr>
              <a:spLocks/>
            </p:cNvSpPr>
            <p:nvPr/>
          </p:nvSpPr>
          <p:spPr bwMode="auto">
            <a:xfrm>
              <a:off x="3675896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8" name="Freeform 1025"/>
            <p:cNvSpPr>
              <a:spLocks/>
            </p:cNvSpPr>
            <p:nvPr/>
          </p:nvSpPr>
          <p:spPr bwMode="auto">
            <a:xfrm>
              <a:off x="3707955" y="2501368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69" name="Freeform 1026"/>
            <p:cNvSpPr>
              <a:spLocks/>
            </p:cNvSpPr>
            <p:nvPr/>
          </p:nvSpPr>
          <p:spPr bwMode="auto">
            <a:xfrm>
              <a:off x="3696640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0" name="Freeform 1027"/>
            <p:cNvSpPr>
              <a:spLocks/>
            </p:cNvSpPr>
            <p:nvPr/>
          </p:nvSpPr>
          <p:spPr bwMode="auto">
            <a:xfrm>
              <a:off x="3762643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1" name="Freeform 1028"/>
            <p:cNvSpPr>
              <a:spLocks/>
            </p:cNvSpPr>
            <p:nvPr/>
          </p:nvSpPr>
          <p:spPr bwMode="auto">
            <a:xfrm>
              <a:off x="378527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2" name="Freeform 1029"/>
            <p:cNvSpPr>
              <a:spLocks/>
            </p:cNvSpPr>
            <p:nvPr/>
          </p:nvSpPr>
          <p:spPr bwMode="auto">
            <a:xfrm>
              <a:off x="380790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3" name="Freeform 1030"/>
            <p:cNvSpPr>
              <a:spLocks/>
            </p:cNvSpPr>
            <p:nvPr/>
          </p:nvSpPr>
          <p:spPr bwMode="auto">
            <a:xfrm>
              <a:off x="3828647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4" name="Freeform 1031"/>
            <p:cNvSpPr>
              <a:spLocks/>
            </p:cNvSpPr>
            <p:nvPr/>
          </p:nvSpPr>
          <p:spPr bwMode="auto">
            <a:xfrm>
              <a:off x="3851277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5" name="Freeform 1032"/>
            <p:cNvSpPr>
              <a:spLocks/>
            </p:cNvSpPr>
            <p:nvPr/>
          </p:nvSpPr>
          <p:spPr bwMode="auto">
            <a:xfrm>
              <a:off x="4034201" y="2501368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6" name="Freeform 1033"/>
            <p:cNvSpPr>
              <a:spLocks/>
            </p:cNvSpPr>
            <p:nvPr/>
          </p:nvSpPr>
          <p:spPr bwMode="auto">
            <a:xfrm>
              <a:off x="4100205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7" name="Freeform 1034"/>
            <p:cNvSpPr>
              <a:spLocks/>
            </p:cNvSpPr>
            <p:nvPr/>
          </p:nvSpPr>
          <p:spPr bwMode="auto">
            <a:xfrm>
              <a:off x="4122834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8" name="Freeform 1035"/>
            <p:cNvSpPr>
              <a:spLocks/>
            </p:cNvSpPr>
            <p:nvPr/>
          </p:nvSpPr>
          <p:spPr bwMode="auto">
            <a:xfrm>
              <a:off x="4166208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79" name="Freeform 1036"/>
            <p:cNvSpPr>
              <a:spLocks/>
            </p:cNvSpPr>
            <p:nvPr/>
          </p:nvSpPr>
          <p:spPr bwMode="auto">
            <a:xfrm>
              <a:off x="4200153" y="2501368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0" name="Freeform 1037"/>
            <p:cNvSpPr>
              <a:spLocks/>
            </p:cNvSpPr>
            <p:nvPr/>
          </p:nvSpPr>
          <p:spPr bwMode="auto">
            <a:xfrm>
              <a:off x="4188838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1" name="Freeform 1038"/>
            <p:cNvSpPr>
              <a:spLocks/>
            </p:cNvSpPr>
            <p:nvPr/>
          </p:nvSpPr>
          <p:spPr bwMode="auto">
            <a:xfrm>
              <a:off x="4254841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2" name="Freeform 1039"/>
            <p:cNvSpPr>
              <a:spLocks/>
            </p:cNvSpPr>
            <p:nvPr/>
          </p:nvSpPr>
          <p:spPr bwMode="auto">
            <a:xfrm>
              <a:off x="4275585" y="2501368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3" name="Freeform 1040"/>
            <p:cNvSpPr>
              <a:spLocks/>
            </p:cNvSpPr>
            <p:nvPr/>
          </p:nvSpPr>
          <p:spPr bwMode="auto">
            <a:xfrm>
              <a:off x="429821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4" name="Freeform 1041"/>
            <p:cNvSpPr>
              <a:spLocks/>
            </p:cNvSpPr>
            <p:nvPr/>
          </p:nvSpPr>
          <p:spPr bwMode="auto">
            <a:xfrm>
              <a:off x="432084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5" name="Freeform 1042"/>
            <p:cNvSpPr>
              <a:spLocks/>
            </p:cNvSpPr>
            <p:nvPr/>
          </p:nvSpPr>
          <p:spPr bwMode="auto">
            <a:xfrm>
              <a:off x="4341589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6" name="Freeform 1043"/>
            <p:cNvSpPr>
              <a:spLocks/>
            </p:cNvSpPr>
            <p:nvPr/>
          </p:nvSpPr>
          <p:spPr bwMode="auto">
            <a:xfrm>
              <a:off x="4173751" y="1169981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7" name="Freeform 1044"/>
            <p:cNvSpPr>
              <a:spLocks/>
            </p:cNvSpPr>
            <p:nvPr/>
          </p:nvSpPr>
          <p:spPr bwMode="auto">
            <a:xfrm>
              <a:off x="3853163" y="1169981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8" name="Freeform 1045"/>
            <p:cNvSpPr>
              <a:spLocks/>
            </p:cNvSpPr>
            <p:nvPr/>
          </p:nvSpPr>
          <p:spPr bwMode="auto">
            <a:xfrm>
              <a:off x="4130378" y="1173753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89" name="Freeform 1046"/>
            <p:cNvSpPr>
              <a:spLocks/>
            </p:cNvSpPr>
            <p:nvPr/>
          </p:nvSpPr>
          <p:spPr bwMode="auto">
            <a:xfrm>
              <a:off x="4102090" y="1173753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0" name="Freeform 1047"/>
            <p:cNvSpPr>
              <a:spLocks/>
            </p:cNvSpPr>
            <p:nvPr/>
          </p:nvSpPr>
          <p:spPr bwMode="auto">
            <a:xfrm>
              <a:off x="3660809" y="1166210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1" name="Freeform 1048"/>
            <p:cNvSpPr>
              <a:spLocks/>
            </p:cNvSpPr>
            <p:nvPr/>
          </p:nvSpPr>
          <p:spPr bwMode="auto">
            <a:xfrm>
              <a:off x="4066260" y="1168096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2" name="Freeform 1049"/>
            <p:cNvSpPr>
              <a:spLocks noEditPoints="1"/>
            </p:cNvSpPr>
            <p:nvPr/>
          </p:nvSpPr>
          <p:spPr bwMode="auto">
            <a:xfrm>
              <a:off x="4094547" y="1168096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3" name="Freeform 1050"/>
            <p:cNvSpPr>
              <a:spLocks noEditPoints="1"/>
            </p:cNvSpPr>
            <p:nvPr/>
          </p:nvSpPr>
          <p:spPr bwMode="auto">
            <a:xfrm>
              <a:off x="4122834" y="1168096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4" name="Rectangle 1051"/>
            <p:cNvSpPr>
              <a:spLocks noChangeArrowheads="1"/>
            </p:cNvSpPr>
            <p:nvPr/>
          </p:nvSpPr>
          <p:spPr bwMode="auto">
            <a:xfrm>
              <a:off x="4153007" y="1183182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5" name="Freeform 1052"/>
            <p:cNvSpPr>
              <a:spLocks/>
            </p:cNvSpPr>
            <p:nvPr/>
          </p:nvSpPr>
          <p:spPr bwMode="auto">
            <a:xfrm>
              <a:off x="3272331" y="1168096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6" name="Freeform 1053"/>
            <p:cNvSpPr>
              <a:spLocks/>
            </p:cNvSpPr>
            <p:nvPr/>
          </p:nvSpPr>
          <p:spPr bwMode="auto">
            <a:xfrm>
              <a:off x="3304390" y="1168096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7" name="Rectangle 1054"/>
            <p:cNvSpPr>
              <a:spLocks noChangeArrowheads="1"/>
            </p:cNvSpPr>
            <p:nvPr/>
          </p:nvSpPr>
          <p:spPr bwMode="auto">
            <a:xfrm>
              <a:off x="3257245" y="1168096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8" name="Freeform 1055"/>
            <p:cNvSpPr>
              <a:spLocks/>
            </p:cNvSpPr>
            <p:nvPr/>
          </p:nvSpPr>
          <p:spPr bwMode="auto">
            <a:xfrm>
              <a:off x="3225186" y="1168096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199" name="Freeform 1056"/>
            <p:cNvSpPr>
              <a:spLocks/>
            </p:cNvSpPr>
            <p:nvPr/>
          </p:nvSpPr>
          <p:spPr bwMode="auto">
            <a:xfrm>
              <a:off x="3936139" y="1164324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0" name="Freeform 1057"/>
            <p:cNvSpPr>
              <a:spLocks noEditPoints="1"/>
            </p:cNvSpPr>
            <p:nvPr/>
          </p:nvSpPr>
          <p:spPr bwMode="auto">
            <a:xfrm>
              <a:off x="3845619" y="1164324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1" name="Freeform 1058"/>
            <p:cNvSpPr>
              <a:spLocks/>
            </p:cNvSpPr>
            <p:nvPr/>
          </p:nvSpPr>
          <p:spPr bwMode="auto">
            <a:xfrm>
              <a:off x="3904080" y="1166210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2" name="Freeform 1059"/>
            <p:cNvSpPr>
              <a:spLocks/>
            </p:cNvSpPr>
            <p:nvPr/>
          </p:nvSpPr>
          <p:spPr bwMode="auto">
            <a:xfrm>
              <a:off x="3873907" y="1164324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3" name="Freeform 1060"/>
            <p:cNvSpPr>
              <a:spLocks/>
            </p:cNvSpPr>
            <p:nvPr/>
          </p:nvSpPr>
          <p:spPr bwMode="auto">
            <a:xfrm>
              <a:off x="3379823" y="2522112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4" name="Freeform 1061"/>
            <p:cNvSpPr>
              <a:spLocks/>
            </p:cNvSpPr>
            <p:nvPr/>
          </p:nvSpPr>
          <p:spPr bwMode="auto">
            <a:xfrm>
              <a:off x="3417539" y="2501368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5" name="Freeform 1062"/>
            <p:cNvSpPr>
              <a:spLocks/>
            </p:cNvSpPr>
            <p:nvPr/>
          </p:nvSpPr>
          <p:spPr bwMode="auto">
            <a:xfrm>
              <a:off x="2927227" y="2501368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6" name="Freeform 1063"/>
            <p:cNvSpPr>
              <a:spLocks/>
            </p:cNvSpPr>
            <p:nvPr/>
          </p:nvSpPr>
          <p:spPr bwMode="auto">
            <a:xfrm>
              <a:off x="3013975" y="2503254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7" name="Freeform 1064"/>
            <p:cNvSpPr>
              <a:spLocks/>
            </p:cNvSpPr>
            <p:nvPr/>
          </p:nvSpPr>
          <p:spPr bwMode="auto">
            <a:xfrm>
              <a:off x="3079978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8" name="Freeform 1065"/>
            <p:cNvSpPr>
              <a:spLocks/>
            </p:cNvSpPr>
            <p:nvPr/>
          </p:nvSpPr>
          <p:spPr bwMode="auto">
            <a:xfrm>
              <a:off x="3102608" y="2503254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09" name="Freeform 1066"/>
            <p:cNvSpPr>
              <a:spLocks/>
            </p:cNvSpPr>
            <p:nvPr/>
          </p:nvSpPr>
          <p:spPr bwMode="auto">
            <a:xfrm>
              <a:off x="3145982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0" name="Freeform 1067"/>
            <p:cNvSpPr>
              <a:spLocks/>
            </p:cNvSpPr>
            <p:nvPr/>
          </p:nvSpPr>
          <p:spPr bwMode="auto">
            <a:xfrm>
              <a:off x="3179926" y="2503254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1" name="Freeform 1068"/>
            <p:cNvSpPr>
              <a:spLocks/>
            </p:cNvSpPr>
            <p:nvPr/>
          </p:nvSpPr>
          <p:spPr bwMode="auto">
            <a:xfrm>
              <a:off x="3168611" y="2503254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2" name="Freeform 1069"/>
            <p:cNvSpPr>
              <a:spLocks/>
            </p:cNvSpPr>
            <p:nvPr/>
          </p:nvSpPr>
          <p:spPr bwMode="auto">
            <a:xfrm>
              <a:off x="3234615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3" name="Freeform 1070"/>
            <p:cNvSpPr>
              <a:spLocks/>
            </p:cNvSpPr>
            <p:nvPr/>
          </p:nvSpPr>
          <p:spPr bwMode="auto">
            <a:xfrm>
              <a:off x="325535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4" name="Freeform 1071"/>
            <p:cNvSpPr>
              <a:spLocks/>
            </p:cNvSpPr>
            <p:nvPr/>
          </p:nvSpPr>
          <p:spPr bwMode="auto">
            <a:xfrm>
              <a:off x="327798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5" name="Freeform 1072"/>
            <p:cNvSpPr>
              <a:spLocks/>
            </p:cNvSpPr>
            <p:nvPr/>
          </p:nvSpPr>
          <p:spPr bwMode="auto">
            <a:xfrm>
              <a:off x="330061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216" name="Freeform 1073"/>
            <p:cNvSpPr>
              <a:spLocks/>
            </p:cNvSpPr>
            <p:nvPr/>
          </p:nvSpPr>
          <p:spPr bwMode="auto">
            <a:xfrm>
              <a:off x="3321363" y="2503254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</p:grpSp>
      <p:cxnSp>
        <p:nvCxnSpPr>
          <p:cNvPr id="224" name="Straight Connector 223"/>
          <p:cNvCxnSpPr/>
          <p:nvPr/>
        </p:nvCxnSpPr>
        <p:spPr>
          <a:xfrm>
            <a:off x="4427984" y="1052736"/>
            <a:ext cx="0" cy="5223243"/>
          </a:xfrm>
          <a:prstGeom prst="line">
            <a:avLst/>
          </a:prstGeom>
          <a:ln>
            <a:solidFill>
              <a:schemeClr val="bg1">
                <a:lumMod val="50000"/>
                <a:alpha val="56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7" name="Rectangle 226"/>
          <p:cNvSpPr/>
          <p:nvPr/>
        </p:nvSpPr>
        <p:spPr>
          <a:xfrm>
            <a:off x="4419138" y="965041"/>
            <a:ext cx="41853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Masukkan markah/ gred dalam tempoh </a:t>
            </a:r>
            <a:r>
              <a:rPr lang="en-US" u="sng" dirty="0" smtClean="0">
                <a:solidFill>
                  <a:schemeClr val="bg1"/>
                </a:solidFill>
              </a:rPr>
              <a:t>2 minggu </a:t>
            </a:r>
            <a:r>
              <a:rPr lang="en-US" dirty="0" smtClean="0">
                <a:solidFill>
                  <a:schemeClr val="bg1"/>
                </a:solidFill>
              </a:rPr>
              <a:t>selepas tarikh peperiksaan akhir dijalankan.</a:t>
            </a:r>
          </a:p>
          <a:p>
            <a:pPr marL="287338" indent="-287338" algn="just"/>
            <a:endParaRPr lang="en-US" dirty="0" smtClean="0">
              <a:solidFill>
                <a:schemeClr val="bg1"/>
              </a:solidFill>
            </a:endParaRPr>
          </a:p>
          <a:p>
            <a:pPr marL="287338" indent="-287338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Jalan peperiksaan semula bagi pelajar berstatus “</a:t>
            </a:r>
            <a:r>
              <a:rPr lang="en-US" i="1" dirty="0" smtClean="0">
                <a:solidFill>
                  <a:schemeClr val="bg1"/>
                </a:solidFill>
              </a:rPr>
              <a:t>Probation” , “Terminated”</a:t>
            </a:r>
            <a:r>
              <a:rPr lang="en-US" dirty="0" smtClean="0">
                <a:solidFill>
                  <a:schemeClr val="bg1"/>
                </a:solidFill>
              </a:rPr>
              <a:t>  &amp; hanya untuk kursus mendapat gred di bawah B tidak lewat dari </a:t>
            </a:r>
            <a:r>
              <a:rPr lang="en-US" u="sng" dirty="0" smtClean="0">
                <a:solidFill>
                  <a:schemeClr val="bg1"/>
                </a:solidFill>
              </a:rPr>
              <a:t>minggu ke-18 </a:t>
            </a:r>
            <a:r>
              <a:rPr lang="en-US" dirty="0" smtClean="0">
                <a:solidFill>
                  <a:schemeClr val="bg1"/>
                </a:solidFill>
              </a:rPr>
              <a:t>dari hari terakhir minggu peperiksaan. </a:t>
            </a:r>
          </a:p>
        </p:txBody>
      </p:sp>
      <p:sp>
        <p:nvSpPr>
          <p:cNvPr id="289" name="Rectangle 288"/>
          <p:cNvSpPr/>
          <p:nvPr/>
        </p:nvSpPr>
        <p:spPr>
          <a:xfrm>
            <a:off x="6588224" y="3916362"/>
            <a:ext cx="255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Masukkan gred peperiksaan semula selewat-lewatnya pada </a:t>
            </a:r>
            <a:r>
              <a:rPr lang="en-US" u="sng" dirty="0" smtClean="0">
                <a:solidFill>
                  <a:schemeClr val="bg1"/>
                </a:solidFill>
              </a:rPr>
              <a:t>minggu ke-19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5" name="Slide Number Placeholder 7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pic>
        <p:nvPicPr>
          <p:cNvPr id="76" name="Content Placeholder 4" descr="Inner-UPM-Template_Option-1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  <p:sp>
        <p:nvSpPr>
          <p:cNvPr id="712" name="Rektangel 621"/>
          <p:cNvSpPr>
            <a:spLocks noChangeArrowheads="1"/>
          </p:cNvSpPr>
          <p:nvPr/>
        </p:nvSpPr>
        <p:spPr bwMode="auto">
          <a:xfrm>
            <a:off x="4953053" y="4157663"/>
            <a:ext cx="1684896" cy="2221037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grpSp>
        <p:nvGrpSpPr>
          <p:cNvPr id="2" name="Gruppe 75"/>
          <p:cNvGrpSpPr>
            <a:grpSpLocks/>
          </p:cNvGrpSpPr>
          <p:nvPr/>
        </p:nvGrpSpPr>
        <p:grpSpPr bwMode="auto">
          <a:xfrm>
            <a:off x="4939951" y="3356992"/>
            <a:ext cx="1697997" cy="616559"/>
            <a:chOff x="5405867" y="2949958"/>
            <a:chExt cx="3422483" cy="457921"/>
          </a:xfrm>
        </p:grpSpPr>
        <p:sp>
          <p:nvSpPr>
            <p:cNvPr id="302" name="Rectangle 447"/>
            <p:cNvSpPr>
              <a:spLocks noChangeArrowheads="1"/>
            </p:cNvSpPr>
            <p:nvPr/>
          </p:nvSpPr>
          <p:spPr bwMode="auto">
            <a:xfrm>
              <a:off x="5405867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3" name="Rectangle 448"/>
            <p:cNvSpPr>
              <a:spLocks noChangeArrowheads="1"/>
            </p:cNvSpPr>
            <p:nvPr/>
          </p:nvSpPr>
          <p:spPr bwMode="auto">
            <a:xfrm>
              <a:off x="7119028" y="2949958"/>
              <a:ext cx="1709322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</p:grpSp>
      <p:sp>
        <p:nvSpPr>
          <p:cNvPr id="307" name="Rectangle 447"/>
          <p:cNvSpPr>
            <a:spLocks noChangeArrowheads="1"/>
          </p:cNvSpPr>
          <p:nvPr/>
        </p:nvSpPr>
        <p:spPr bwMode="auto">
          <a:xfrm>
            <a:off x="4521138" y="3483300"/>
            <a:ext cx="1491022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n-US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128826"/>
            <a:ext cx="6286500" cy="707886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</a:rPr>
              <a:t>PROGRAM TANPA TESIS</a:t>
            </a:r>
            <a:endParaRPr lang="en-US" sz="20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(MASTER SAHAJA)</a:t>
            </a:r>
            <a:endParaRPr lang="en-US" sz="2000" b="1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44624"/>
            <a:ext cx="1847861" cy="9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" name="Nedadgående pil 430"/>
          <p:cNvSpPr>
            <a:spLocks noChangeArrowheads="1"/>
          </p:cNvSpPr>
          <p:nvPr/>
        </p:nvSpPr>
        <p:spPr bwMode="auto">
          <a:xfrm rot="10800000">
            <a:off x="5587350" y="3916363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5378" y="5050859"/>
            <a:ext cx="1500281" cy="10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923"/>
          <p:cNvGrpSpPr/>
          <p:nvPr/>
        </p:nvGrpSpPr>
        <p:grpSpPr>
          <a:xfrm>
            <a:off x="5021027" y="4869160"/>
            <a:ext cx="1578428" cy="1406819"/>
            <a:chOff x="2906483" y="1153009"/>
            <a:chExt cx="1578428" cy="1406819"/>
          </a:xfrm>
        </p:grpSpPr>
        <p:sp>
          <p:nvSpPr>
            <p:cNvPr id="455" name="Freeform 1013"/>
            <p:cNvSpPr>
              <a:spLocks noEditPoints="1"/>
            </p:cNvSpPr>
            <p:nvPr/>
          </p:nvSpPr>
          <p:spPr bwMode="auto">
            <a:xfrm>
              <a:off x="2906483" y="1153009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6" name="Freeform 1014"/>
            <p:cNvSpPr>
              <a:spLocks/>
            </p:cNvSpPr>
            <p:nvPr/>
          </p:nvSpPr>
          <p:spPr bwMode="auto">
            <a:xfrm>
              <a:off x="3494858" y="2505139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7" name="Freeform 1015"/>
            <p:cNvSpPr>
              <a:spLocks/>
            </p:cNvSpPr>
            <p:nvPr/>
          </p:nvSpPr>
          <p:spPr bwMode="auto">
            <a:xfrm>
              <a:off x="3447712" y="2525883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8" name="Freeform 1016"/>
            <p:cNvSpPr>
              <a:spLocks/>
            </p:cNvSpPr>
            <p:nvPr/>
          </p:nvSpPr>
          <p:spPr bwMode="auto">
            <a:xfrm>
              <a:off x="3464685" y="2499482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9" name="Freeform 1017"/>
            <p:cNvSpPr>
              <a:spLocks noEditPoints="1"/>
            </p:cNvSpPr>
            <p:nvPr/>
          </p:nvSpPr>
          <p:spPr bwMode="auto">
            <a:xfrm>
              <a:off x="3485429" y="2499482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0" name="Freeform 1018"/>
            <p:cNvSpPr>
              <a:spLocks/>
            </p:cNvSpPr>
            <p:nvPr/>
          </p:nvSpPr>
          <p:spPr bwMode="auto">
            <a:xfrm>
              <a:off x="4400049" y="2520226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1" name="Freeform 1019"/>
            <p:cNvSpPr>
              <a:spLocks/>
            </p:cNvSpPr>
            <p:nvPr/>
          </p:nvSpPr>
          <p:spPr bwMode="auto">
            <a:xfrm>
              <a:off x="4437766" y="2499482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2" name="Freeform 1020"/>
            <p:cNvSpPr>
              <a:spLocks/>
            </p:cNvSpPr>
            <p:nvPr/>
          </p:nvSpPr>
          <p:spPr bwMode="auto">
            <a:xfrm>
              <a:off x="3947453" y="2499482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3" name="Freeform 1021"/>
            <p:cNvSpPr>
              <a:spLocks/>
            </p:cNvSpPr>
            <p:nvPr/>
          </p:nvSpPr>
          <p:spPr bwMode="auto">
            <a:xfrm>
              <a:off x="3543889" y="2501368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4" name="Freeform 1022"/>
            <p:cNvSpPr>
              <a:spLocks/>
            </p:cNvSpPr>
            <p:nvPr/>
          </p:nvSpPr>
          <p:spPr bwMode="auto">
            <a:xfrm>
              <a:off x="3609892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5" name="Freeform 1023"/>
            <p:cNvSpPr>
              <a:spLocks/>
            </p:cNvSpPr>
            <p:nvPr/>
          </p:nvSpPr>
          <p:spPr bwMode="auto">
            <a:xfrm>
              <a:off x="3630636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6" name="Freeform 1024"/>
            <p:cNvSpPr>
              <a:spLocks/>
            </p:cNvSpPr>
            <p:nvPr/>
          </p:nvSpPr>
          <p:spPr bwMode="auto">
            <a:xfrm>
              <a:off x="3675896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7" name="Freeform 1025"/>
            <p:cNvSpPr>
              <a:spLocks/>
            </p:cNvSpPr>
            <p:nvPr/>
          </p:nvSpPr>
          <p:spPr bwMode="auto">
            <a:xfrm>
              <a:off x="3707955" y="2501368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8" name="Freeform 1026"/>
            <p:cNvSpPr>
              <a:spLocks/>
            </p:cNvSpPr>
            <p:nvPr/>
          </p:nvSpPr>
          <p:spPr bwMode="auto">
            <a:xfrm>
              <a:off x="3696640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9" name="Freeform 1027"/>
            <p:cNvSpPr>
              <a:spLocks/>
            </p:cNvSpPr>
            <p:nvPr/>
          </p:nvSpPr>
          <p:spPr bwMode="auto">
            <a:xfrm>
              <a:off x="3762643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0" name="Freeform 1028"/>
            <p:cNvSpPr>
              <a:spLocks/>
            </p:cNvSpPr>
            <p:nvPr/>
          </p:nvSpPr>
          <p:spPr bwMode="auto">
            <a:xfrm>
              <a:off x="378527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1" name="Freeform 1029"/>
            <p:cNvSpPr>
              <a:spLocks/>
            </p:cNvSpPr>
            <p:nvPr/>
          </p:nvSpPr>
          <p:spPr bwMode="auto">
            <a:xfrm>
              <a:off x="380790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2" name="Freeform 1030"/>
            <p:cNvSpPr>
              <a:spLocks/>
            </p:cNvSpPr>
            <p:nvPr/>
          </p:nvSpPr>
          <p:spPr bwMode="auto">
            <a:xfrm>
              <a:off x="3828647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3" name="Freeform 1031"/>
            <p:cNvSpPr>
              <a:spLocks/>
            </p:cNvSpPr>
            <p:nvPr/>
          </p:nvSpPr>
          <p:spPr bwMode="auto">
            <a:xfrm>
              <a:off x="3851277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4" name="Freeform 1032"/>
            <p:cNvSpPr>
              <a:spLocks/>
            </p:cNvSpPr>
            <p:nvPr/>
          </p:nvSpPr>
          <p:spPr bwMode="auto">
            <a:xfrm>
              <a:off x="4034201" y="2501368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5" name="Freeform 1033"/>
            <p:cNvSpPr>
              <a:spLocks/>
            </p:cNvSpPr>
            <p:nvPr/>
          </p:nvSpPr>
          <p:spPr bwMode="auto">
            <a:xfrm>
              <a:off x="4100205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6" name="Freeform 1034"/>
            <p:cNvSpPr>
              <a:spLocks/>
            </p:cNvSpPr>
            <p:nvPr/>
          </p:nvSpPr>
          <p:spPr bwMode="auto">
            <a:xfrm>
              <a:off x="4122834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7" name="Freeform 1035"/>
            <p:cNvSpPr>
              <a:spLocks/>
            </p:cNvSpPr>
            <p:nvPr/>
          </p:nvSpPr>
          <p:spPr bwMode="auto">
            <a:xfrm>
              <a:off x="4166208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8" name="Freeform 1036"/>
            <p:cNvSpPr>
              <a:spLocks/>
            </p:cNvSpPr>
            <p:nvPr/>
          </p:nvSpPr>
          <p:spPr bwMode="auto">
            <a:xfrm>
              <a:off x="4200153" y="2501368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9" name="Freeform 1037"/>
            <p:cNvSpPr>
              <a:spLocks/>
            </p:cNvSpPr>
            <p:nvPr/>
          </p:nvSpPr>
          <p:spPr bwMode="auto">
            <a:xfrm>
              <a:off x="4188838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0" name="Freeform 1038"/>
            <p:cNvSpPr>
              <a:spLocks/>
            </p:cNvSpPr>
            <p:nvPr/>
          </p:nvSpPr>
          <p:spPr bwMode="auto">
            <a:xfrm>
              <a:off x="4254841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1" name="Freeform 1039"/>
            <p:cNvSpPr>
              <a:spLocks/>
            </p:cNvSpPr>
            <p:nvPr/>
          </p:nvSpPr>
          <p:spPr bwMode="auto">
            <a:xfrm>
              <a:off x="4275585" y="2501368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2" name="Freeform 1040"/>
            <p:cNvSpPr>
              <a:spLocks/>
            </p:cNvSpPr>
            <p:nvPr/>
          </p:nvSpPr>
          <p:spPr bwMode="auto">
            <a:xfrm>
              <a:off x="429821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3" name="Freeform 1041"/>
            <p:cNvSpPr>
              <a:spLocks/>
            </p:cNvSpPr>
            <p:nvPr/>
          </p:nvSpPr>
          <p:spPr bwMode="auto">
            <a:xfrm>
              <a:off x="432084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4" name="Freeform 1042"/>
            <p:cNvSpPr>
              <a:spLocks/>
            </p:cNvSpPr>
            <p:nvPr/>
          </p:nvSpPr>
          <p:spPr bwMode="auto">
            <a:xfrm>
              <a:off x="4341589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5" name="Freeform 1043"/>
            <p:cNvSpPr>
              <a:spLocks/>
            </p:cNvSpPr>
            <p:nvPr/>
          </p:nvSpPr>
          <p:spPr bwMode="auto">
            <a:xfrm>
              <a:off x="4173751" y="1169981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6" name="Freeform 1044"/>
            <p:cNvSpPr>
              <a:spLocks/>
            </p:cNvSpPr>
            <p:nvPr/>
          </p:nvSpPr>
          <p:spPr bwMode="auto">
            <a:xfrm>
              <a:off x="3853163" y="1169981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7" name="Freeform 1045"/>
            <p:cNvSpPr>
              <a:spLocks/>
            </p:cNvSpPr>
            <p:nvPr/>
          </p:nvSpPr>
          <p:spPr bwMode="auto">
            <a:xfrm>
              <a:off x="4130378" y="1173753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8" name="Freeform 1046"/>
            <p:cNvSpPr>
              <a:spLocks/>
            </p:cNvSpPr>
            <p:nvPr/>
          </p:nvSpPr>
          <p:spPr bwMode="auto">
            <a:xfrm>
              <a:off x="4102090" y="1173753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9" name="Freeform 1047"/>
            <p:cNvSpPr>
              <a:spLocks/>
            </p:cNvSpPr>
            <p:nvPr/>
          </p:nvSpPr>
          <p:spPr bwMode="auto">
            <a:xfrm>
              <a:off x="3660809" y="1166210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0" name="Freeform 1048"/>
            <p:cNvSpPr>
              <a:spLocks/>
            </p:cNvSpPr>
            <p:nvPr/>
          </p:nvSpPr>
          <p:spPr bwMode="auto">
            <a:xfrm>
              <a:off x="4066260" y="1168096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1" name="Freeform 1049"/>
            <p:cNvSpPr>
              <a:spLocks noEditPoints="1"/>
            </p:cNvSpPr>
            <p:nvPr/>
          </p:nvSpPr>
          <p:spPr bwMode="auto">
            <a:xfrm>
              <a:off x="4094547" y="1168096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2" name="Freeform 1050"/>
            <p:cNvSpPr>
              <a:spLocks noEditPoints="1"/>
            </p:cNvSpPr>
            <p:nvPr/>
          </p:nvSpPr>
          <p:spPr bwMode="auto">
            <a:xfrm>
              <a:off x="4122834" y="1168096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3" name="Rectangle 1051"/>
            <p:cNvSpPr>
              <a:spLocks noChangeArrowheads="1"/>
            </p:cNvSpPr>
            <p:nvPr/>
          </p:nvSpPr>
          <p:spPr bwMode="auto">
            <a:xfrm>
              <a:off x="4153007" y="1183182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4" name="Freeform 1052"/>
            <p:cNvSpPr>
              <a:spLocks/>
            </p:cNvSpPr>
            <p:nvPr/>
          </p:nvSpPr>
          <p:spPr bwMode="auto">
            <a:xfrm>
              <a:off x="3272331" y="1168096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5" name="Freeform 1053"/>
            <p:cNvSpPr>
              <a:spLocks/>
            </p:cNvSpPr>
            <p:nvPr/>
          </p:nvSpPr>
          <p:spPr bwMode="auto">
            <a:xfrm>
              <a:off x="3304390" y="1168096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6" name="Rectangle 1054"/>
            <p:cNvSpPr>
              <a:spLocks noChangeArrowheads="1"/>
            </p:cNvSpPr>
            <p:nvPr/>
          </p:nvSpPr>
          <p:spPr bwMode="auto">
            <a:xfrm>
              <a:off x="3257245" y="1168096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7" name="Freeform 1055"/>
            <p:cNvSpPr>
              <a:spLocks/>
            </p:cNvSpPr>
            <p:nvPr/>
          </p:nvSpPr>
          <p:spPr bwMode="auto">
            <a:xfrm>
              <a:off x="3225186" y="1168096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8" name="Freeform 1056"/>
            <p:cNvSpPr>
              <a:spLocks/>
            </p:cNvSpPr>
            <p:nvPr/>
          </p:nvSpPr>
          <p:spPr bwMode="auto">
            <a:xfrm>
              <a:off x="3936139" y="1164324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9" name="Freeform 1057"/>
            <p:cNvSpPr>
              <a:spLocks noEditPoints="1"/>
            </p:cNvSpPr>
            <p:nvPr/>
          </p:nvSpPr>
          <p:spPr bwMode="auto">
            <a:xfrm>
              <a:off x="3845619" y="1164324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0" name="Freeform 1058"/>
            <p:cNvSpPr>
              <a:spLocks/>
            </p:cNvSpPr>
            <p:nvPr/>
          </p:nvSpPr>
          <p:spPr bwMode="auto">
            <a:xfrm>
              <a:off x="3904080" y="1166210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1" name="Freeform 1059"/>
            <p:cNvSpPr>
              <a:spLocks/>
            </p:cNvSpPr>
            <p:nvPr/>
          </p:nvSpPr>
          <p:spPr bwMode="auto">
            <a:xfrm>
              <a:off x="3873907" y="1164324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2" name="Freeform 1060"/>
            <p:cNvSpPr>
              <a:spLocks/>
            </p:cNvSpPr>
            <p:nvPr/>
          </p:nvSpPr>
          <p:spPr bwMode="auto">
            <a:xfrm>
              <a:off x="3379823" y="2522112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3" name="Freeform 1061"/>
            <p:cNvSpPr>
              <a:spLocks/>
            </p:cNvSpPr>
            <p:nvPr/>
          </p:nvSpPr>
          <p:spPr bwMode="auto">
            <a:xfrm>
              <a:off x="3417539" y="2501368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4" name="Freeform 1062"/>
            <p:cNvSpPr>
              <a:spLocks/>
            </p:cNvSpPr>
            <p:nvPr/>
          </p:nvSpPr>
          <p:spPr bwMode="auto">
            <a:xfrm>
              <a:off x="2927227" y="2501368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5" name="Freeform 1063"/>
            <p:cNvSpPr>
              <a:spLocks/>
            </p:cNvSpPr>
            <p:nvPr/>
          </p:nvSpPr>
          <p:spPr bwMode="auto">
            <a:xfrm>
              <a:off x="3013975" y="2503254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6" name="Freeform 1064"/>
            <p:cNvSpPr>
              <a:spLocks/>
            </p:cNvSpPr>
            <p:nvPr/>
          </p:nvSpPr>
          <p:spPr bwMode="auto">
            <a:xfrm>
              <a:off x="3079978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7" name="Freeform 1065"/>
            <p:cNvSpPr>
              <a:spLocks/>
            </p:cNvSpPr>
            <p:nvPr/>
          </p:nvSpPr>
          <p:spPr bwMode="auto">
            <a:xfrm>
              <a:off x="3102608" y="2503254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8" name="Freeform 1066"/>
            <p:cNvSpPr>
              <a:spLocks/>
            </p:cNvSpPr>
            <p:nvPr/>
          </p:nvSpPr>
          <p:spPr bwMode="auto">
            <a:xfrm>
              <a:off x="3145982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9" name="Freeform 1067"/>
            <p:cNvSpPr>
              <a:spLocks/>
            </p:cNvSpPr>
            <p:nvPr/>
          </p:nvSpPr>
          <p:spPr bwMode="auto">
            <a:xfrm>
              <a:off x="3179926" y="2503254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0" name="Freeform 1068"/>
            <p:cNvSpPr>
              <a:spLocks/>
            </p:cNvSpPr>
            <p:nvPr/>
          </p:nvSpPr>
          <p:spPr bwMode="auto">
            <a:xfrm>
              <a:off x="3168611" y="2503254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1" name="Freeform 1069"/>
            <p:cNvSpPr>
              <a:spLocks/>
            </p:cNvSpPr>
            <p:nvPr/>
          </p:nvSpPr>
          <p:spPr bwMode="auto">
            <a:xfrm>
              <a:off x="3234615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2" name="Freeform 1070"/>
            <p:cNvSpPr>
              <a:spLocks/>
            </p:cNvSpPr>
            <p:nvPr/>
          </p:nvSpPr>
          <p:spPr bwMode="auto">
            <a:xfrm>
              <a:off x="325535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3" name="Freeform 1071"/>
            <p:cNvSpPr>
              <a:spLocks/>
            </p:cNvSpPr>
            <p:nvPr/>
          </p:nvSpPr>
          <p:spPr bwMode="auto">
            <a:xfrm>
              <a:off x="327798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4" name="Freeform 1072"/>
            <p:cNvSpPr>
              <a:spLocks/>
            </p:cNvSpPr>
            <p:nvPr/>
          </p:nvSpPr>
          <p:spPr bwMode="auto">
            <a:xfrm>
              <a:off x="330061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5" name="Freeform 1073"/>
            <p:cNvSpPr>
              <a:spLocks/>
            </p:cNvSpPr>
            <p:nvPr/>
          </p:nvSpPr>
          <p:spPr bwMode="auto">
            <a:xfrm>
              <a:off x="3321363" y="2503254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</p:grpSp>
      <p:sp>
        <p:nvSpPr>
          <p:cNvPr id="290" name="Rectangle 445"/>
          <p:cNvSpPr>
            <a:spLocks noChangeArrowheads="1"/>
          </p:cNvSpPr>
          <p:nvPr/>
        </p:nvSpPr>
        <p:spPr bwMode="auto">
          <a:xfrm>
            <a:off x="4716016" y="3501008"/>
            <a:ext cx="2152329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DALAM PENGAJIAN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294" name="Rektangel 153"/>
          <p:cNvSpPr>
            <a:spLocks noChangeArrowheads="1"/>
          </p:cNvSpPr>
          <p:nvPr/>
        </p:nvSpPr>
        <p:spPr bwMode="auto">
          <a:xfrm>
            <a:off x="4939952" y="4509120"/>
            <a:ext cx="17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PEPERIKSAAN AKHIR</a:t>
            </a:r>
          </a:p>
        </p:txBody>
      </p:sp>
      <p:sp>
        <p:nvSpPr>
          <p:cNvPr id="365" name="Content Placeholder 2"/>
          <p:cNvSpPr>
            <a:spLocks noGrp="1"/>
          </p:cNvSpPr>
          <p:nvPr>
            <p:ph idx="1"/>
          </p:nvPr>
        </p:nvSpPr>
        <p:spPr>
          <a:xfrm>
            <a:off x="4283968" y="1094011"/>
            <a:ext cx="4427984" cy="204695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Status pelajar mengikut keputusan peperiksaan akhir: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Good Standing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Probation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Terminated</a:t>
            </a:r>
          </a:p>
          <a:p>
            <a:pPr lvl="1">
              <a:buNone/>
            </a:pPr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6372200" y="2780928"/>
            <a:ext cx="2699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Pelajar yang telah memenuhi kesemua keperluan program perlu mengisi Skema Pengajian untuk bergraduat (GS-05b) melalui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-GIMS selepas keputusan peperiksaan diumumkan.</a:t>
            </a:r>
          </a:p>
        </p:txBody>
      </p:sp>
      <p:sp>
        <p:nvSpPr>
          <p:cNvPr id="295" name="Rectangle 294"/>
          <p:cNvSpPr/>
          <p:nvPr/>
        </p:nvSpPr>
        <p:spPr>
          <a:xfrm>
            <a:off x="1" y="836712"/>
            <a:ext cx="418531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Untuk masukkan markah/gred akhir lewat, pensyarah perlu majukan permohonan bertulis kepada TNCAA .</a:t>
            </a:r>
          </a:p>
          <a:p>
            <a:pPr marL="287338" indent="-287338" algn="just"/>
            <a:endParaRPr lang="en-US" sz="1000" dirty="0" smtClean="0">
              <a:solidFill>
                <a:schemeClr val="bg1"/>
              </a:solidFill>
            </a:endParaRPr>
          </a:p>
          <a:p>
            <a:pPr marL="287338" indent="-287338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PT/PTPO SPS akan aktifkan semula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-GIMS bagi pensyarah yang telah mendapat kelulusan daripada TNCAA.</a:t>
            </a:r>
          </a:p>
          <a:p>
            <a:pPr marL="287338" indent="-287338" algn="just"/>
            <a:endParaRPr lang="en-US" sz="1000" dirty="0" smtClean="0">
              <a:solidFill>
                <a:schemeClr val="bg1"/>
              </a:solidFill>
            </a:endParaRPr>
          </a:p>
          <a:p>
            <a:pPr marL="287338" indent="-287338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Pensyarah perlu mencetak senarai gred pelajar yang telah dimasukkan dalam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-GIMS:</a:t>
            </a:r>
          </a:p>
          <a:p>
            <a:pPr marL="744538" lvl="1" indent="-287338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Semak gred yang telah dimasukkan.</a:t>
            </a:r>
          </a:p>
          <a:p>
            <a:pPr marL="744538" lvl="1" indent="-287338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Jika ada kesilapan, buat pembetulan dalam </a:t>
            </a:r>
            <a:r>
              <a:rPr lang="en-US" dirty="0" err="1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-GIMS &amp; cetak sekali lagi.</a:t>
            </a:r>
          </a:p>
          <a:p>
            <a:pPr marL="744538" lvl="1" indent="-287338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</a:rPr>
              <a:t>Dapatkan pengesahan penyelaras sebelum dimajukan ke SPS.</a:t>
            </a:r>
          </a:p>
        </p:txBody>
      </p:sp>
      <p:sp>
        <p:nvSpPr>
          <p:cNvPr id="79" name="Slide Number Placeholder 7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32358" y="2348880"/>
            <a:ext cx="8623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Calibri" pitchFamily="34" charset="0"/>
              </a:rPr>
              <a:t>PENGESAHAN &amp; </a:t>
            </a:r>
          </a:p>
          <a:p>
            <a:pPr algn="ctr"/>
            <a:r>
              <a:rPr lang="en-US" sz="4800" b="1" dirty="0" smtClean="0">
                <a:solidFill>
                  <a:srgbClr val="FFFFFF"/>
                </a:solidFill>
                <a:latin typeface="Calibri" pitchFamily="34" charset="0"/>
              </a:rPr>
              <a:t>PENGURNIAAN IJAZAH</a:t>
            </a:r>
            <a:endParaRPr lang="en-US" sz="4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91" name="Picture 15" descr="logo UPM_berilmu berbakti_L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16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-27384"/>
            <a:ext cx="6660232" cy="1077218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PENGESAHAN &amp; </a:t>
            </a:r>
          </a:p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PENGURNIAAN IJAZAH</a:t>
            </a:r>
            <a:endParaRPr lang="en-US" sz="32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248" y="-27385"/>
            <a:ext cx="2213704" cy="110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2" name="Rectangle 291"/>
          <p:cNvSpPr/>
          <p:nvPr/>
        </p:nvSpPr>
        <p:spPr>
          <a:xfrm>
            <a:off x="0" y="1078172"/>
            <a:ext cx="64467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Program Dengan Tesis:</a:t>
            </a:r>
          </a:p>
          <a:p>
            <a:pPr marL="744538" lvl="1" indent="-287338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Lulus pemeriksaan tesis &amp; Viva Voce.</a:t>
            </a:r>
          </a:p>
          <a:p>
            <a:pPr marL="744538" lvl="1" indent="-287338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Telah menunjukkan bukti penerbitan/penyerahan artikel jurnal berdasarkan penyelidikan yang dibuat.</a:t>
            </a:r>
          </a:p>
        </p:txBody>
      </p:sp>
      <p:sp>
        <p:nvSpPr>
          <p:cNvPr id="769" name="Pentagon 780"/>
          <p:cNvSpPr>
            <a:spLocks noChangeArrowheads="1"/>
          </p:cNvSpPr>
          <p:nvPr/>
        </p:nvSpPr>
        <p:spPr bwMode="auto">
          <a:xfrm>
            <a:off x="5403848" y="3356992"/>
            <a:ext cx="3676208" cy="616559"/>
          </a:xfrm>
          <a:prstGeom prst="homePlate">
            <a:avLst>
              <a:gd name="adj" fmla="val 40316"/>
            </a:avLst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770" name="Rektangel 621"/>
          <p:cNvSpPr>
            <a:spLocks noChangeArrowheads="1"/>
          </p:cNvSpPr>
          <p:nvPr/>
        </p:nvSpPr>
        <p:spPr bwMode="auto">
          <a:xfrm>
            <a:off x="7202741" y="4149080"/>
            <a:ext cx="1652334" cy="2221037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71" name="Rektangel 621"/>
          <p:cNvSpPr>
            <a:spLocks noChangeArrowheads="1"/>
          </p:cNvSpPr>
          <p:nvPr/>
        </p:nvSpPr>
        <p:spPr bwMode="auto">
          <a:xfrm>
            <a:off x="6576954" y="1012701"/>
            <a:ext cx="175521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72" name="Nedadgående pil 296"/>
          <p:cNvSpPr>
            <a:spLocks noChangeArrowheads="1"/>
          </p:cNvSpPr>
          <p:nvPr/>
        </p:nvSpPr>
        <p:spPr bwMode="auto">
          <a:xfrm>
            <a:off x="6660232" y="30368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73" name="Nedadgående pil 497"/>
          <p:cNvSpPr>
            <a:spLocks noChangeArrowheads="1"/>
          </p:cNvSpPr>
          <p:nvPr/>
        </p:nvSpPr>
        <p:spPr bwMode="auto">
          <a:xfrm rot="10800000">
            <a:off x="7805738" y="3927475"/>
            <a:ext cx="249237" cy="538163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74" name="Rektangel 153"/>
          <p:cNvSpPr>
            <a:spLocks noChangeArrowheads="1"/>
          </p:cNvSpPr>
          <p:nvPr/>
        </p:nvSpPr>
        <p:spPr bwMode="auto">
          <a:xfrm>
            <a:off x="6596136" y="2559832"/>
            <a:ext cx="17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VIVA VOCE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775" name="Rektangel 153"/>
          <p:cNvSpPr>
            <a:spLocks noChangeArrowheads="1"/>
          </p:cNvSpPr>
          <p:nvPr/>
        </p:nvSpPr>
        <p:spPr bwMode="auto">
          <a:xfrm>
            <a:off x="7080041" y="4509120"/>
            <a:ext cx="17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GRADUATION</a:t>
            </a:r>
          </a:p>
        </p:txBody>
      </p:sp>
      <p:grpSp>
        <p:nvGrpSpPr>
          <p:cNvPr id="776" name="Group 851"/>
          <p:cNvGrpSpPr/>
          <p:nvPr/>
        </p:nvGrpSpPr>
        <p:grpSpPr>
          <a:xfrm>
            <a:off x="7242044" y="4869160"/>
            <a:ext cx="1578428" cy="1406819"/>
            <a:chOff x="7242044" y="4869160"/>
            <a:chExt cx="1578428" cy="1406819"/>
          </a:xfrm>
        </p:grpSpPr>
        <p:pic>
          <p:nvPicPr>
            <p:cNvPr id="77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74071" y="5059680"/>
              <a:ext cx="1499256" cy="100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778" name="Group 787"/>
            <p:cNvGrpSpPr/>
            <p:nvPr/>
          </p:nvGrpSpPr>
          <p:grpSpPr>
            <a:xfrm>
              <a:off x="7242044" y="4869160"/>
              <a:ext cx="1578428" cy="1406819"/>
              <a:chOff x="4463144" y="4925626"/>
              <a:chExt cx="1578428" cy="1406819"/>
            </a:xfrm>
          </p:grpSpPr>
          <p:sp>
            <p:nvSpPr>
              <p:cNvPr id="779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780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825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6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7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8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9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0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1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2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3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4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5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6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7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8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9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0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1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781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782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83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84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85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86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87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88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89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0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1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2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3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4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5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6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7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8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9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0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1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2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3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4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5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6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7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8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9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0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1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2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3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4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5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6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7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8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9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0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1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2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3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4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grpSp>
        <p:nvGrpSpPr>
          <p:cNvPr id="842" name="Group 922"/>
          <p:cNvGrpSpPr/>
          <p:nvPr/>
        </p:nvGrpSpPr>
        <p:grpSpPr>
          <a:xfrm>
            <a:off x="6648962" y="1117179"/>
            <a:ext cx="1578428" cy="1406819"/>
            <a:chOff x="5687039" y="1117179"/>
            <a:chExt cx="1578428" cy="1406819"/>
          </a:xfrm>
        </p:grpSpPr>
        <p:pic>
          <p:nvPicPr>
            <p:cNvPr id="843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41671" y="1314450"/>
              <a:ext cx="1476652" cy="100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844" name="Group 722"/>
            <p:cNvGrpSpPr/>
            <p:nvPr/>
          </p:nvGrpSpPr>
          <p:grpSpPr>
            <a:xfrm>
              <a:off x="5687039" y="1117179"/>
              <a:ext cx="1578428" cy="1406819"/>
              <a:chOff x="4463144" y="4925626"/>
              <a:chExt cx="1578428" cy="1406819"/>
            </a:xfrm>
          </p:grpSpPr>
          <p:sp>
            <p:nvSpPr>
              <p:cNvPr id="845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846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891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2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3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4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5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6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7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8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9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0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1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2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3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4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5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6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7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847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848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9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0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1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2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3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4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5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6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7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8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9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0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1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2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3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4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5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6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7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8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9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0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1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2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3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4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5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6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7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8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9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0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1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2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3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4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5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6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7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8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9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0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908" name="Rektangel 621"/>
          <p:cNvSpPr>
            <a:spLocks noChangeArrowheads="1"/>
          </p:cNvSpPr>
          <p:nvPr/>
        </p:nvSpPr>
        <p:spPr bwMode="auto">
          <a:xfrm>
            <a:off x="4953053" y="4157663"/>
            <a:ext cx="1684896" cy="2221037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909" name="Nedadgående pil 430"/>
          <p:cNvSpPr>
            <a:spLocks noChangeArrowheads="1"/>
          </p:cNvSpPr>
          <p:nvPr/>
        </p:nvSpPr>
        <p:spPr bwMode="auto">
          <a:xfrm rot="10800000">
            <a:off x="5977359" y="3916363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pic>
        <p:nvPicPr>
          <p:cNvPr id="910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65378" y="5050859"/>
            <a:ext cx="1500281" cy="10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11" name="Group 923"/>
          <p:cNvGrpSpPr/>
          <p:nvPr/>
        </p:nvGrpSpPr>
        <p:grpSpPr>
          <a:xfrm>
            <a:off x="5021027" y="4869160"/>
            <a:ext cx="1578428" cy="1406819"/>
            <a:chOff x="2906483" y="1153009"/>
            <a:chExt cx="1578428" cy="1406819"/>
          </a:xfrm>
        </p:grpSpPr>
        <p:sp>
          <p:nvSpPr>
            <p:cNvPr id="912" name="Freeform 1013"/>
            <p:cNvSpPr>
              <a:spLocks noEditPoints="1"/>
            </p:cNvSpPr>
            <p:nvPr/>
          </p:nvSpPr>
          <p:spPr bwMode="auto">
            <a:xfrm>
              <a:off x="2906483" y="1153009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13" name="Freeform 1014"/>
            <p:cNvSpPr>
              <a:spLocks/>
            </p:cNvSpPr>
            <p:nvPr/>
          </p:nvSpPr>
          <p:spPr bwMode="auto">
            <a:xfrm>
              <a:off x="3494858" y="2505139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14" name="Freeform 1015"/>
            <p:cNvSpPr>
              <a:spLocks/>
            </p:cNvSpPr>
            <p:nvPr/>
          </p:nvSpPr>
          <p:spPr bwMode="auto">
            <a:xfrm>
              <a:off x="3447712" y="2525883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15" name="Freeform 1016"/>
            <p:cNvSpPr>
              <a:spLocks/>
            </p:cNvSpPr>
            <p:nvPr/>
          </p:nvSpPr>
          <p:spPr bwMode="auto">
            <a:xfrm>
              <a:off x="3464685" y="2499482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16" name="Freeform 1017"/>
            <p:cNvSpPr>
              <a:spLocks noEditPoints="1"/>
            </p:cNvSpPr>
            <p:nvPr/>
          </p:nvSpPr>
          <p:spPr bwMode="auto">
            <a:xfrm>
              <a:off x="3485429" y="2499482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17" name="Freeform 1018"/>
            <p:cNvSpPr>
              <a:spLocks/>
            </p:cNvSpPr>
            <p:nvPr/>
          </p:nvSpPr>
          <p:spPr bwMode="auto">
            <a:xfrm>
              <a:off x="4400049" y="2520226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18" name="Freeform 1019"/>
            <p:cNvSpPr>
              <a:spLocks/>
            </p:cNvSpPr>
            <p:nvPr/>
          </p:nvSpPr>
          <p:spPr bwMode="auto">
            <a:xfrm>
              <a:off x="4437766" y="2499482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19" name="Freeform 1020"/>
            <p:cNvSpPr>
              <a:spLocks/>
            </p:cNvSpPr>
            <p:nvPr/>
          </p:nvSpPr>
          <p:spPr bwMode="auto">
            <a:xfrm>
              <a:off x="3947453" y="2499482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20" name="Freeform 1021"/>
            <p:cNvSpPr>
              <a:spLocks/>
            </p:cNvSpPr>
            <p:nvPr/>
          </p:nvSpPr>
          <p:spPr bwMode="auto">
            <a:xfrm>
              <a:off x="3543889" y="2501368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21" name="Freeform 1022"/>
            <p:cNvSpPr>
              <a:spLocks/>
            </p:cNvSpPr>
            <p:nvPr/>
          </p:nvSpPr>
          <p:spPr bwMode="auto">
            <a:xfrm>
              <a:off x="3609892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22" name="Freeform 1023"/>
            <p:cNvSpPr>
              <a:spLocks/>
            </p:cNvSpPr>
            <p:nvPr/>
          </p:nvSpPr>
          <p:spPr bwMode="auto">
            <a:xfrm>
              <a:off x="3630636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23" name="Freeform 1024"/>
            <p:cNvSpPr>
              <a:spLocks/>
            </p:cNvSpPr>
            <p:nvPr/>
          </p:nvSpPr>
          <p:spPr bwMode="auto">
            <a:xfrm>
              <a:off x="3675896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24" name="Freeform 1025"/>
            <p:cNvSpPr>
              <a:spLocks/>
            </p:cNvSpPr>
            <p:nvPr/>
          </p:nvSpPr>
          <p:spPr bwMode="auto">
            <a:xfrm>
              <a:off x="3707955" y="2501368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25" name="Freeform 1026"/>
            <p:cNvSpPr>
              <a:spLocks/>
            </p:cNvSpPr>
            <p:nvPr/>
          </p:nvSpPr>
          <p:spPr bwMode="auto">
            <a:xfrm>
              <a:off x="3696640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26" name="Freeform 1027"/>
            <p:cNvSpPr>
              <a:spLocks/>
            </p:cNvSpPr>
            <p:nvPr/>
          </p:nvSpPr>
          <p:spPr bwMode="auto">
            <a:xfrm>
              <a:off x="3762643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28" name="Freeform 1028"/>
            <p:cNvSpPr>
              <a:spLocks/>
            </p:cNvSpPr>
            <p:nvPr/>
          </p:nvSpPr>
          <p:spPr bwMode="auto">
            <a:xfrm>
              <a:off x="378527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29" name="Freeform 1029"/>
            <p:cNvSpPr>
              <a:spLocks/>
            </p:cNvSpPr>
            <p:nvPr/>
          </p:nvSpPr>
          <p:spPr bwMode="auto">
            <a:xfrm>
              <a:off x="380790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30" name="Freeform 1030"/>
            <p:cNvSpPr>
              <a:spLocks/>
            </p:cNvSpPr>
            <p:nvPr/>
          </p:nvSpPr>
          <p:spPr bwMode="auto">
            <a:xfrm>
              <a:off x="3828647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31" name="Freeform 1031"/>
            <p:cNvSpPr>
              <a:spLocks/>
            </p:cNvSpPr>
            <p:nvPr/>
          </p:nvSpPr>
          <p:spPr bwMode="auto">
            <a:xfrm>
              <a:off x="3851277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32" name="Freeform 1032"/>
            <p:cNvSpPr>
              <a:spLocks/>
            </p:cNvSpPr>
            <p:nvPr/>
          </p:nvSpPr>
          <p:spPr bwMode="auto">
            <a:xfrm>
              <a:off x="4034201" y="2501368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33" name="Freeform 1033"/>
            <p:cNvSpPr>
              <a:spLocks/>
            </p:cNvSpPr>
            <p:nvPr/>
          </p:nvSpPr>
          <p:spPr bwMode="auto">
            <a:xfrm>
              <a:off x="4100205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34" name="Freeform 1034"/>
            <p:cNvSpPr>
              <a:spLocks/>
            </p:cNvSpPr>
            <p:nvPr/>
          </p:nvSpPr>
          <p:spPr bwMode="auto">
            <a:xfrm>
              <a:off x="4122834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35" name="Freeform 1035"/>
            <p:cNvSpPr>
              <a:spLocks/>
            </p:cNvSpPr>
            <p:nvPr/>
          </p:nvSpPr>
          <p:spPr bwMode="auto">
            <a:xfrm>
              <a:off x="4166208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36" name="Freeform 1036"/>
            <p:cNvSpPr>
              <a:spLocks/>
            </p:cNvSpPr>
            <p:nvPr/>
          </p:nvSpPr>
          <p:spPr bwMode="auto">
            <a:xfrm>
              <a:off x="4200153" y="2501368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37" name="Freeform 1037"/>
            <p:cNvSpPr>
              <a:spLocks/>
            </p:cNvSpPr>
            <p:nvPr/>
          </p:nvSpPr>
          <p:spPr bwMode="auto">
            <a:xfrm>
              <a:off x="4188838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38" name="Freeform 1038"/>
            <p:cNvSpPr>
              <a:spLocks/>
            </p:cNvSpPr>
            <p:nvPr/>
          </p:nvSpPr>
          <p:spPr bwMode="auto">
            <a:xfrm>
              <a:off x="4254841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39" name="Freeform 1039"/>
            <p:cNvSpPr>
              <a:spLocks/>
            </p:cNvSpPr>
            <p:nvPr/>
          </p:nvSpPr>
          <p:spPr bwMode="auto">
            <a:xfrm>
              <a:off x="4275585" y="2501368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40" name="Freeform 1040"/>
            <p:cNvSpPr>
              <a:spLocks/>
            </p:cNvSpPr>
            <p:nvPr/>
          </p:nvSpPr>
          <p:spPr bwMode="auto">
            <a:xfrm>
              <a:off x="429821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41" name="Freeform 1041"/>
            <p:cNvSpPr>
              <a:spLocks/>
            </p:cNvSpPr>
            <p:nvPr/>
          </p:nvSpPr>
          <p:spPr bwMode="auto">
            <a:xfrm>
              <a:off x="432084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42" name="Freeform 1042"/>
            <p:cNvSpPr>
              <a:spLocks/>
            </p:cNvSpPr>
            <p:nvPr/>
          </p:nvSpPr>
          <p:spPr bwMode="auto">
            <a:xfrm>
              <a:off x="4341589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43" name="Freeform 1043"/>
            <p:cNvSpPr>
              <a:spLocks/>
            </p:cNvSpPr>
            <p:nvPr/>
          </p:nvSpPr>
          <p:spPr bwMode="auto">
            <a:xfrm>
              <a:off x="4173751" y="1169981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44" name="Freeform 1044"/>
            <p:cNvSpPr>
              <a:spLocks/>
            </p:cNvSpPr>
            <p:nvPr/>
          </p:nvSpPr>
          <p:spPr bwMode="auto">
            <a:xfrm>
              <a:off x="3853163" y="1169981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45" name="Freeform 1045"/>
            <p:cNvSpPr>
              <a:spLocks/>
            </p:cNvSpPr>
            <p:nvPr/>
          </p:nvSpPr>
          <p:spPr bwMode="auto">
            <a:xfrm>
              <a:off x="4130378" y="1173753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46" name="Freeform 1046"/>
            <p:cNvSpPr>
              <a:spLocks/>
            </p:cNvSpPr>
            <p:nvPr/>
          </p:nvSpPr>
          <p:spPr bwMode="auto">
            <a:xfrm>
              <a:off x="4102090" y="1173753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47" name="Freeform 1047"/>
            <p:cNvSpPr>
              <a:spLocks/>
            </p:cNvSpPr>
            <p:nvPr/>
          </p:nvSpPr>
          <p:spPr bwMode="auto">
            <a:xfrm>
              <a:off x="3660809" y="1166210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48" name="Freeform 1048"/>
            <p:cNvSpPr>
              <a:spLocks/>
            </p:cNvSpPr>
            <p:nvPr/>
          </p:nvSpPr>
          <p:spPr bwMode="auto">
            <a:xfrm>
              <a:off x="4066260" y="1168096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49" name="Freeform 1049"/>
            <p:cNvSpPr>
              <a:spLocks noEditPoints="1"/>
            </p:cNvSpPr>
            <p:nvPr/>
          </p:nvSpPr>
          <p:spPr bwMode="auto">
            <a:xfrm>
              <a:off x="4094547" y="1168096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50" name="Freeform 1050"/>
            <p:cNvSpPr>
              <a:spLocks noEditPoints="1"/>
            </p:cNvSpPr>
            <p:nvPr/>
          </p:nvSpPr>
          <p:spPr bwMode="auto">
            <a:xfrm>
              <a:off x="4122834" y="1168096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51" name="Rectangle 1051"/>
            <p:cNvSpPr>
              <a:spLocks noChangeArrowheads="1"/>
            </p:cNvSpPr>
            <p:nvPr/>
          </p:nvSpPr>
          <p:spPr bwMode="auto">
            <a:xfrm>
              <a:off x="4153007" y="1183182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52" name="Freeform 1052"/>
            <p:cNvSpPr>
              <a:spLocks/>
            </p:cNvSpPr>
            <p:nvPr/>
          </p:nvSpPr>
          <p:spPr bwMode="auto">
            <a:xfrm>
              <a:off x="3272331" y="1168096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53" name="Freeform 1053"/>
            <p:cNvSpPr>
              <a:spLocks/>
            </p:cNvSpPr>
            <p:nvPr/>
          </p:nvSpPr>
          <p:spPr bwMode="auto">
            <a:xfrm>
              <a:off x="3304390" y="1168096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54" name="Rectangle 1054"/>
            <p:cNvSpPr>
              <a:spLocks noChangeArrowheads="1"/>
            </p:cNvSpPr>
            <p:nvPr/>
          </p:nvSpPr>
          <p:spPr bwMode="auto">
            <a:xfrm>
              <a:off x="3257245" y="1168096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55" name="Freeform 1055"/>
            <p:cNvSpPr>
              <a:spLocks/>
            </p:cNvSpPr>
            <p:nvPr/>
          </p:nvSpPr>
          <p:spPr bwMode="auto">
            <a:xfrm>
              <a:off x="3225186" y="1168096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56" name="Freeform 1056"/>
            <p:cNvSpPr>
              <a:spLocks/>
            </p:cNvSpPr>
            <p:nvPr/>
          </p:nvSpPr>
          <p:spPr bwMode="auto">
            <a:xfrm>
              <a:off x="3936139" y="1164324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57" name="Freeform 1057"/>
            <p:cNvSpPr>
              <a:spLocks noEditPoints="1"/>
            </p:cNvSpPr>
            <p:nvPr/>
          </p:nvSpPr>
          <p:spPr bwMode="auto">
            <a:xfrm>
              <a:off x="3845619" y="1164324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58" name="Freeform 1058"/>
            <p:cNvSpPr>
              <a:spLocks/>
            </p:cNvSpPr>
            <p:nvPr/>
          </p:nvSpPr>
          <p:spPr bwMode="auto">
            <a:xfrm>
              <a:off x="3904080" y="1166210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59" name="Freeform 1059"/>
            <p:cNvSpPr>
              <a:spLocks/>
            </p:cNvSpPr>
            <p:nvPr/>
          </p:nvSpPr>
          <p:spPr bwMode="auto">
            <a:xfrm>
              <a:off x="3873907" y="1164324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60" name="Freeform 1060"/>
            <p:cNvSpPr>
              <a:spLocks/>
            </p:cNvSpPr>
            <p:nvPr/>
          </p:nvSpPr>
          <p:spPr bwMode="auto">
            <a:xfrm>
              <a:off x="3379823" y="2522112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61" name="Freeform 1061"/>
            <p:cNvSpPr>
              <a:spLocks/>
            </p:cNvSpPr>
            <p:nvPr/>
          </p:nvSpPr>
          <p:spPr bwMode="auto">
            <a:xfrm>
              <a:off x="3417539" y="2501368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62" name="Freeform 1062"/>
            <p:cNvSpPr>
              <a:spLocks/>
            </p:cNvSpPr>
            <p:nvPr/>
          </p:nvSpPr>
          <p:spPr bwMode="auto">
            <a:xfrm>
              <a:off x="2927227" y="2501368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63" name="Freeform 1063"/>
            <p:cNvSpPr>
              <a:spLocks/>
            </p:cNvSpPr>
            <p:nvPr/>
          </p:nvSpPr>
          <p:spPr bwMode="auto">
            <a:xfrm>
              <a:off x="3013975" y="2503254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64" name="Freeform 1064"/>
            <p:cNvSpPr>
              <a:spLocks/>
            </p:cNvSpPr>
            <p:nvPr/>
          </p:nvSpPr>
          <p:spPr bwMode="auto">
            <a:xfrm>
              <a:off x="3079978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65" name="Freeform 1065"/>
            <p:cNvSpPr>
              <a:spLocks/>
            </p:cNvSpPr>
            <p:nvPr/>
          </p:nvSpPr>
          <p:spPr bwMode="auto">
            <a:xfrm>
              <a:off x="3102608" y="2503254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66" name="Freeform 1066"/>
            <p:cNvSpPr>
              <a:spLocks/>
            </p:cNvSpPr>
            <p:nvPr/>
          </p:nvSpPr>
          <p:spPr bwMode="auto">
            <a:xfrm>
              <a:off x="3145982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67" name="Freeform 1067"/>
            <p:cNvSpPr>
              <a:spLocks/>
            </p:cNvSpPr>
            <p:nvPr/>
          </p:nvSpPr>
          <p:spPr bwMode="auto">
            <a:xfrm>
              <a:off x="3179926" y="2503254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68" name="Freeform 1068"/>
            <p:cNvSpPr>
              <a:spLocks/>
            </p:cNvSpPr>
            <p:nvPr/>
          </p:nvSpPr>
          <p:spPr bwMode="auto">
            <a:xfrm>
              <a:off x="3168611" y="2503254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69" name="Freeform 1069"/>
            <p:cNvSpPr>
              <a:spLocks/>
            </p:cNvSpPr>
            <p:nvPr/>
          </p:nvSpPr>
          <p:spPr bwMode="auto">
            <a:xfrm>
              <a:off x="3234615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70" name="Freeform 1070"/>
            <p:cNvSpPr>
              <a:spLocks/>
            </p:cNvSpPr>
            <p:nvPr/>
          </p:nvSpPr>
          <p:spPr bwMode="auto">
            <a:xfrm>
              <a:off x="325535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71" name="Freeform 1071"/>
            <p:cNvSpPr>
              <a:spLocks/>
            </p:cNvSpPr>
            <p:nvPr/>
          </p:nvSpPr>
          <p:spPr bwMode="auto">
            <a:xfrm>
              <a:off x="327798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72" name="Freeform 1072"/>
            <p:cNvSpPr>
              <a:spLocks/>
            </p:cNvSpPr>
            <p:nvPr/>
          </p:nvSpPr>
          <p:spPr bwMode="auto">
            <a:xfrm>
              <a:off x="330061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973" name="Freeform 1073"/>
            <p:cNvSpPr>
              <a:spLocks/>
            </p:cNvSpPr>
            <p:nvPr/>
          </p:nvSpPr>
          <p:spPr bwMode="auto">
            <a:xfrm>
              <a:off x="3321363" y="2503254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</p:grpSp>
      <p:sp>
        <p:nvSpPr>
          <p:cNvPr id="974" name="Rektangel 153"/>
          <p:cNvSpPr>
            <a:spLocks noChangeArrowheads="1"/>
          </p:cNvSpPr>
          <p:nvPr/>
        </p:nvSpPr>
        <p:spPr bwMode="auto">
          <a:xfrm>
            <a:off x="4939952" y="4509120"/>
            <a:ext cx="17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PEPERIKSAAN AKHIR</a:t>
            </a:r>
          </a:p>
        </p:txBody>
      </p:sp>
      <p:sp>
        <p:nvSpPr>
          <p:cNvPr id="975" name="Rectangle 974"/>
          <p:cNvSpPr/>
          <p:nvPr/>
        </p:nvSpPr>
        <p:spPr>
          <a:xfrm>
            <a:off x="-36512" y="4462080"/>
            <a:ext cx="49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 algn="just"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bg1"/>
                </a:solidFill>
              </a:rPr>
              <a:t>Program Tanpa Tesis:</a:t>
            </a:r>
          </a:p>
          <a:p>
            <a:pPr marL="744538" lvl="1" indent="-287338" algn="just">
              <a:buFont typeface="Wingdings" pitchFamily="2" charset="2"/>
              <a:buChar char="ü"/>
            </a:pPr>
            <a:r>
              <a:rPr lang="en-US" sz="2000" dirty="0" smtClean="0">
                <a:solidFill>
                  <a:schemeClr val="bg1"/>
                </a:solidFill>
              </a:rPr>
              <a:t>Lulus semua kursus wajib dan kursus projek/ CE/ kursus internship dengan jumlah 40  kredit.</a:t>
            </a:r>
          </a:p>
          <a:p>
            <a:pPr marL="744538" lvl="1" indent="-287338" algn="just"/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976" name="Rectangle 975"/>
          <p:cNvSpPr/>
          <p:nvPr/>
        </p:nvSpPr>
        <p:spPr>
          <a:xfrm>
            <a:off x="35496" y="3068960"/>
            <a:ext cx="5071585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7338" indent="-287338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Tiada hutang buku dan yuran UPM.</a:t>
            </a:r>
          </a:p>
          <a:p>
            <a:pPr marL="287338" indent="-287338" algn="just">
              <a:buFont typeface="Wingdings" pitchFamily="2" charset="2"/>
              <a:buChar char="q"/>
            </a:pPr>
            <a:r>
              <a:rPr lang="en-US" dirty="0" smtClean="0">
                <a:solidFill>
                  <a:schemeClr val="bg1"/>
                </a:solidFill>
              </a:rPr>
              <a:t>Pelajar antarabangsa (kecuali Indonesia &amp; Brunei) telah mendapat “M” untuk BBM 1401.</a:t>
            </a:r>
          </a:p>
        </p:txBody>
      </p:sp>
      <p:sp>
        <p:nvSpPr>
          <p:cNvPr id="977" name="Rectangle 448"/>
          <p:cNvSpPr>
            <a:spLocks noChangeArrowheads="1"/>
          </p:cNvSpPr>
          <p:nvPr/>
        </p:nvSpPr>
        <p:spPr bwMode="auto">
          <a:xfrm>
            <a:off x="7472114" y="3501008"/>
            <a:ext cx="1492374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defTabSz="914400"/>
            <a:r>
              <a:rPr lang="en-US" b="1" noProof="1" smtClean="0">
                <a:solidFill>
                  <a:schemeClr val="tx2"/>
                </a:solidFill>
                <a:latin typeface="Calibri" pitchFamily="-111" charset="0"/>
              </a:rPr>
              <a:t>BERGRADUAT</a:t>
            </a:r>
            <a:endParaRPr lang="en-US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16" name="Striped Right Arrow 215"/>
          <p:cNvSpPr/>
          <p:nvPr/>
        </p:nvSpPr>
        <p:spPr>
          <a:xfrm rot="5400000">
            <a:off x="2938844" y="2614353"/>
            <a:ext cx="647603" cy="261611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Striped Right Arrow 216"/>
          <p:cNvSpPr/>
          <p:nvPr/>
        </p:nvSpPr>
        <p:spPr>
          <a:xfrm rot="16200000">
            <a:off x="2938844" y="4270537"/>
            <a:ext cx="647603" cy="261611"/>
          </a:xfrm>
          <a:prstGeom prst="striped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8" name="Content Placeholder 4" descr="Inner-UPM-Template_Option-1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Rektangel 621"/>
          <p:cNvSpPr>
            <a:spLocks noChangeArrowheads="1"/>
          </p:cNvSpPr>
          <p:nvPr/>
        </p:nvSpPr>
        <p:spPr bwMode="auto">
          <a:xfrm>
            <a:off x="4435896" y="980728"/>
            <a:ext cx="170628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33" name="Rectangle 135"/>
          <p:cNvSpPr>
            <a:spLocks noChangeArrowheads="1"/>
          </p:cNvSpPr>
          <p:nvPr/>
        </p:nvSpPr>
        <p:spPr bwMode="auto">
          <a:xfrm>
            <a:off x="82049" y="3725215"/>
            <a:ext cx="8808910" cy="432448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Calibri" pitchFamily="-111" charset="0"/>
            </a:endParaRPr>
          </a:p>
        </p:txBody>
      </p:sp>
      <p:sp>
        <p:nvSpPr>
          <p:cNvPr id="298" name="Pentagon 780"/>
          <p:cNvSpPr>
            <a:spLocks noChangeArrowheads="1"/>
          </p:cNvSpPr>
          <p:nvPr/>
        </p:nvSpPr>
        <p:spPr bwMode="auto">
          <a:xfrm>
            <a:off x="6716202" y="3356992"/>
            <a:ext cx="2363854" cy="616559"/>
          </a:xfrm>
          <a:prstGeom prst="homePlate">
            <a:avLst>
              <a:gd name="adj" fmla="val 40316"/>
            </a:avLst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grpSp>
        <p:nvGrpSpPr>
          <p:cNvPr id="2" name="Gruppe 75"/>
          <p:cNvGrpSpPr>
            <a:grpSpLocks/>
          </p:cNvGrpSpPr>
          <p:nvPr/>
        </p:nvGrpSpPr>
        <p:grpSpPr bwMode="auto">
          <a:xfrm>
            <a:off x="72008" y="3356992"/>
            <a:ext cx="7463476" cy="616559"/>
            <a:chOff x="272143" y="2949958"/>
            <a:chExt cx="8556211" cy="457921"/>
          </a:xfrm>
        </p:grpSpPr>
        <p:sp>
          <p:nvSpPr>
            <p:cNvPr id="300" name="Rectangle 445"/>
            <p:cNvSpPr>
              <a:spLocks noChangeArrowheads="1"/>
            </p:cNvSpPr>
            <p:nvPr/>
          </p:nvSpPr>
          <p:spPr bwMode="auto">
            <a:xfrm>
              <a:off x="1985304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1" name="Rectangle 446"/>
            <p:cNvSpPr>
              <a:spLocks noChangeArrowheads="1"/>
            </p:cNvSpPr>
            <p:nvPr/>
          </p:nvSpPr>
          <p:spPr bwMode="auto">
            <a:xfrm>
              <a:off x="3694626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2" name="Rectangle 447"/>
            <p:cNvSpPr>
              <a:spLocks noChangeArrowheads="1"/>
            </p:cNvSpPr>
            <p:nvPr/>
          </p:nvSpPr>
          <p:spPr bwMode="auto">
            <a:xfrm>
              <a:off x="5405867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3" name="Rectangle 448"/>
            <p:cNvSpPr>
              <a:spLocks noChangeArrowheads="1"/>
            </p:cNvSpPr>
            <p:nvPr/>
          </p:nvSpPr>
          <p:spPr bwMode="auto">
            <a:xfrm>
              <a:off x="7119028" y="2949958"/>
              <a:ext cx="1709322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4" name="Rectangle 445"/>
            <p:cNvSpPr>
              <a:spLocks noChangeArrowheads="1"/>
            </p:cNvSpPr>
            <p:nvPr/>
          </p:nvSpPr>
          <p:spPr bwMode="auto">
            <a:xfrm>
              <a:off x="272143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</p:grpSp>
      <p:sp>
        <p:nvSpPr>
          <p:cNvPr id="307" name="Rectangle 447"/>
          <p:cNvSpPr>
            <a:spLocks noChangeArrowheads="1"/>
          </p:cNvSpPr>
          <p:nvPr/>
        </p:nvSpPr>
        <p:spPr bwMode="auto">
          <a:xfrm>
            <a:off x="4521138" y="3483300"/>
            <a:ext cx="1491022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n-US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716" name="Rektangel 621"/>
          <p:cNvSpPr>
            <a:spLocks noChangeArrowheads="1"/>
          </p:cNvSpPr>
          <p:nvPr/>
        </p:nvSpPr>
        <p:spPr bwMode="auto">
          <a:xfrm>
            <a:off x="7202741" y="4149080"/>
            <a:ext cx="1652334" cy="2221037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15" name="Rektangel 621"/>
          <p:cNvSpPr>
            <a:spLocks noChangeArrowheads="1"/>
          </p:cNvSpPr>
          <p:nvPr/>
        </p:nvSpPr>
        <p:spPr bwMode="auto">
          <a:xfrm>
            <a:off x="2339752" y="1012701"/>
            <a:ext cx="170628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13" name="Rektangel 621"/>
          <p:cNvSpPr>
            <a:spLocks noChangeArrowheads="1"/>
          </p:cNvSpPr>
          <p:nvPr/>
        </p:nvSpPr>
        <p:spPr bwMode="auto">
          <a:xfrm>
            <a:off x="6576954" y="1012701"/>
            <a:ext cx="175521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07" name="Rektangel 621"/>
          <p:cNvSpPr>
            <a:spLocks noChangeArrowheads="1"/>
          </p:cNvSpPr>
          <p:nvPr/>
        </p:nvSpPr>
        <p:spPr bwMode="auto">
          <a:xfrm>
            <a:off x="174174" y="1012701"/>
            <a:ext cx="1703994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260648"/>
            <a:ext cx="6286500" cy="584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CARTA ALIR PENGAJIAN SISWAZAH</a:t>
            </a:r>
            <a:endParaRPr lang="en-US" sz="32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260648"/>
            <a:ext cx="13573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8001000" y="260648"/>
            <a:ext cx="1143000" cy="5222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0" name="Nedadgående pil 95"/>
          <p:cNvSpPr>
            <a:spLocks noChangeArrowheads="1"/>
          </p:cNvSpPr>
          <p:nvPr/>
        </p:nvSpPr>
        <p:spPr bwMode="auto">
          <a:xfrm>
            <a:off x="914400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12" name="Nedadgående pil 229"/>
          <p:cNvSpPr>
            <a:spLocks noChangeArrowheads="1"/>
          </p:cNvSpPr>
          <p:nvPr/>
        </p:nvSpPr>
        <p:spPr bwMode="auto">
          <a:xfrm>
            <a:off x="3077344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14" name="Nedadgående pil 296"/>
          <p:cNvSpPr>
            <a:spLocks noChangeArrowheads="1"/>
          </p:cNvSpPr>
          <p:nvPr/>
        </p:nvSpPr>
        <p:spPr bwMode="auto">
          <a:xfrm>
            <a:off x="7308748" y="30368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81" name="Nedadgående pil 497"/>
          <p:cNvSpPr>
            <a:spLocks noChangeArrowheads="1"/>
          </p:cNvSpPr>
          <p:nvPr/>
        </p:nvSpPr>
        <p:spPr bwMode="auto">
          <a:xfrm rot="10800000">
            <a:off x="7805738" y="3927475"/>
            <a:ext cx="249237" cy="538163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08" name="Rektangel 153"/>
          <p:cNvSpPr>
            <a:spLocks noChangeArrowheads="1"/>
          </p:cNvSpPr>
          <p:nvPr/>
        </p:nvSpPr>
        <p:spPr bwMode="auto">
          <a:xfrm>
            <a:off x="107504" y="2492896"/>
            <a:ext cx="17922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PENDAFTARAN SETIAP AWAL SEMESTER</a:t>
            </a:r>
            <a:endParaRPr lang="en-US" sz="12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3" name="Group 999"/>
          <p:cNvGrpSpPr/>
          <p:nvPr/>
        </p:nvGrpSpPr>
        <p:grpSpPr>
          <a:xfrm>
            <a:off x="239487" y="1086077"/>
            <a:ext cx="1578428" cy="1406819"/>
            <a:chOff x="239487" y="1052736"/>
            <a:chExt cx="1578428" cy="1406819"/>
          </a:xfrm>
        </p:grpSpPr>
        <p:sp>
          <p:nvSpPr>
            <p:cNvPr id="392" name="Freeform 1013"/>
            <p:cNvSpPr>
              <a:spLocks noEditPoints="1"/>
            </p:cNvSpPr>
            <p:nvPr/>
          </p:nvSpPr>
          <p:spPr bwMode="auto">
            <a:xfrm>
              <a:off x="239487" y="1052736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3" name="Freeform 1014"/>
            <p:cNvSpPr>
              <a:spLocks/>
            </p:cNvSpPr>
            <p:nvPr/>
          </p:nvSpPr>
          <p:spPr bwMode="auto">
            <a:xfrm>
              <a:off x="827862" y="2404866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4" name="Freeform 1015"/>
            <p:cNvSpPr>
              <a:spLocks/>
            </p:cNvSpPr>
            <p:nvPr/>
          </p:nvSpPr>
          <p:spPr bwMode="auto">
            <a:xfrm>
              <a:off x="780716" y="2425610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5" name="Freeform 1016"/>
            <p:cNvSpPr>
              <a:spLocks/>
            </p:cNvSpPr>
            <p:nvPr/>
          </p:nvSpPr>
          <p:spPr bwMode="auto">
            <a:xfrm>
              <a:off x="797689" y="2399209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6" name="Freeform 1017"/>
            <p:cNvSpPr>
              <a:spLocks noEditPoints="1"/>
            </p:cNvSpPr>
            <p:nvPr/>
          </p:nvSpPr>
          <p:spPr bwMode="auto">
            <a:xfrm>
              <a:off x="818433" y="2399209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7" name="Freeform 1018"/>
            <p:cNvSpPr>
              <a:spLocks/>
            </p:cNvSpPr>
            <p:nvPr/>
          </p:nvSpPr>
          <p:spPr bwMode="auto">
            <a:xfrm>
              <a:off x="1733053" y="2419953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8" name="Freeform 1019"/>
            <p:cNvSpPr>
              <a:spLocks/>
            </p:cNvSpPr>
            <p:nvPr/>
          </p:nvSpPr>
          <p:spPr bwMode="auto">
            <a:xfrm>
              <a:off x="1770770" y="2399209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9" name="Freeform 1020"/>
            <p:cNvSpPr>
              <a:spLocks/>
            </p:cNvSpPr>
            <p:nvPr/>
          </p:nvSpPr>
          <p:spPr bwMode="auto">
            <a:xfrm>
              <a:off x="1280457" y="2399209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0" name="Freeform 1021"/>
            <p:cNvSpPr>
              <a:spLocks/>
            </p:cNvSpPr>
            <p:nvPr/>
          </p:nvSpPr>
          <p:spPr bwMode="auto">
            <a:xfrm>
              <a:off x="876893" y="2401095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1" name="Freeform 1022"/>
            <p:cNvSpPr>
              <a:spLocks/>
            </p:cNvSpPr>
            <p:nvPr/>
          </p:nvSpPr>
          <p:spPr bwMode="auto">
            <a:xfrm>
              <a:off x="942896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2" name="Freeform 1023"/>
            <p:cNvSpPr>
              <a:spLocks/>
            </p:cNvSpPr>
            <p:nvPr/>
          </p:nvSpPr>
          <p:spPr bwMode="auto">
            <a:xfrm>
              <a:off x="963640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3" name="Freeform 1024"/>
            <p:cNvSpPr>
              <a:spLocks/>
            </p:cNvSpPr>
            <p:nvPr/>
          </p:nvSpPr>
          <p:spPr bwMode="auto">
            <a:xfrm>
              <a:off x="1008900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4" name="Freeform 1025"/>
            <p:cNvSpPr>
              <a:spLocks/>
            </p:cNvSpPr>
            <p:nvPr/>
          </p:nvSpPr>
          <p:spPr bwMode="auto">
            <a:xfrm>
              <a:off x="1040959" y="2401095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5" name="Freeform 1026"/>
            <p:cNvSpPr>
              <a:spLocks/>
            </p:cNvSpPr>
            <p:nvPr/>
          </p:nvSpPr>
          <p:spPr bwMode="auto">
            <a:xfrm>
              <a:off x="1029644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6" name="Freeform 1027"/>
            <p:cNvSpPr>
              <a:spLocks/>
            </p:cNvSpPr>
            <p:nvPr/>
          </p:nvSpPr>
          <p:spPr bwMode="auto">
            <a:xfrm>
              <a:off x="1095647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7" name="Freeform 1028"/>
            <p:cNvSpPr>
              <a:spLocks/>
            </p:cNvSpPr>
            <p:nvPr/>
          </p:nvSpPr>
          <p:spPr bwMode="auto">
            <a:xfrm>
              <a:off x="111827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8" name="Freeform 1029"/>
            <p:cNvSpPr>
              <a:spLocks/>
            </p:cNvSpPr>
            <p:nvPr/>
          </p:nvSpPr>
          <p:spPr bwMode="auto">
            <a:xfrm>
              <a:off x="114090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9" name="Freeform 1030"/>
            <p:cNvSpPr>
              <a:spLocks/>
            </p:cNvSpPr>
            <p:nvPr/>
          </p:nvSpPr>
          <p:spPr bwMode="auto">
            <a:xfrm>
              <a:off x="1161651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0" name="Freeform 1031"/>
            <p:cNvSpPr>
              <a:spLocks/>
            </p:cNvSpPr>
            <p:nvPr/>
          </p:nvSpPr>
          <p:spPr bwMode="auto">
            <a:xfrm>
              <a:off x="1184281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1" name="Freeform 1032"/>
            <p:cNvSpPr>
              <a:spLocks/>
            </p:cNvSpPr>
            <p:nvPr/>
          </p:nvSpPr>
          <p:spPr bwMode="auto">
            <a:xfrm>
              <a:off x="1367205" y="2401095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2" name="Freeform 1033"/>
            <p:cNvSpPr>
              <a:spLocks/>
            </p:cNvSpPr>
            <p:nvPr/>
          </p:nvSpPr>
          <p:spPr bwMode="auto">
            <a:xfrm>
              <a:off x="1433209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3" name="Freeform 1034"/>
            <p:cNvSpPr>
              <a:spLocks/>
            </p:cNvSpPr>
            <p:nvPr/>
          </p:nvSpPr>
          <p:spPr bwMode="auto">
            <a:xfrm>
              <a:off x="1455838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4" name="Freeform 1035"/>
            <p:cNvSpPr>
              <a:spLocks/>
            </p:cNvSpPr>
            <p:nvPr/>
          </p:nvSpPr>
          <p:spPr bwMode="auto">
            <a:xfrm>
              <a:off x="1499212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5" name="Freeform 1036"/>
            <p:cNvSpPr>
              <a:spLocks/>
            </p:cNvSpPr>
            <p:nvPr/>
          </p:nvSpPr>
          <p:spPr bwMode="auto">
            <a:xfrm>
              <a:off x="1533157" y="2401095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6" name="Freeform 1037"/>
            <p:cNvSpPr>
              <a:spLocks/>
            </p:cNvSpPr>
            <p:nvPr/>
          </p:nvSpPr>
          <p:spPr bwMode="auto">
            <a:xfrm>
              <a:off x="1521842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7" name="Freeform 1038"/>
            <p:cNvSpPr>
              <a:spLocks/>
            </p:cNvSpPr>
            <p:nvPr/>
          </p:nvSpPr>
          <p:spPr bwMode="auto">
            <a:xfrm>
              <a:off x="1587845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8" name="Freeform 1039"/>
            <p:cNvSpPr>
              <a:spLocks/>
            </p:cNvSpPr>
            <p:nvPr/>
          </p:nvSpPr>
          <p:spPr bwMode="auto">
            <a:xfrm>
              <a:off x="1608589" y="2401095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9" name="Freeform 1040"/>
            <p:cNvSpPr>
              <a:spLocks/>
            </p:cNvSpPr>
            <p:nvPr/>
          </p:nvSpPr>
          <p:spPr bwMode="auto">
            <a:xfrm>
              <a:off x="163121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0" name="Freeform 1041"/>
            <p:cNvSpPr>
              <a:spLocks/>
            </p:cNvSpPr>
            <p:nvPr/>
          </p:nvSpPr>
          <p:spPr bwMode="auto">
            <a:xfrm>
              <a:off x="165384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1" name="Freeform 1042"/>
            <p:cNvSpPr>
              <a:spLocks/>
            </p:cNvSpPr>
            <p:nvPr/>
          </p:nvSpPr>
          <p:spPr bwMode="auto">
            <a:xfrm>
              <a:off x="1674593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2" name="Freeform 1043"/>
            <p:cNvSpPr>
              <a:spLocks/>
            </p:cNvSpPr>
            <p:nvPr/>
          </p:nvSpPr>
          <p:spPr bwMode="auto">
            <a:xfrm>
              <a:off x="1506755" y="1069708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3" name="Freeform 1044"/>
            <p:cNvSpPr>
              <a:spLocks/>
            </p:cNvSpPr>
            <p:nvPr/>
          </p:nvSpPr>
          <p:spPr bwMode="auto">
            <a:xfrm>
              <a:off x="1186167" y="1069708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4" name="Freeform 1045"/>
            <p:cNvSpPr>
              <a:spLocks/>
            </p:cNvSpPr>
            <p:nvPr/>
          </p:nvSpPr>
          <p:spPr bwMode="auto">
            <a:xfrm>
              <a:off x="1463382" y="1073480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5" name="Freeform 1046"/>
            <p:cNvSpPr>
              <a:spLocks/>
            </p:cNvSpPr>
            <p:nvPr/>
          </p:nvSpPr>
          <p:spPr bwMode="auto">
            <a:xfrm>
              <a:off x="1435094" y="1073480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6" name="Freeform 1047"/>
            <p:cNvSpPr>
              <a:spLocks/>
            </p:cNvSpPr>
            <p:nvPr/>
          </p:nvSpPr>
          <p:spPr bwMode="auto">
            <a:xfrm>
              <a:off x="993813" y="1065937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7" name="Freeform 1048"/>
            <p:cNvSpPr>
              <a:spLocks/>
            </p:cNvSpPr>
            <p:nvPr/>
          </p:nvSpPr>
          <p:spPr bwMode="auto">
            <a:xfrm>
              <a:off x="1399264" y="1067823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8" name="Freeform 1049"/>
            <p:cNvSpPr>
              <a:spLocks noEditPoints="1"/>
            </p:cNvSpPr>
            <p:nvPr/>
          </p:nvSpPr>
          <p:spPr bwMode="auto">
            <a:xfrm>
              <a:off x="1427551" y="1067823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9" name="Freeform 1050"/>
            <p:cNvSpPr>
              <a:spLocks noEditPoints="1"/>
            </p:cNvSpPr>
            <p:nvPr/>
          </p:nvSpPr>
          <p:spPr bwMode="auto">
            <a:xfrm>
              <a:off x="1455838" y="1067823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0" name="Rectangle 1051"/>
            <p:cNvSpPr>
              <a:spLocks noChangeArrowheads="1"/>
            </p:cNvSpPr>
            <p:nvPr/>
          </p:nvSpPr>
          <p:spPr bwMode="auto">
            <a:xfrm>
              <a:off x="1486011" y="1082909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1" name="Freeform 1052"/>
            <p:cNvSpPr>
              <a:spLocks/>
            </p:cNvSpPr>
            <p:nvPr/>
          </p:nvSpPr>
          <p:spPr bwMode="auto">
            <a:xfrm>
              <a:off x="605335" y="1067823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2" name="Freeform 1053"/>
            <p:cNvSpPr>
              <a:spLocks/>
            </p:cNvSpPr>
            <p:nvPr/>
          </p:nvSpPr>
          <p:spPr bwMode="auto">
            <a:xfrm>
              <a:off x="637394" y="1067823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3" name="Rectangle 1054"/>
            <p:cNvSpPr>
              <a:spLocks noChangeArrowheads="1"/>
            </p:cNvSpPr>
            <p:nvPr/>
          </p:nvSpPr>
          <p:spPr bwMode="auto">
            <a:xfrm>
              <a:off x="590249" y="1067823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4" name="Freeform 1055"/>
            <p:cNvSpPr>
              <a:spLocks/>
            </p:cNvSpPr>
            <p:nvPr/>
          </p:nvSpPr>
          <p:spPr bwMode="auto">
            <a:xfrm>
              <a:off x="558190" y="1067823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5" name="Freeform 1056"/>
            <p:cNvSpPr>
              <a:spLocks/>
            </p:cNvSpPr>
            <p:nvPr/>
          </p:nvSpPr>
          <p:spPr bwMode="auto">
            <a:xfrm>
              <a:off x="1269143" y="1064051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6" name="Freeform 1057"/>
            <p:cNvSpPr>
              <a:spLocks noEditPoints="1"/>
            </p:cNvSpPr>
            <p:nvPr/>
          </p:nvSpPr>
          <p:spPr bwMode="auto">
            <a:xfrm>
              <a:off x="1178623" y="1064051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7" name="Freeform 1058"/>
            <p:cNvSpPr>
              <a:spLocks/>
            </p:cNvSpPr>
            <p:nvPr/>
          </p:nvSpPr>
          <p:spPr bwMode="auto">
            <a:xfrm>
              <a:off x="1237084" y="1065937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8" name="Freeform 1059"/>
            <p:cNvSpPr>
              <a:spLocks/>
            </p:cNvSpPr>
            <p:nvPr/>
          </p:nvSpPr>
          <p:spPr bwMode="auto">
            <a:xfrm>
              <a:off x="1206911" y="1064051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9" name="Freeform 1060"/>
            <p:cNvSpPr>
              <a:spLocks/>
            </p:cNvSpPr>
            <p:nvPr/>
          </p:nvSpPr>
          <p:spPr bwMode="auto">
            <a:xfrm>
              <a:off x="712827" y="2421839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0" name="Freeform 1061"/>
            <p:cNvSpPr>
              <a:spLocks/>
            </p:cNvSpPr>
            <p:nvPr/>
          </p:nvSpPr>
          <p:spPr bwMode="auto">
            <a:xfrm>
              <a:off x="750543" y="2401095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1" name="Freeform 1062"/>
            <p:cNvSpPr>
              <a:spLocks/>
            </p:cNvSpPr>
            <p:nvPr/>
          </p:nvSpPr>
          <p:spPr bwMode="auto">
            <a:xfrm>
              <a:off x="260231" y="2401095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2" name="Freeform 1063"/>
            <p:cNvSpPr>
              <a:spLocks/>
            </p:cNvSpPr>
            <p:nvPr/>
          </p:nvSpPr>
          <p:spPr bwMode="auto">
            <a:xfrm>
              <a:off x="346979" y="2402981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3" name="Freeform 1064"/>
            <p:cNvSpPr>
              <a:spLocks/>
            </p:cNvSpPr>
            <p:nvPr/>
          </p:nvSpPr>
          <p:spPr bwMode="auto">
            <a:xfrm>
              <a:off x="412982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4" name="Freeform 1065"/>
            <p:cNvSpPr>
              <a:spLocks/>
            </p:cNvSpPr>
            <p:nvPr/>
          </p:nvSpPr>
          <p:spPr bwMode="auto">
            <a:xfrm>
              <a:off x="435612" y="2402981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5" name="Freeform 1066"/>
            <p:cNvSpPr>
              <a:spLocks/>
            </p:cNvSpPr>
            <p:nvPr/>
          </p:nvSpPr>
          <p:spPr bwMode="auto">
            <a:xfrm>
              <a:off x="478986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6" name="Freeform 1067"/>
            <p:cNvSpPr>
              <a:spLocks/>
            </p:cNvSpPr>
            <p:nvPr/>
          </p:nvSpPr>
          <p:spPr bwMode="auto">
            <a:xfrm>
              <a:off x="512930" y="2402981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7" name="Freeform 1068"/>
            <p:cNvSpPr>
              <a:spLocks/>
            </p:cNvSpPr>
            <p:nvPr/>
          </p:nvSpPr>
          <p:spPr bwMode="auto">
            <a:xfrm>
              <a:off x="501615" y="2402981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8" name="Freeform 1069"/>
            <p:cNvSpPr>
              <a:spLocks/>
            </p:cNvSpPr>
            <p:nvPr/>
          </p:nvSpPr>
          <p:spPr bwMode="auto">
            <a:xfrm>
              <a:off x="567619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9" name="Freeform 1070"/>
            <p:cNvSpPr>
              <a:spLocks/>
            </p:cNvSpPr>
            <p:nvPr/>
          </p:nvSpPr>
          <p:spPr bwMode="auto">
            <a:xfrm>
              <a:off x="58836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0" name="Freeform 1071"/>
            <p:cNvSpPr>
              <a:spLocks/>
            </p:cNvSpPr>
            <p:nvPr/>
          </p:nvSpPr>
          <p:spPr bwMode="auto">
            <a:xfrm>
              <a:off x="61099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1" name="Freeform 1072"/>
            <p:cNvSpPr>
              <a:spLocks/>
            </p:cNvSpPr>
            <p:nvPr/>
          </p:nvSpPr>
          <p:spPr bwMode="auto">
            <a:xfrm>
              <a:off x="63362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2" name="Freeform 1073"/>
            <p:cNvSpPr>
              <a:spLocks/>
            </p:cNvSpPr>
            <p:nvPr/>
          </p:nvSpPr>
          <p:spPr bwMode="auto">
            <a:xfrm>
              <a:off x="654367" y="2402981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pic>
          <p:nvPicPr>
            <p:cNvPr id="709" name="Picture 2" descr="G:\PPT SGS\Raw\sarjana0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484" y="1243475"/>
              <a:ext cx="1467286" cy="1005128"/>
            </a:xfrm>
            <a:prstGeom prst="rect">
              <a:avLst/>
            </a:prstGeom>
            <a:noFill/>
          </p:spPr>
        </p:pic>
      </p:grpSp>
      <p:sp>
        <p:nvSpPr>
          <p:cNvPr id="714" name="Rektangel 153"/>
          <p:cNvSpPr>
            <a:spLocks noChangeArrowheads="1"/>
          </p:cNvSpPr>
          <p:nvPr/>
        </p:nvSpPr>
        <p:spPr bwMode="auto">
          <a:xfrm>
            <a:off x="6596136" y="2559832"/>
            <a:ext cx="17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VIVA VOCE</a:t>
            </a:r>
            <a:endParaRPr lang="en-US" sz="16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717" name="Rektangel 153"/>
          <p:cNvSpPr>
            <a:spLocks noChangeArrowheads="1"/>
          </p:cNvSpPr>
          <p:nvPr/>
        </p:nvSpPr>
        <p:spPr bwMode="auto">
          <a:xfrm>
            <a:off x="7080041" y="4509120"/>
            <a:ext cx="17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6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KONVO</a:t>
            </a:r>
          </a:p>
        </p:txBody>
      </p:sp>
      <p:sp>
        <p:nvSpPr>
          <p:cNvPr id="718" name="Rektangel 153"/>
          <p:cNvSpPr>
            <a:spLocks noChangeArrowheads="1"/>
          </p:cNvSpPr>
          <p:nvPr/>
        </p:nvSpPr>
        <p:spPr bwMode="auto">
          <a:xfrm>
            <a:off x="2267744" y="2494057"/>
            <a:ext cx="17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PENYELIDIKAN &amp; PENULISAN TESIS</a:t>
            </a:r>
          </a:p>
        </p:txBody>
      </p:sp>
      <p:grpSp>
        <p:nvGrpSpPr>
          <p:cNvPr id="4" name="Group 1000"/>
          <p:cNvGrpSpPr/>
          <p:nvPr/>
        </p:nvGrpSpPr>
        <p:grpSpPr>
          <a:xfrm>
            <a:off x="107504" y="3501008"/>
            <a:ext cx="8856984" cy="404618"/>
            <a:chOff x="107504" y="3501008"/>
            <a:chExt cx="8856984" cy="404618"/>
          </a:xfrm>
        </p:grpSpPr>
        <p:sp>
          <p:nvSpPr>
            <p:cNvPr id="309" name="Rectangle 445"/>
            <p:cNvSpPr>
              <a:spLocks noChangeArrowheads="1"/>
            </p:cNvSpPr>
            <p:nvPr/>
          </p:nvSpPr>
          <p:spPr bwMode="auto">
            <a:xfrm>
              <a:off x="107504" y="3501008"/>
              <a:ext cx="1572771" cy="40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1600" b="1" noProof="1" smtClean="0">
                  <a:solidFill>
                    <a:schemeClr val="tx2"/>
                  </a:solidFill>
                  <a:latin typeface="Calibri" pitchFamily="-111" charset="0"/>
                </a:rPr>
                <a:t>PENDAFTARAN</a:t>
              </a:r>
              <a:endParaRPr lang="en-US" sz="1600" b="1" noProof="1">
                <a:solidFill>
                  <a:schemeClr val="tx2"/>
                </a:solidFill>
                <a:latin typeface="Calibri" pitchFamily="-111" charset="0"/>
              </a:endParaRPr>
            </a:p>
          </p:txBody>
        </p:sp>
        <p:sp>
          <p:nvSpPr>
            <p:cNvPr id="706" name="Rectangle 448"/>
            <p:cNvSpPr>
              <a:spLocks noChangeArrowheads="1"/>
            </p:cNvSpPr>
            <p:nvPr/>
          </p:nvSpPr>
          <p:spPr bwMode="auto">
            <a:xfrm>
              <a:off x="7472114" y="3501008"/>
              <a:ext cx="1492374" cy="40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defTabSz="914400"/>
              <a:r>
                <a:rPr lang="en-US" b="1" noProof="1" smtClean="0">
                  <a:solidFill>
                    <a:schemeClr val="tx2"/>
                  </a:solidFill>
                  <a:latin typeface="Calibri" pitchFamily="-111" charset="0"/>
                </a:rPr>
                <a:t>BERGRADUAT</a:t>
              </a:r>
              <a:endParaRPr lang="en-US" b="1" noProof="1">
                <a:solidFill>
                  <a:schemeClr val="tx2"/>
                </a:solidFill>
                <a:latin typeface="Calibri" pitchFamily="-111" charset="0"/>
              </a:endParaRPr>
            </a:p>
          </p:txBody>
        </p:sp>
      </p:grpSp>
      <p:grpSp>
        <p:nvGrpSpPr>
          <p:cNvPr id="5" name="Group 852"/>
          <p:cNvGrpSpPr/>
          <p:nvPr/>
        </p:nvGrpSpPr>
        <p:grpSpPr>
          <a:xfrm>
            <a:off x="2411760" y="1086077"/>
            <a:ext cx="1578428" cy="1406819"/>
            <a:chOff x="4463144" y="4869160"/>
            <a:chExt cx="1578428" cy="1406819"/>
          </a:xfrm>
        </p:grpSpPr>
        <p:pic>
          <p:nvPicPr>
            <p:cNvPr id="2050" name="Picture 2" descr="G:\PPT SGS\Raw\selidik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14850" y="5073104"/>
              <a:ext cx="1473426" cy="1003846"/>
            </a:xfrm>
            <a:prstGeom prst="rect">
              <a:avLst/>
            </a:prstGeom>
            <a:noFill/>
          </p:spPr>
        </p:pic>
        <p:grpSp>
          <p:nvGrpSpPr>
            <p:cNvPr id="6" name="Group 722"/>
            <p:cNvGrpSpPr/>
            <p:nvPr/>
          </p:nvGrpSpPr>
          <p:grpSpPr>
            <a:xfrm>
              <a:off x="4463144" y="4869160"/>
              <a:ext cx="1578428" cy="1406819"/>
              <a:chOff x="4463144" y="4925626"/>
              <a:chExt cx="1578428" cy="1406819"/>
            </a:xfrm>
          </p:grpSpPr>
          <p:sp>
            <p:nvSpPr>
              <p:cNvPr id="581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7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611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2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3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4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5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6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7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8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9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0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1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2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3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4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5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6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7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8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582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3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4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5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6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7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8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9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0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1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2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3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4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5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6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7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8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9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0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1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2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3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4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5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6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7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8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9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0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8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9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0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1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2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3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4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5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6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7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8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9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40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41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grpSp>
        <p:nvGrpSpPr>
          <p:cNvPr id="9" name="Group 851"/>
          <p:cNvGrpSpPr/>
          <p:nvPr/>
        </p:nvGrpSpPr>
        <p:grpSpPr>
          <a:xfrm>
            <a:off x="7242044" y="4869160"/>
            <a:ext cx="1578428" cy="1406819"/>
            <a:chOff x="7242044" y="4869160"/>
            <a:chExt cx="1578428" cy="1406819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74071" y="5059680"/>
              <a:ext cx="1499256" cy="100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" name="Group 787"/>
            <p:cNvGrpSpPr/>
            <p:nvPr/>
          </p:nvGrpSpPr>
          <p:grpSpPr>
            <a:xfrm>
              <a:off x="7242044" y="4869160"/>
              <a:ext cx="1578428" cy="1406819"/>
              <a:chOff x="4463144" y="4925626"/>
              <a:chExt cx="1578428" cy="1406819"/>
            </a:xfrm>
          </p:grpSpPr>
          <p:sp>
            <p:nvSpPr>
              <p:cNvPr id="789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11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835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6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7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8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9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0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1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2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3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4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5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6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7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8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9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0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1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12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792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3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4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5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6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7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8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9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0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1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2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3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4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5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6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7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8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9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0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1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2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3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4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5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6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7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8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9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0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1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2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3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4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5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6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7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8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9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0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1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2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3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4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grpSp>
        <p:nvGrpSpPr>
          <p:cNvPr id="13" name="Group 922"/>
          <p:cNvGrpSpPr/>
          <p:nvPr/>
        </p:nvGrpSpPr>
        <p:grpSpPr>
          <a:xfrm>
            <a:off x="6648962" y="1117179"/>
            <a:ext cx="1578428" cy="1406819"/>
            <a:chOff x="5687039" y="1117179"/>
            <a:chExt cx="1578428" cy="140681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41671" y="1314450"/>
              <a:ext cx="1476652" cy="100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722"/>
            <p:cNvGrpSpPr/>
            <p:nvPr/>
          </p:nvGrpSpPr>
          <p:grpSpPr>
            <a:xfrm>
              <a:off x="5687039" y="1117179"/>
              <a:ext cx="1578428" cy="1406819"/>
              <a:chOff x="4463144" y="4925626"/>
              <a:chExt cx="1578428" cy="1406819"/>
            </a:xfrm>
          </p:grpSpPr>
          <p:sp>
            <p:nvSpPr>
              <p:cNvPr id="860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15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906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7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8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9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0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1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2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3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4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5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6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7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8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9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20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21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22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16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863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4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5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6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7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8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9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0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1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2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3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4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5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6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7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8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9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0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1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2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3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4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5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6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7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8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9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0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1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2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3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4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5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6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7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8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9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0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1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2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3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4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5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929" name="Nedadgående pil 229"/>
          <p:cNvSpPr>
            <a:spLocks noChangeArrowheads="1"/>
          </p:cNvSpPr>
          <p:nvPr/>
        </p:nvSpPr>
        <p:spPr bwMode="auto">
          <a:xfrm>
            <a:off x="5173488" y="3016027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930" name="Rektangel 153"/>
          <p:cNvSpPr>
            <a:spLocks noChangeArrowheads="1"/>
          </p:cNvSpPr>
          <p:nvPr/>
        </p:nvSpPr>
        <p:spPr bwMode="auto">
          <a:xfrm>
            <a:off x="4363888" y="2468796"/>
            <a:ext cx="17922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PEPERIKSAAN KOMPREHENSIF </a:t>
            </a:r>
          </a:p>
        </p:txBody>
      </p:sp>
      <p:grpSp>
        <p:nvGrpSpPr>
          <p:cNvPr id="17" name="Group 998"/>
          <p:cNvGrpSpPr/>
          <p:nvPr/>
        </p:nvGrpSpPr>
        <p:grpSpPr>
          <a:xfrm>
            <a:off x="4507904" y="1052736"/>
            <a:ext cx="1578428" cy="1406819"/>
            <a:chOff x="4507904" y="1104067"/>
            <a:chExt cx="1578428" cy="1406819"/>
          </a:xfrm>
        </p:grpSpPr>
        <p:pic>
          <p:nvPicPr>
            <p:cNvPr id="2058" name="Picture 10" descr="G:\PPT SGS\Raw\untitled.bm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0564" y="1284195"/>
              <a:ext cx="1163430" cy="1013374"/>
            </a:xfrm>
            <a:prstGeom prst="rect">
              <a:avLst/>
            </a:prstGeom>
            <a:blipFill dpi="0" rotWithShape="1">
              <a:blip r:embed="rId8">
                <a:alphaModFix amt="54000"/>
              </a:blip>
              <a:srcRect/>
              <a:stretch>
                <a:fillRect/>
              </a:stretch>
            </a:blipFill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A7C1"/>
                </a:clrFrom>
                <a:clrTo>
                  <a:srgbClr val="FFA7C1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5683795" y="1284194"/>
              <a:ext cx="334586" cy="103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7" name="Rectangle 996"/>
            <p:cNvSpPr/>
            <p:nvPr/>
          </p:nvSpPr>
          <p:spPr>
            <a:xfrm>
              <a:off x="4507904" y="1284196"/>
              <a:ext cx="1576264" cy="1021976"/>
            </a:xfrm>
            <a:prstGeom prst="rect">
              <a:avLst/>
            </a:prstGeom>
            <a:gradFill flip="none" rotWithShape="1">
              <a:gsLst>
                <a:gs pos="28000">
                  <a:schemeClr val="tx1">
                    <a:lumMod val="85000"/>
                    <a:lumOff val="15000"/>
                    <a:alpha val="0"/>
                  </a:schemeClr>
                </a:gs>
                <a:gs pos="100000">
                  <a:schemeClr val="bg1">
                    <a:lumMod val="50000"/>
                    <a:alpha val="88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oup 722"/>
            <p:cNvGrpSpPr/>
            <p:nvPr/>
          </p:nvGrpSpPr>
          <p:grpSpPr>
            <a:xfrm>
              <a:off x="4507904" y="1104067"/>
              <a:ext cx="1578428" cy="1406819"/>
              <a:chOff x="4463144" y="4925626"/>
              <a:chExt cx="1578428" cy="1406819"/>
            </a:xfrm>
          </p:grpSpPr>
          <p:sp>
            <p:nvSpPr>
              <p:cNvPr id="934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19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980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1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2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3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4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5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6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7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8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9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0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1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2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3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4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5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6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20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937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38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39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0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1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2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3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4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5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6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7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8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9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0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1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2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3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4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5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6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7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8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9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0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1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2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3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4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5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6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7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8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9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0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1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2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3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4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5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6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7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8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9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366" name="Rectangle 445"/>
          <p:cNvSpPr>
            <a:spLocks noChangeArrowheads="1"/>
          </p:cNvSpPr>
          <p:nvPr/>
        </p:nvSpPr>
        <p:spPr bwMode="auto">
          <a:xfrm>
            <a:off x="1817916" y="3501008"/>
            <a:ext cx="5717564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--------------------------------DALAM   PENGAJIAN---------------------------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365" name="Rektangel 621"/>
          <p:cNvSpPr>
            <a:spLocks noChangeArrowheads="1"/>
          </p:cNvSpPr>
          <p:nvPr/>
        </p:nvSpPr>
        <p:spPr bwMode="auto">
          <a:xfrm>
            <a:off x="4953053" y="4157663"/>
            <a:ext cx="1684896" cy="2221037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67" name="Nedadgående pil 430"/>
          <p:cNvSpPr>
            <a:spLocks noChangeArrowheads="1"/>
          </p:cNvSpPr>
          <p:nvPr/>
        </p:nvSpPr>
        <p:spPr bwMode="auto">
          <a:xfrm rot="10800000">
            <a:off x="5587350" y="3916363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pic>
        <p:nvPicPr>
          <p:cNvPr id="369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65378" y="5050859"/>
            <a:ext cx="1500281" cy="10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70" name="Group 923"/>
          <p:cNvGrpSpPr/>
          <p:nvPr/>
        </p:nvGrpSpPr>
        <p:grpSpPr>
          <a:xfrm>
            <a:off x="5021027" y="4869160"/>
            <a:ext cx="1578428" cy="1406819"/>
            <a:chOff x="2906483" y="1153009"/>
            <a:chExt cx="1578428" cy="1406819"/>
          </a:xfrm>
        </p:grpSpPr>
        <p:sp>
          <p:nvSpPr>
            <p:cNvPr id="371" name="Freeform 1013"/>
            <p:cNvSpPr>
              <a:spLocks noEditPoints="1"/>
            </p:cNvSpPr>
            <p:nvPr/>
          </p:nvSpPr>
          <p:spPr bwMode="auto">
            <a:xfrm>
              <a:off x="2906483" y="1153009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72" name="Freeform 1014"/>
            <p:cNvSpPr>
              <a:spLocks/>
            </p:cNvSpPr>
            <p:nvPr/>
          </p:nvSpPr>
          <p:spPr bwMode="auto">
            <a:xfrm>
              <a:off x="3494858" y="2505139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73" name="Freeform 1015"/>
            <p:cNvSpPr>
              <a:spLocks/>
            </p:cNvSpPr>
            <p:nvPr/>
          </p:nvSpPr>
          <p:spPr bwMode="auto">
            <a:xfrm>
              <a:off x="3447712" y="2525883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74" name="Freeform 1016"/>
            <p:cNvSpPr>
              <a:spLocks/>
            </p:cNvSpPr>
            <p:nvPr/>
          </p:nvSpPr>
          <p:spPr bwMode="auto">
            <a:xfrm>
              <a:off x="3464685" y="2499482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75" name="Freeform 1017"/>
            <p:cNvSpPr>
              <a:spLocks noEditPoints="1"/>
            </p:cNvSpPr>
            <p:nvPr/>
          </p:nvSpPr>
          <p:spPr bwMode="auto">
            <a:xfrm>
              <a:off x="3485429" y="2499482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76" name="Freeform 1018"/>
            <p:cNvSpPr>
              <a:spLocks/>
            </p:cNvSpPr>
            <p:nvPr/>
          </p:nvSpPr>
          <p:spPr bwMode="auto">
            <a:xfrm>
              <a:off x="4400049" y="2520226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77" name="Freeform 1019"/>
            <p:cNvSpPr>
              <a:spLocks/>
            </p:cNvSpPr>
            <p:nvPr/>
          </p:nvSpPr>
          <p:spPr bwMode="auto">
            <a:xfrm>
              <a:off x="4437766" y="2499482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78" name="Freeform 1020"/>
            <p:cNvSpPr>
              <a:spLocks/>
            </p:cNvSpPr>
            <p:nvPr/>
          </p:nvSpPr>
          <p:spPr bwMode="auto">
            <a:xfrm>
              <a:off x="3947453" y="2499482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79" name="Freeform 1021"/>
            <p:cNvSpPr>
              <a:spLocks/>
            </p:cNvSpPr>
            <p:nvPr/>
          </p:nvSpPr>
          <p:spPr bwMode="auto">
            <a:xfrm>
              <a:off x="3543889" y="2501368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80" name="Freeform 1022"/>
            <p:cNvSpPr>
              <a:spLocks/>
            </p:cNvSpPr>
            <p:nvPr/>
          </p:nvSpPr>
          <p:spPr bwMode="auto">
            <a:xfrm>
              <a:off x="3609892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82" name="Freeform 1023"/>
            <p:cNvSpPr>
              <a:spLocks/>
            </p:cNvSpPr>
            <p:nvPr/>
          </p:nvSpPr>
          <p:spPr bwMode="auto">
            <a:xfrm>
              <a:off x="3630636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83" name="Freeform 1024"/>
            <p:cNvSpPr>
              <a:spLocks/>
            </p:cNvSpPr>
            <p:nvPr/>
          </p:nvSpPr>
          <p:spPr bwMode="auto">
            <a:xfrm>
              <a:off x="3675896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84" name="Freeform 1025"/>
            <p:cNvSpPr>
              <a:spLocks/>
            </p:cNvSpPr>
            <p:nvPr/>
          </p:nvSpPr>
          <p:spPr bwMode="auto">
            <a:xfrm>
              <a:off x="3707955" y="2501368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85" name="Freeform 1026"/>
            <p:cNvSpPr>
              <a:spLocks/>
            </p:cNvSpPr>
            <p:nvPr/>
          </p:nvSpPr>
          <p:spPr bwMode="auto">
            <a:xfrm>
              <a:off x="3696640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86" name="Freeform 1027"/>
            <p:cNvSpPr>
              <a:spLocks/>
            </p:cNvSpPr>
            <p:nvPr/>
          </p:nvSpPr>
          <p:spPr bwMode="auto">
            <a:xfrm>
              <a:off x="3762643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87" name="Freeform 1028"/>
            <p:cNvSpPr>
              <a:spLocks/>
            </p:cNvSpPr>
            <p:nvPr/>
          </p:nvSpPr>
          <p:spPr bwMode="auto">
            <a:xfrm>
              <a:off x="378527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88" name="Freeform 1029"/>
            <p:cNvSpPr>
              <a:spLocks/>
            </p:cNvSpPr>
            <p:nvPr/>
          </p:nvSpPr>
          <p:spPr bwMode="auto">
            <a:xfrm>
              <a:off x="380790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89" name="Freeform 1030"/>
            <p:cNvSpPr>
              <a:spLocks/>
            </p:cNvSpPr>
            <p:nvPr/>
          </p:nvSpPr>
          <p:spPr bwMode="auto">
            <a:xfrm>
              <a:off x="3828647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0" name="Freeform 1031"/>
            <p:cNvSpPr>
              <a:spLocks/>
            </p:cNvSpPr>
            <p:nvPr/>
          </p:nvSpPr>
          <p:spPr bwMode="auto">
            <a:xfrm>
              <a:off x="3851277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1" name="Freeform 1032"/>
            <p:cNvSpPr>
              <a:spLocks/>
            </p:cNvSpPr>
            <p:nvPr/>
          </p:nvSpPr>
          <p:spPr bwMode="auto">
            <a:xfrm>
              <a:off x="4034201" y="2501368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3" name="Freeform 1033"/>
            <p:cNvSpPr>
              <a:spLocks/>
            </p:cNvSpPr>
            <p:nvPr/>
          </p:nvSpPr>
          <p:spPr bwMode="auto">
            <a:xfrm>
              <a:off x="4100205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4" name="Freeform 1034"/>
            <p:cNvSpPr>
              <a:spLocks/>
            </p:cNvSpPr>
            <p:nvPr/>
          </p:nvSpPr>
          <p:spPr bwMode="auto">
            <a:xfrm>
              <a:off x="4122834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5" name="Freeform 1035"/>
            <p:cNvSpPr>
              <a:spLocks/>
            </p:cNvSpPr>
            <p:nvPr/>
          </p:nvSpPr>
          <p:spPr bwMode="auto">
            <a:xfrm>
              <a:off x="4166208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6" name="Freeform 1036"/>
            <p:cNvSpPr>
              <a:spLocks/>
            </p:cNvSpPr>
            <p:nvPr/>
          </p:nvSpPr>
          <p:spPr bwMode="auto">
            <a:xfrm>
              <a:off x="4200153" y="2501368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7" name="Freeform 1037"/>
            <p:cNvSpPr>
              <a:spLocks/>
            </p:cNvSpPr>
            <p:nvPr/>
          </p:nvSpPr>
          <p:spPr bwMode="auto">
            <a:xfrm>
              <a:off x="4188838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8" name="Freeform 1038"/>
            <p:cNvSpPr>
              <a:spLocks/>
            </p:cNvSpPr>
            <p:nvPr/>
          </p:nvSpPr>
          <p:spPr bwMode="auto">
            <a:xfrm>
              <a:off x="4254841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9" name="Freeform 1039"/>
            <p:cNvSpPr>
              <a:spLocks/>
            </p:cNvSpPr>
            <p:nvPr/>
          </p:nvSpPr>
          <p:spPr bwMode="auto">
            <a:xfrm>
              <a:off x="4275585" y="2501368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0" name="Freeform 1040"/>
            <p:cNvSpPr>
              <a:spLocks/>
            </p:cNvSpPr>
            <p:nvPr/>
          </p:nvSpPr>
          <p:spPr bwMode="auto">
            <a:xfrm>
              <a:off x="429821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1" name="Freeform 1041"/>
            <p:cNvSpPr>
              <a:spLocks/>
            </p:cNvSpPr>
            <p:nvPr/>
          </p:nvSpPr>
          <p:spPr bwMode="auto">
            <a:xfrm>
              <a:off x="432084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2" name="Freeform 1042"/>
            <p:cNvSpPr>
              <a:spLocks/>
            </p:cNvSpPr>
            <p:nvPr/>
          </p:nvSpPr>
          <p:spPr bwMode="auto">
            <a:xfrm>
              <a:off x="4341589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3" name="Freeform 1043"/>
            <p:cNvSpPr>
              <a:spLocks/>
            </p:cNvSpPr>
            <p:nvPr/>
          </p:nvSpPr>
          <p:spPr bwMode="auto">
            <a:xfrm>
              <a:off x="4173751" y="1169981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4" name="Freeform 1044"/>
            <p:cNvSpPr>
              <a:spLocks/>
            </p:cNvSpPr>
            <p:nvPr/>
          </p:nvSpPr>
          <p:spPr bwMode="auto">
            <a:xfrm>
              <a:off x="3853163" y="1169981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5" name="Freeform 1045"/>
            <p:cNvSpPr>
              <a:spLocks/>
            </p:cNvSpPr>
            <p:nvPr/>
          </p:nvSpPr>
          <p:spPr bwMode="auto">
            <a:xfrm>
              <a:off x="4130378" y="1173753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6" name="Freeform 1046"/>
            <p:cNvSpPr>
              <a:spLocks/>
            </p:cNvSpPr>
            <p:nvPr/>
          </p:nvSpPr>
          <p:spPr bwMode="auto">
            <a:xfrm>
              <a:off x="4102090" y="1173753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7" name="Freeform 1047"/>
            <p:cNvSpPr>
              <a:spLocks/>
            </p:cNvSpPr>
            <p:nvPr/>
          </p:nvSpPr>
          <p:spPr bwMode="auto">
            <a:xfrm>
              <a:off x="3660809" y="1166210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8" name="Freeform 1048"/>
            <p:cNvSpPr>
              <a:spLocks/>
            </p:cNvSpPr>
            <p:nvPr/>
          </p:nvSpPr>
          <p:spPr bwMode="auto">
            <a:xfrm>
              <a:off x="4066260" y="1168096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9" name="Freeform 1049"/>
            <p:cNvSpPr>
              <a:spLocks noEditPoints="1"/>
            </p:cNvSpPr>
            <p:nvPr/>
          </p:nvSpPr>
          <p:spPr bwMode="auto">
            <a:xfrm>
              <a:off x="4094547" y="1168096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0" name="Freeform 1050"/>
            <p:cNvSpPr>
              <a:spLocks noEditPoints="1"/>
            </p:cNvSpPr>
            <p:nvPr/>
          </p:nvSpPr>
          <p:spPr bwMode="auto">
            <a:xfrm>
              <a:off x="4122834" y="1168096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1" name="Rectangle 1051"/>
            <p:cNvSpPr>
              <a:spLocks noChangeArrowheads="1"/>
            </p:cNvSpPr>
            <p:nvPr/>
          </p:nvSpPr>
          <p:spPr bwMode="auto">
            <a:xfrm>
              <a:off x="4153007" y="1183182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2" name="Freeform 1052"/>
            <p:cNvSpPr>
              <a:spLocks/>
            </p:cNvSpPr>
            <p:nvPr/>
          </p:nvSpPr>
          <p:spPr bwMode="auto">
            <a:xfrm>
              <a:off x="3272331" y="1168096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3" name="Freeform 1053"/>
            <p:cNvSpPr>
              <a:spLocks/>
            </p:cNvSpPr>
            <p:nvPr/>
          </p:nvSpPr>
          <p:spPr bwMode="auto">
            <a:xfrm>
              <a:off x="3304390" y="1168096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4" name="Rectangle 1054"/>
            <p:cNvSpPr>
              <a:spLocks noChangeArrowheads="1"/>
            </p:cNvSpPr>
            <p:nvPr/>
          </p:nvSpPr>
          <p:spPr bwMode="auto">
            <a:xfrm>
              <a:off x="3257245" y="1168096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5" name="Freeform 1055"/>
            <p:cNvSpPr>
              <a:spLocks/>
            </p:cNvSpPr>
            <p:nvPr/>
          </p:nvSpPr>
          <p:spPr bwMode="auto">
            <a:xfrm>
              <a:off x="3225186" y="1168096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6" name="Freeform 1056"/>
            <p:cNvSpPr>
              <a:spLocks/>
            </p:cNvSpPr>
            <p:nvPr/>
          </p:nvSpPr>
          <p:spPr bwMode="auto">
            <a:xfrm>
              <a:off x="3936139" y="1164324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7" name="Freeform 1057"/>
            <p:cNvSpPr>
              <a:spLocks noEditPoints="1"/>
            </p:cNvSpPr>
            <p:nvPr/>
          </p:nvSpPr>
          <p:spPr bwMode="auto">
            <a:xfrm>
              <a:off x="3845619" y="1164324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8" name="Freeform 1058"/>
            <p:cNvSpPr>
              <a:spLocks/>
            </p:cNvSpPr>
            <p:nvPr/>
          </p:nvSpPr>
          <p:spPr bwMode="auto">
            <a:xfrm>
              <a:off x="3904080" y="1166210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9" name="Freeform 1059"/>
            <p:cNvSpPr>
              <a:spLocks/>
            </p:cNvSpPr>
            <p:nvPr/>
          </p:nvSpPr>
          <p:spPr bwMode="auto">
            <a:xfrm>
              <a:off x="3873907" y="1164324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0" name="Freeform 1060"/>
            <p:cNvSpPr>
              <a:spLocks/>
            </p:cNvSpPr>
            <p:nvPr/>
          </p:nvSpPr>
          <p:spPr bwMode="auto">
            <a:xfrm>
              <a:off x="3379823" y="2522112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1" name="Freeform 1061"/>
            <p:cNvSpPr>
              <a:spLocks/>
            </p:cNvSpPr>
            <p:nvPr/>
          </p:nvSpPr>
          <p:spPr bwMode="auto">
            <a:xfrm>
              <a:off x="3417539" y="2501368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2" name="Freeform 1062"/>
            <p:cNvSpPr>
              <a:spLocks/>
            </p:cNvSpPr>
            <p:nvPr/>
          </p:nvSpPr>
          <p:spPr bwMode="auto">
            <a:xfrm>
              <a:off x="2927227" y="2501368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3" name="Freeform 1063"/>
            <p:cNvSpPr>
              <a:spLocks/>
            </p:cNvSpPr>
            <p:nvPr/>
          </p:nvSpPr>
          <p:spPr bwMode="auto">
            <a:xfrm>
              <a:off x="3013975" y="2503254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4" name="Freeform 1064"/>
            <p:cNvSpPr>
              <a:spLocks/>
            </p:cNvSpPr>
            <p:nvPr/>
          </p:nvSpPr>
          <p:spPr bwMode="auto">
            <a:xfrm>
              <a:off x="3079978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5" name="Freeform 1065"/>
            <p:cNvSpPr>
              <a:spLocks/>
            </p:cNvSpPr>
            <p:nvPr/>
          </p:nvSpPr>
          <p:spPr bwMode="auto">
            <a:xfrm>
              <a:off x="3102608" y="2503254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6" name="Freeform 1066"/>
            <p:cNvSpPr>
              <a:spLocks/>
            </p:cNvSpPr>
            <p:nvPr/>
          </p:nvSpPr>
          <p:spPr bwMode="auto">
            <a:xfrm>
              <a:off x="3145982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7" name="Freeform 1067"/>
            <p:cNvSpPr>
              <a:spLocks/>
            </p:cNvSpPr>
            <p:nvPr/>
          </p:nvSpPr>
          <p:spPr bwMode="auto">
            <a:xfrm>
              <a:off x="3179926" y="2503254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8" name="Freeform 1068"/>
            <p:cNvSpPr>
              <a:spLocks/>
            </p:cNvSpPr>
            <p:nvPr/>
          </p:nvSpPr>
          <p:spPr bwMode="auto">
            <a:xfrm>
              <a:off x="3168611" y="2503254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9" name="Freeform 1069"/>
            <p:cNvSpPr>
              <a:spLocks/>
            </p:cNvSpPr>
            <p:nvPr/>
          </p:nvSpPr>
          <p:spPr bwMode="auto">
            <a:xfrm>
              <a:off x="3234615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0" name="Freeform 1070"/>
            <p:cNvSpPr>
              <a:spLocks/>
            </p:cNvSpPr>
            <p:nvPr/>
          </p:nvSpPr>
          <p:spPr bwMode="auto">
            <a:xfrm>
              <a:off x="325535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1" name="Freeform 1071"/>
            <p:cNvSpPr>
              <a:spLocks/>
            </p:cNvSpPr>
            <p:nvPr/>
          </p:nvSpPr>
          <p:spPr bwMode="auto">
            <a:xfrm>
              <a:off x="327798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2" name="Freeform 1072"/>
            <p:cNvSpPr>
              <a:spLocks/>
            </p:cNvSpPr>
            <p:nvPr/>
          </p:nvSpPr>
          <p:spPr bwMode="auto">
            <a:xfrm>
              <a:off x="330061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3" name="Freeform 1073"/>
            <p:cNvSpPr>
              <a:spLocks/>
            </p:cNvSpPr>
            <p:nvPr/>
          </p:nvSpPr>
          <p:spPr bwMode="auto">
            <a:xfrm>
              <a:off x="3321363" y="2503254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</p:grpSp>
      <p:sp>
        <p:nvSpPr>
          <p:cNvPr id="494" name="Rektangel 621"/>
          <p:cNvSpPr>
            <a:spLocks noChangeArrowheads="1"/>
          </p:cNvSpPr>
          <p:nvPr/>
        </p:nvSpPr>
        <p:spPr bwMode="auto">
          <a:xfrm>
            <a:off x="2235916" y="4125416"/>
            <a:ext cx="1693349" cy="2244701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95" name="Nedadgående pil 363"/>
          <p:cNvSpPr>
            <a:spLocks noChangeArrowheads="1"/>
          </p:cNvSpPr>
          <p:nvPr/>
        </p:nvSpPr>
        <p:spPr bwMode="auto">
          <a:xfrm rot="10800000">
            <a:off x="2915817" y="3938588"/>
            <a:ext cx="249237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 dirty="0">
              <a:solidFill>
                <a:srgbClr val="FFFFFF"/>
              </a:solidFill>
              <a:latin typeface="Calibri" pitchFamily="-111" charset="0"/>
            </a:endParaRPr>
          </a:p>
        </p:txBody>
      </p:sp>
      <p:grpSp>
        <p:nvGrpSpPr>
          <p:cNvPr id="497" name="Group 853"/>
          <p:cNvGrpSpPr/>
          <p:nvPr/>
        </p:nvGrpSpPr>
        <p:grpSpPr>
          <a:xfrm>
            <a:off x="2290606" y="4869160"/>
            <a:ext cx="1578428" cy="1406819"/>
            <a:chOff x="1642534" y="4919540"/>
            <a:chExt cx="1578428" cy="1406819"/>
          </a:xfrm>
        </p:grpSpPr>
        <p:pic>
          <p:nvPicPr>
            <p:cNvPr id="498" name="Picture 4" descr="G:\PPT SGS\Raw\DSC_3206.JPG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1643385" y="5108156"/>
              <a:ext cx="1525225" cy="1020192"/>
            </a:xfrm>
            <a:prstGeom prst="rect">
              <a:avLst/>
            </a:prstGeom>
            <a:noFill/>
          </p:spPr>
        </p:pic>
        <p:grpSp>
          <p:nvGrpSpPr>
            <p:cNvPr id="499" name="Group 723"/>
            <p:cNvGrpSpPr/>
            <p:nvPr/>
          </p:nvGrpSpPr>
          <p:grpSpPr>
            <a:xfrm>
              <a:off x="1642534" y="4919540"/>
              <a:ext cx="1578428" cy="1406819"/>
              <a:chOff x="4463144" y="4925626"/>
              <a:chExt cx="1578428" cy="1406819"/>
            </a:xfrm>
          </p:grpSpPr>
          <p:sp>
            <p:nvSpPr>
              <p:cNvPr id="500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501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546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47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48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49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50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51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52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53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54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55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56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57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58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59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60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61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62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502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503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4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5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6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7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8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09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0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1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2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3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4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5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6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7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8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19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20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21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22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23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24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25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26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27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28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29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30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31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32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33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34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35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36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37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38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39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40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41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42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43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44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45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563" name="Rektangel 153"/>
          <p:cNvSpPr>
            <a:spLocks noChangeArrowheads="1"/>
          </p:cNvSpPr>
          <p:nvPr/>
        </p:nvSpPr>
        <p:spPr bwMode="auto">
          <a:xfrm>
            <a:off x="4939952" y="4509120"/>
            <a:ext cx="1792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2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PEPERIKSAAN AKHIR</a:t>
            </a:r>
          </a:p>
        </p:txBody>
      </p:sp>
      <p:sp>
        <p:nvSpPr>
          <p:cNvPr id="564" name="Rektangel 153"/>
          <p:cNvSpPr>
            <a:spLocks noChangeArrowheads="1"/>
          </p:cNvSpPr>
          <p:nvPr/>
        </p:nvSpPr>
        <p:spPr bwMode="auto">
          <a:xfrm>
            <a:off x="2203648" y="4509120"/>
            <a:ext cx="17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KULIAH</a:t>
            </a:r>
            <a:endParaRPr lang="en-US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566" name="Rektangel 153"/>
          <p:cNvSpPr>
            <a:spLocks noChangeArrowheads="1"/>
          </p:cNvSpPr>
          <p:nvPr/>
        </p:nvSpPr>
        <p:spPr bwMode="auto">
          <a:xfrm>
            <a:off x="239487" y="4725144"/>
            <a:ext cx="14407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b="1" noProof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PROGRAM TANPA TESIS</a:t>
            </a:r>
          </a:p>
        </p:txBody>
      </p:sp>
      <p:sp>
        <p:nvSpPr>
          <p:cNvPr id="567" name="Rektangel 153"/>
          <p:cNvSpPr>
            <a:spLocks noChangeArrowheads="1"/>
          </p:cNvSpPr>
          <p:nvPr/>
        </p:nvSpPr>
        <p:spPr bwMode="auto">
          <a:xfrm rot="5400000">
            <a:off x="8088776" y="1421638"/>
            <a:ext cx="14407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400" b="1" noProof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PROGRAM DENGAN TESIS</a:t>
            </a:r>
          </a:p>
        </p:txBody>
      </p:sp>
      <p:sp>
        <p:nvSpPr>
          <p:cNvPr id="565" name="Slide Number Placeholder 5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568" name="Content Placeholder 4" descr="Inner-UPM-Template_Option-1A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690938" y="395288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395288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3015" name="Picture 12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42875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32358" y="2348880"/>
            <a:ext cx="8623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</a:pPr>
            <a:r>
              <a:rPr lang="fi-FI" sz="48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PERUNTUKAN YANG DIBERI UNTUK PELAJAR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9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620688"/>
            <a:ext cx="8604448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PENANGGUHAN PENGAJIAN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60648"/>
            <a:ext cx="17951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5536" y="1607309"/>
            <a:ext cx="8532440" cy="3477875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 marL="463550" indent="-463550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Permohonan secara online sebelum semester bermula (tertakluk kepada kelulusan maksimum dua semester).</a:t>
            </a:r>
          </a:p>
          <a:p>
            <a:pPr marL="463550" indent="-463550" algn="just"/>
            <a:endParaRPr lang="en-US" sz="2000" b="1" dirty="0" smtClean="0">
              <a:solidFill>
                <a:schemeClr val="bg1"/>
              </a:solidFill>
            </a:endParaRPr>
          </a:p>
          <a:p>
            <a:pPr marL="463550" indent="-463550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Sebahagian yuran tidak akan dikembalikan jika permohonan dibuat selepas semester bermula sehingga minggu ke-2.</a:t>
            </a:r>
          </a:p>
          <a:p>
            <a:pPr marL="463550" indent="-463550" algn="just"/>
            <a:endParaRPr lang="en-US" sz="2000" b="1" dirty="0" smtClean="0">
              <a:solidFill>
                <a:schemeClr val="bg1"/>
              </a:solidFill>
            </a:endParaRPr>
          </a:p>
          <a:p>
            <a:pPr marL="463550" indent="-463550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Semua yuran tidak dikembalikan jika permohonan dibuat selepas minggu ke-2 sehingga minggu ke-7.</a:t>
            </a:r>
          </a:p>
          <a:p>
            <a:pPr marL="463550" indent="-463550" algn="just"/>
            <a:endParaRPr lang="en-US" sz="2000" b="1" dirty="0" smtClean="0">
              <a:solidFill>
                <a:schemeClr val="bg1"/>
              </a:solidFill>
            </a:endParaRPr>
          </a:p>
          <a:p>
            <a:pPr marL="463550" indent="-463550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Permohonan selepas minggu ke-7 hanya akan dipertimbangkan jika atas alasan kesihatan.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60648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30052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14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>
          <a:xfrm>
            <a:off x="-36512" y="2715885"/>
            <a:ext cx="6664690" cy="2729339"/>
          </a:xfrm>
          <a:prstGeom prst="homePlate">
            <a:avLst/>
          </a:prstGeom>
          <a:solidFill>
            <a:srgbClr val="B60F2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91" name="Picture 15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14313"/>
            <a:ext cx="25717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3923928" y="467961"/>
            <a:ext cx="4974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FFFF"/>
                </a:solidFill>
                <a:cs typeface="Arial" pitchFamily="34" charset="0"/>
              </a:rPr>
              <a:t> PENGAJIAN SISWAZAH</a:t>
            </a:r>
            <a:endParaRPr lang="en-US" sz="3200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9512" y="1815207"/>
            <a:ext cx="89009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Pengurusan pengajian siswazah terbahagi kepada 2 peringkat:</a:t>
            </a:r>
            <a:endParaRPr lang="en-US" sz="2400" dirty="0">
              <a:solidFill>
                <a:schemeClr val="bg1"/>
              </a:solidFill>
              <a:ea typeface="Cambria Math" pitchFamily="18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96" y="2982431"/>
            <a:ext cx="5770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Universiti mengurus dan mentadbir perkara-perkara yang berkaitan dengan pengajian siswazah melalui:</a:t>
            </a:r>
            <a:endParaRPr lang="en-US" sz="2000" dirty="0" smtClean="0"/>
          </a:p>
          <a:p>
            <a:pPr marL="2317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Sekolah Pengajian Siswazah (SPS)</a:t>
            </a:r>
          </a:p>
          <a:p>
            <a:pPr marL="2317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Sekolah Pengajian Siswazah  Pengurusan (GSM)</a:t>
            </a:r>
          </a:p>
          <a:p>
            <a:pPr marL="231775" lvl="1" indent="-231775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Education &amp; Training </a:t>
            </a:r>
            <a:r>
              <a:rPr lang="en-US" sz="20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Sdn</a:t>
            </a:r>
            <a:r>
              <a:rPr lang="en-US" sz="20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. Bhd. (UPM ET)</a:t>
            </a:r>
          </a:p>
        </p:txBody>
      </p:sp>
      <p:sp>
        <p:nvSpPr>
          <p:cNvPr id="26" name="Chevron 25"/>
          <p:cNvSpPr/>
          <p:nvPr/>
        </p:nvSpPr>
        <p:spPr>
          <a:xfrm>
            <a:off x="5364088" y="2715885"/>
            <a:ext cx="3779912" cy="2729339"/>
          </a:xfrm>
          <a:prstGeom prst="chevron">
            <a:avLst/>
          </a:prstGeom>
          <a:solidFill>
            <a:srgbClr val="B60F2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04248" y="3356992"/>
            <a:ext cx="133882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tabLst>
                <a:tab pos="533400" algn="l"/>
                <a:tab pos="1249363" algn="l"/>
              </a:tabLst>
            </a:pPr>
            <a:r>
              <a:rPr lang="en-US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memantau: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796136" y="2811615"/>
            <a:ext cx="92845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tabLst>
                <a:tab pos="533400" algn="l"/>
                <a:tab pos="1249363" algn="l"/>
              </a:tabLst>
            </a:pPr>
            <a:r>
              <a:rPr lang="en-US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Fakulti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156176" y="2996952"/>
            <a:ext cx="130035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Clr>
                <a:srgbClr val="FFFF00"/>
              </a:buClr>
              <a:tabLst>
                <a:tab pos="533400" algn="l"/>
                <a:tab pos="1249363" algn="l"/>
              </a:tabLst>
            </a:pPr>
            <a:r>
              <a:rPr lang="en-US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dan institut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16216" y="3140968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mengurus dan</a:t>
            </a:r>
            <a:endParaRPr lang="en-US" dirty="0"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78488" y="3645024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indent="-177800"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ea typeface="Cambria Math" pitchFamily="18" charset="0"/>
                <a:cs typeface="Arial" pitchFamily="34" charset="0"/>
              </a:rPr>
              <a:t>Pengajaran dan pembelajaran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84168" y="4509120"/>
            <a:ext cx="2056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0" indent="-177800"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ea typeface="Cambria Math" pitchFamily="18" charset="0"/>
                <a:cs typeface="Arial" pitchFamily="34" charset="0"/>
              </a:rPr>
              <a:t> perkembangan akademik pelajar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38528" y="4222829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7800" lvl="0" indent="-177800">
              <a:buFont typeface="Arial" pitchFamily="34" charset="0"/>
              <a:buChar char="•"/>
            </a:pPr>
            <a:r>
              <a:rPr lang="en-US" dirty="0" smtClean="0">
                <a:solidFill>
                  <a:prstClr val="white"/>
                </a:solidFill>
                <a:ea typeface="Cambria Math" pitchFamily="18" charset="0"/>
                <a:cs typeface="Arial" pitchFamily="34" charset="0"/>
              </a:rPr>
              <a:t>peperiksaan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2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620688"/>
            <a:ext cx="8604448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PELANJUTAN TEMPOH PENGAJIAN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60648"/>
            <a:ext cx="17951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5536" y="1607309"/>
            <a:ext cx="8532440" cy="3785652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 marL="520700" indent="-520700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Pelajar program Master semester ke-6 dan pelajar PhD semester ke-10 mesti membuat permohonan pelanjutan tempoh pengajian secara online. </a:t>
            </a:r>
          </a:p>
          <a:p>
            <a:pPr marL="520700" indent="-520700" algn="just"/>
            <a:endParaRPr lang="en-US" sz="2000" b="1" dirty="0" smtClean="0">
              <a:solidFill>
                <a:schemeClr val="bg1"/>
              </a:solidFill>
            </a:endParaRPr>
          </a:p>
          <a:p>
            <a:pPr marL="520700" indent="-520700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Ini termasuk pelajar di bawah program dengan tesis yang berstatus </a:t>
            </a:r>
            <a:r>
              <a:rPr lang="en-US" sz="2000" b="1" i="1" dirty="0" smtClean="0">
                <a:solidFill>
                  <a:schemeClr val="bg1"/>
                </a:solidFill>
              </a:rPr>
              <a:t>Thesis Submitted</a:t>
            </a:r>
            <a:r>
              <a:rPr lang="en-US" sz="2000" b="1" dirty="0" smtClean="0">
                <a:solidFill>
                  <a:schemeClr val="bg1"/>
                </a:solidFill>
              </a:rPr>
              <a:t>.  </a:t>
            </a:r>
            <a:r>
              <a:rPr lang="en-US" sz="2000" b="1" u="sng" dirty="0" smtClean="0">
                <a:solidFill>
                  <a:schemeClr val="bg1"/>
                </a:solidFill>
              </a:rPr>
              <a:t>Hanya pelajar yang dah viva pada semester semasa yang tidak perlu membuat permohonan pelanjutan tempoh pengajian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marL="520700" indent="-520700" algn="just"/>
            <a:endParaRPr lang="en-US" sz="2000" b="1" dirty="0" smtClean="0">
              <a:solidFill>
                <a:schemeClr val="bg1"/>
              </a:solidFill>
            </a:endParaRPr>
          </a:p>
          <a:p>
            <a:pPr marL="520700" indent="-520700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Jika tiada kelulusan pelanjutan tempoh pengajian, pelajar akan mendapat status </a:t>
            </a:r>
            <a:r>
              <a:rPr lang="en-US" sz="2000" b="1" i="1" dirty="0" smtClean="0">
                <a:solidFill>
                  <a:schemeClr val="bg1"/>
                </a:solidFill>
              </a:rPr>
              <a:t>Terminated (Exceeded Duration)</a:t>
            </a:r>
            <a:r>
              <a:rPr lang="en-US" sz="2000" b="1" dirty="0" smtClean="0">
                <a:solidFill>
                  <a:schemeClr val="bg1"/>
                </a:solidFill>
              </a:rPr>
              <a:t> pada akhir semester tersebut.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260648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30052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14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620688"/>
            <a:ext cx="8604448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60648"/>
            <a:ext cx="17951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23528" y="260648"/>
            <a:ext cx="107504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30052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5536" y="1764099"/>
            <a:ext cx="3672408" cy="4401205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 marL="395288" indent="-395288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Permohonan adalah secara online (sekali sahaja).  Jika permohonan diluluskan dalam tempoh sehingga minggu ke-7, kuat kuasa pertukaran berlaku pada semester semasa.</a:t>
            </a:r>
          </a:p>
          <a:p>
            <a:pPr marL="395288" indent="-395288" algn="just">
              <a:buFont typeface="Wingdings" pitchFamily="2" charset="2"/>
              <a:buChar char="ü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395288" indent="-395288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Pertukaran yang diluluskan selepas minggu ke-7 akan berkuat kuasa pada semester berikutnya.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16016" y="1771069"/>
            <a:ext cx="3690664" cy="4093428"/>
          </a:xfrm>
          <a:prstGeom prst="rect">
            <a:avLst/>
          </a:prstGeom>
          <a:ln>
            <a:solidFill>
              <a:schemeClr val="bg1"/>
            </a:solidFill>
            <a:prstDash val="lgDash"/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Pelajar yang memenuhi syarat boleh membuat permohonan naik taraf daripada program Master ke program PhD.</a:t>
            </a:r>
          </a:p>
          <a:p>
            <a:pPr marL="457200" indent="-457200" algn="just"/>
            <a:endParaRPr lang="en-US" sz="2000" b="1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  Maklumat lengkap berkenaan perkara ini boleh dirujuk pada Peraturan 28, Kaedah Universiti Putra Malaysia (Pengajian Siswazah) (Semakan 2009-10).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7280" y="1412776"/>
            <a:ext cx="3690664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PERTUKARAN BIDANG/PROGRAM</a:t>
            </a:r>
            <a:endParaRPr lang="en-US" b="1" dirty="0"/>
          </a:p>
        </p:txBody>
      </p:sp>
      <p:sp>
        <p:nvSpPr>
          <p:cNvPr id="16" name="Rectangle 15"/>
          <p:cNvSpPr/>
          <p:nvPr/>
        </p:nvSpPr>
        <p:spPr>
          <a:xfrm>
            <a:off x="4716016" y="1412776"/>
            <a:ext cx="3690664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/>
              <a:t>NAIK TARAF</a:t>
            </a:r>
            <a:endParaRPr lang="en-US" b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pic>
        <p:nvPicPr>
          <p:cNvPr id="18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620688"/>
            <a:ext cx="8604448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PELAJAR BERMASALAH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260648"/>
            <a:ext cx="17951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260648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30052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23528" y="1556793"/>
            <a:ext cx="8604448" cy="4401205"/>
          </a:xfrm>
          <a:prstGeom prst="rect">
            <a:avLst/>
          </a:prstGeom>
          <a:ln>
            <a:solidFill>
              <a:srgbClr val="CC0000"/>
            </a:solidFill>
            <a:prstDash val="lgDash"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endParaRPr lang="en-US" sz="2000" b="1" dirty="0" smtClean="0">
              <a:solidFill>
                <a:schemeClr val="bg1"/>
              </a:solidFill>
            </a:endParaRPr>
          </a:p>
          <a:p>
            <a:pPr marL="568325" indent="-568325" algn="just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Status pengajian pelajar:</a:t>
            </a:r>
          </a:p>
          <a:p>
            <a:pPr lvl="2" indent="-346075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Terminated (Exceeded Duration)</a:t>
            </a:r>
          </a:p>
          <a:p>
            <a:pPr lvl="2" indent="-346075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Dropped</a:t>
            </a:r>
          </a:p>
          <a:p>
            <a:pPr algn="just"/>
            <a:endParaRPr lang="en-US" sz="2000" b="1" dirty="0" smtClean="0">
              <a:solidFill>
                <a:schemeClr val="bg1"/>
              </a:solidFill>
            </a:endParaRPr>
          </a:p>
          <a:p>
            <a:pPr marL="568325" indent="-568325" algn="just">
              <a:buFont typeface="Wingdings" pitchFamily="2" charset="2"/>
              <a:buChar char="q"/>
            </a:pPr>
            <a:r>
              <a:rPr lang="en-US" sz="2000" b="1" dirty="0" smtClean="0">
                <a:solidFill>
                  <a:schemeClr val="bg1"/>
                </a:solidFill>
              </a:rPr>
              <a:t>Boleh memohon secara bertulis untuk mengaktifkan status pengajian. </a:t>
            </a:r>
          </a:p>
          <a:p>
            <a:pPr marL="568325" indent="-568325" algn="just"/>
            <a:endParaRPr lang="en-US" sz="2000" b="1" dirty="0" smtClean="0">
              <a:solidFill>
                <a:schemeClr val="bg1"/>
              </a:solidFill>
            </a:endParaRPr>
          </a:p>
          <a:p>
            <a:pPr marL="1025525" lvl="1" indent="-568325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Permohonan perlu disertakan dengan surat sokongan penyelia dan Timbalan Dekan Fakulti/Timbalan Pengarah Institut. </a:t>
            </a:r>
          </a:p>
          <a:p>
            <a:pPr marL="1025525" lvl="1" indent="-568325" algn="just"/>
            <a:endParaRPr lang="en-US" sz="2000" b="1" dirty="0" smtClean="0">
              <a:solidFill>
                <a:schemeClr val="bg1"/>
              </a:solidFill>
            </a:endParaRPr>
          </a:p>
          <a:p>
            <a:pPr marL="1025525" lvl="1" indent="-568325" algn="just"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bg1"/>
                </a:solidFill>
              </a:rPr>
              <a:t>Pelajar juga boleh dikenakan denda sebanyak RM600 sekiranya permohonan diluluskan.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pic>
        <p:nvPicPr>
          <p:cNvPr id="14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159296"/>
            <a:ext cx="8604448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LAPORAN PENCAPAIAN PIAGAM PELANGGAN SKOP PENGAJIAN SISWAZAH (BAGI TEMPOH JAN 2014 – DISEMBER 2014)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60648"/>
            <a:ext cx="17951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260648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30052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2421842"/>
              </p:ext>
            </p:extLst>
          </p:nvPr>
        </p:nvGraphicFramePr>
        <p:xfrm>
          <a:off x="323528" y="908720"/>
          <a:ext cx="8604449" cy="5331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698"/>
                <a:gridCol w="4389838"/>
                <a:gridCol w="1296144"/>
                <a:gridCol w="2483769"/>
              </a:tblGrid>
              <a:tr h="264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PIAGAM PELANGGAN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PENCAPAIAN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</a:tr>
              <a:tr h="5836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Mengeluarkan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kemasukan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selewat-lewatnya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selepas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diterima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oleh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SPS.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9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Memaklumkan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pelantikan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ahli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Jawatankuasa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Penyeliaan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selewat-lewatnya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diterima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9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Memaklumkan keputusan permohonan penangguhan pengajian dalam tempoh 14 hari bekerja selepas permohonan lengkap diterima.</a:t>
                      </a:r>
                      <a:endParaRPr lang="ms-MY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ms-MY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74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Memaklumkan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pelanjutan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pengajian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14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hari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bekerja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selepas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diterima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98.5%</a:t>
                      </a:r>
                      <a:endParaRPr lang="ms-MY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9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Memaklumkan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pertukaran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program/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bidang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pengajian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selepas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diterima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ms-MY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9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Memaklumkan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naik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taraf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pengajian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program PhD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selewat-lewatnya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tiga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selepas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lengkap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diterima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ms-MY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9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Memaklumkan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bantuan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siswazah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(GRF/GRA)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selewat-lewatnya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tiga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selepas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tarikh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tutup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permohonan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979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332656"/>
            <a:ext cx="8604448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LAPORAN PENCAPAIAN PIAGAM PELANGGAN SKOP PENGAJIAN SISWAZAH (BAGI TEMPOH JAN 2014 – DISEMBER 2014)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60648"/>
            <a:ext cx="17951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260648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30052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100646"/>
              </p:ext>
            </p:extLst>
          </p:nvPr>
        </p:nvGraphicFramePr>
        <p:xfrm>
          <a:off x="323528" y="1124744"/>
          <a:ext cx="8604449" cy="5074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4698"/>
                <a:gridCol w="3885782"/>
                <a:gridCol w="1328757"/>
                <a:gridCol w="2955212"/>
              </a:tblGrid>
              <a:tr h="2648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PIAGAM PELANGGAN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PENCAPAIAN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CATATAN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</a:tr>
              <a:tr h="569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Memaklumkan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peperiksaan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semester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pelajar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enam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minggu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selepas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hari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terakhir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minggu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peperiksaan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98.8%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76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Memastikan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pelajar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menduduki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viva voce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tiga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(3)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selepas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penyerahan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Sekolah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Pengajian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Siswazah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peperiksaan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0" algn="ctr"/>
                          <a:tab pos="5943600" algn="r"/>
                        </a:tabLst>
                      </a:pPr>
                      <a:r>
                        <a:rPr lang="en-US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pemeriksa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mengemukakan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laporan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dikurangkan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45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hari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PhD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30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hari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Master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bermula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</a:t>
                      </a:r>
                      <a:r>
                        <a:rPr lang="en-US" sz="130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2014.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0" algn="ctr"/>
                          <a:tab pos="5943600" algn="r"/>
                        </a:tabLst>
                      </a:pPr>
                      <a:r>
                        <a:rPr lang="en-US" sz="130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Senat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Julai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2014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meluluskan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lantikan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pemeriksa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sahaja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(1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Pemeriksa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Pemeriksa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Master.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455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Memaklumkan keputusan permohonan semakan pemberhentian dalam tempoh tujuh (7) hari bekerja selepas keputusan Senat.</a:t>
                      </a:r>
                      <a:endParaRPr lang="ms-MY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9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</a:t>
                      </a:r>
                      <a:endParaRPr lang="ms-MY" sz="13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Memaklumkan keputusan pengurniaan ijazah kepada pelajar dalam tempoh tujuh (7) hari bekerja selepas pengesahan Senat.</a:t>
                      </a:r>
                      <a:endParaRPr lang="ms-MY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85775" algn="l"/>
                          <a:tab pos="786130" algn="ctr"/>
                          <a:tab pos="2971800" algn="ctr"/>
                          <a:tab pos="5943600" algn="r"/>
                        </a:tabLst>
                      </a:pPr>
                      <a:r>
                        <a:rPr lang="en-US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  <a:endParaRPr lang="ms-MY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US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2581" marR="52581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3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4481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260648"/>
            <a:ext cx="8604448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LAPORAN PENCAPAIAN 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PELAN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TINDAKAN PERINGKAT FUNGSIAN DAN 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(JAN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–DIS 2014)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60648"/>
            <a:ext cx="17951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260648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30052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7321233"/>
              </p:ext>
            </p:extLst>
          </p:nvPr>
        </p:nvGraphicFramePr>
        <p:xfrm>
          <a:off x="323527" y="980728"/>
          <a:ext cx="8571564" cy="5277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9"/>
                <a:gridCol w="1152128"/>
                <a:gridCol w="1152128"/>
                <a:gridCol w="1152128"/>
                <a:gridCol w="1080120"/>
                <a:gridCol w="1296144"/>
                <a:gridCol w="2306867"/>
              </a:tblGrid>
              <a:tr h="652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proses utama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Objektif kualiti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 prestasi</a:t>
                      </a:r>
                      <a:endParaRPr lang="ms-MY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SASARAN 2015 </a:t>
                      </a:r>
                      <a:endParaRPr lang="ms-MY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pENCAPAIAN </a:t>
                      </a:r>
                      <a:r>
                        <a:rPr lang="ms-MY" sz="1300" cap="all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JAN-DIS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tindakan PENCEGAHAN </a:t>
                      </a:r>
                      <a:endParaRPr lang="ms-MY" sz="1300" cap="all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jika PERLU)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</a:tr>
              <a:tr h="24824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Pengambilan dan Kemasukan Pelajar Siswazah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Keputusan permohonan kemasukan dimaklumkan kepada calon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Peratusan keputusan yang dikeluarkan dalam tempoh 60 hari selepas tarikh permohonan lengkap diterima.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ms-MY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97%</a:t>
                      </a:r>
                      <a:endParaRPr lang="ms-MY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</a:tr>
              <a:tr h="199445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Pendaftaran Pelajar 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Pelajar mendaftar tidak lewat dari minggu kedua (2) selepas semester bermula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Peratusan pelajar mendaftar </a:t>
                      </a:r>
                      <a:endParaRPr lang="ms-MY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b="0" kern="1200" cap="all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94%</a:t>
                      </a:r>
                      <a:endParaRPr lang="ms-MY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</a:tr>
            </a:tbl>
          </a:graphicData>
        </a:graphic>
      </p:graphicFrame>
      <p:pic>
        <p:nvPicPr>
          <p:cNvPr id="13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5962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404664"/>
            <a:ext cx="8604448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LAPORAN PENCAPAIAN 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PELAN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TINDAKAN PERINGKAT FUNGSIAN DAN 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(JAN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–DIS 2014)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60648"/>
            <a:ext cx="17951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260648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30052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04715866"/>
              </p:ext>
            </p:extLst>
          </p:nvPr>
        </p:nvGraphicFramePr>
        <p:xfrm>
          <a:off x="323527" y="1650212"/>
          <a:ext cx="8571563" cy="3650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1152128"/>
                <a:gridCol w="1080121"/>
                <a:gridCol w="1224136"/>
                <a:gridCol w="1008112"/>
                <a:gridCol w="1224136"/>
                <a:gridCol w="2450882"/>
              </a:tblGrid>
              <a:tr h="4009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proses utama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Objektif kualiti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 prestasi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SASARAN 2015 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pENCAPAIAN </a:t>
                      </a:r>
                      <a:r>
                        <a:rPr lang="ms-MY" sz="1300" cap="all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JAN-DIS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tindakan PENCEGAHAN </a:t>
                      </a:r>
                      <a:endParaRPr lang="ms-MY" sz="1300" cap="all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jika PERLU)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</a:tr>
              <a:tr h="106412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Penilaian Tesis 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Pelajar menduduki  Viva voce  selepas penyerahan tesis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Peratusan pelajar menduduki Viva dalam tempoh tiga (3) bulan selepas penyerahan tesis kepada Sekolah Pengajian Siswazah untuk pemeriksaan.</a:t>
                      </a:r>
                      <a:endParaRPr lang="ms-MY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55%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r"/>
                        </a:tabLst>
                      </a:pPr>
                      <a:r>
                        <a:rPr lang="en-US" sz="13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Tempoh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pemeriksa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mengemukakan</a:t>
                      </a:r>
                      <a:r>
                        <a:rPr lang="en-US" sz="13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laporan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dikurangkan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kepada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45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hari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tesis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PhD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30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hari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tesis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Master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bermula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bulan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April</a:t>
                      </a:r>
                      <a:r>
                        <a:rPr lang="en-US" sz="13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2014.</a:t>
                      </a:r>
                    </a:p>
                    <a:p>
                      <a:pPr marL="228600" indent="-2286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5943600" algn="r"/>
                        </a:tabLst>
                      </a:pPr>
                      <a:r>
                        <a:rPr lang="en-US" sz="13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Senat</a:t>
                      </a: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pada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10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Julai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2014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meluluskan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lantikan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dua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(2)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pemeriksa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sahaja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Pemeriksa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Dalam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dan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satu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(1)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Pemeriksa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Luar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3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tesis</a:t>
                      </a:r>
                      <a:r>
                        <a:rPr lang="en-US" sz="13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Master.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9743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260648"/>
            <a:ext cx="8604448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LAPORAN PENCAPAIAN 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PELAN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TINDAKAN PERINGKAT FUNGSIAN DAN 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ARAS</a:t>
            </a:r>
            <a:r>
              <a:rPr lang="ms-MY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s-MY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(JAN </a:t>
            </a:r>
            <a:r>
              <a:rPr lang="ms-MY" sz="2000" b="1" dirty="0">
                <a:latin typeface="Arial" panose="020B0604020202020204" pitchFamily="34" charset="0"/>
                <a:cs typeface="Arial" panose="020B0604020202020204" pitchFamily="34" charset="0"/>
              </a:rPr>
              <a:t>–DIS 2014)</a:t>
            </a:r>
            <a:endPara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60648"/>
            <a:ext cx="17951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1520" y="260648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30052"/>
            <a:ext cx="179512" cy="2667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5364855"/>
              </p:ext>
            </p:extLst>
          </p:nvPr>
        </p:nvGraphicFramePr>
        <p:xfrm>
          <a:off x="323528" y="1011972"/>
          <a:ext cx="8571563" cy="5153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1152128"/>
                <a:gridCol w="1152128"/>
                <a:gridCol w="1440160"/>
                <a:gridCol w="1080120"/>
                <a:gridCol w="1296144"/>
                <a:gridCol w="2018835"/>
              </a:tblGrid>
              <a:tr h="697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proses utama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Objektif kualiti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Petunjuk prestasi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SASARAN 2015 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pENCAPAIAN </a:t>
                      </a:r>
                      <a:r>
                        <a:rPr lang="ms-MY" sz="1300" cap="all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JAN-DIS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tindakan PENCEGAHAN </a:t>
                      </a:r>
                      <a:endParaRPr lang="ms-MY" sz="1300" cap="all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cap="all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ms-MY" sz="1300" cap="all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jika PERLU)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 anchor="ctr"/>
                </a:tc>
              </a:tr>
              <a:tr h="1659308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00" b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ms-MY" sz="13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Pengurusan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Bantuan Kewangan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Pelajar mendapat keputusan permohonan bantuan kewangan/ biasiswa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Peratusan pelajar yang mendapat keputusan tidak lewat tiga (3) bulan selepas tarikh tutup permohonan.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ms-MY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ms-MY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ms-MY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</a:tr>
              <a:tr h="27964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3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Penilaian Pengajaran Kursus /Amali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Meningkat kualiti pengajaran kursus/ amali  </a:t>
                      </a:r>
                    </a:p>
                    <a:p>
                      <a:pPr marL="3619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Peratusan pensyarah/ pensyarah sambilan mendapat skor 3.5 (skala Likert 5) atau lebih untuk penilaian pengajaran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ms-MY" sz="1300" u="sng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Pensyarah program sepenuh masa dalam kampus</a:t>
                      </a:r>
                      <a:r>
                        <a:rPr lang="ms-MY" sz="1300" u="sng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ms-MY" sz="13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Siswazah – 95%</a:t>
                      </a:r>
                      <a:endParaRPr lang="ms-MY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99.33%</a:t>
                      </a:r>
                      <a:endParaRPr lang="ms-MY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ms-MY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ms-MY" sz="13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5377" marR="65377" marT="0" marB="0"/>
                </a:tc>
              </a:tr>
            </a:tbl>
          </a:graphicData>
        </a:graphic>
      </p:graphicFrame>
      <p:pic>
        <p:nvPicPr>
          <p:cNvPr id="13" name="Content Placeholder 4" descr="Inner-UPM-Template_Option-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382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over-UPM-Template_Option-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676400" y="3352800"/>
            <a:ext cx="5943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TERIMA KASIH / </a:t>
            </a:r>
            <a:r>
              <a:rPr lang="en-US" altLang="en-US" sz="2800" i="1"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itchFamily="18" charset="0"/>
                <a:cs typeface="Times New Roman" pitchFamily="18" charset="0"/>
              </a:rPr>
              <a:t>www.upm.edu.my</a:t>
            </a:r>
            <a:endParaRPr lang="en-MY" altLang="en-US" sz="2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101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269180" y="2265834"/>
            <a:ext cx="86233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i-FI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Kurikulum Pengajian Siswazah</a:t>
            </a:r>
          </a:p>
          <a:p>
            <a:pPr marL="395288" lvl="0" indent="-39528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fi-FI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Pengambilan Pelajar Siswazah</a:t>
            </a:r>
          </a:p>
          <a:p>
            <a:pPr marL="395288" indent="-39528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Program </a:t>
            </a: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Akademik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pendaftaran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penangguhan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 ,</a:t>
            </a: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pelanjutan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penyeliaan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)</a:t>
            </a:r>
          </a:p>
          <a:p>
            <a:pPr marL="395288" indent="-39528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Rekod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 &amp; </a:t>
            </a: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Prestasi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Pelajar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 (</a:t>
            </a: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Peperiksaan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akhir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, GS-11, Viva Voce, </a:t>
            </a: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Pengurniaan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Ijazah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)</a:t>
            </a:r>
          </a:p>
          <a:p>
            <a:pPr marL="395288" lvl="0" indent="-395288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Bantuan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Kewangan</a:t>
            </a:r>
            <a:r>
              <a:rPr lang="en-US" sz="3200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90938" y="466725"/>
            <a:ext cx="5453062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466725"/>
            <a:ext cx="685800" cy="533400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488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0130" y="214313"/>
            <a:ext cx="2571750" cy="154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3690938" y="188640"/>
            <a:ext cx="5453062" cy="1570897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214314"/>
            <a:ext cx="685800" cy="1486494"/>
          </a:xfrm>
          <a:prstGeom prst="rect">
            <a:avLst/>
          </a:prstGeom>
          <a:solidFill>
            <a:srgbClr val="B60F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67944" y="188640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lvl="0" indent="-395288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chemeClr val="bg1"/>
                </a:solidFill>
                <a:ea typeface="Cambria Math" pitchFamily="18" charset="0"/>
                <a:cs typeface="Arial" pitchFamily="34" charset="0"/>
              </a:rPr>
              <a:t>PERKHIDMATAN UTAMA PENGAJIAN SISWAZAH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AE9CD3-D9FD-43BB-B01E-EE58F6E8962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6" name="Content Placeholder 4" descr="Inner-UPM-Template_Option-1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Rektangel 621"/>
          <p:cNvSpPr>
            <a:spLocks noChangeArrowheads="1"/>
          </p:cNvSpPr>
          <p:nvPr/>
        </p:nvSpPr>
        <p:spPr bwMode="auto">
          <a:xfrm>
            <a:off x="4435896" y="980728"/>
            <a:ext cx="170628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33" name="Rectangle 135"/>
          <p:cNvSpPr>
            <a:spLocks noChangeArrowheads="1"/>
          </p:cNvSpPr>
          <p:nvPr/>
        </p:nvSpPr>
        <p:spPr bwMode="auto">
          <a:xfrm>
            <a:off x="82049" y="3725215"/>
            <a:ext cx="8808910" cy="432448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-111" charset="0"/>
            </a:endParaRPr>
          </a:p>
        </p:txBody>
      </p:sp>
      <p:sp>
        <p:nvSpPr>
          <p:cNvPr id="298" name="Pentagon 780"/>
          <p:cNvSpPr>
            <a:spLocks noChangeArrowheads="1"/>
          </p:cNvSpPr>
          <p:nvPr/>
        </p:nvSpPr>
        <p:spPr bwMode="auto">
          <a:xfrm>
            <a:off x="6716202" y="3356992"/>
            <a:ext cx="2363854" cy="616559"/>
          </a:xfrm>
          <a:prstGeom prst="homePlate">
            <a:avLst>
              <a:gd name="adj" fmla="val 40316"/>
            </a:avLst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grpSp>
        <p:nvGrpSpPr>
          <p:cNvPr id="2" name="Gruppe 75"/>
          <p:cNvGrpSpPr>
            <a:grpSpLocks/>
          </p:cNvGrpSpPr>
          <p:nvPr/>
        </p:nvGrpSpPr>
        <p:grpSpPr bwMode="auto">
          <a:xfrm>
            <a:off x="72008" y="3356992"/>
            <a:ext cx="7463476" cy="616559"/>
            <a:chOff x="272143" y="2949958"/>
            <a:chExt cx="8556211" cy="457921"/>
          </a:xfrm>
        </p:grpSpPr>
        <p:sp>
          <p:nvSpPr>
            <p:cNvPr id="300" name="Rectangle 445"/>
            <p:cNvSpPr>
              <a:spLocks noChangeArrowheads="1"/>
            </p:cNvSpPr>
            <p:nvPr/>
          </p:nvSpPr>
          <p:spPr bwMode="auto">
            <a:xfrm>
              <a:off x="1985304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1" name="Rectangle 446"/>
            <p:cNvSpPr>
              <a:spLocks noChangeArrowheads="1"/>
            </p:cNvSpPr>
            <p:nvPr/>
          </p:nvSpPr>
          <p:spPr bwMode="auto">
            <a:xfrm>
              <a:off x="3694626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2" name="Rectangle 447"/>
            <p:cNvSpPr>
              <a:spLocks noChangeArrowheads="1"/>
            </p:cNvSpPr>
            <p:nvPr/>
          </p:nvSpPr>
          <p:spPr bwMode="auto">
            <a:xfrm>
              <a:off x="5405867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3" name="Rectangle 448"/>
            <p:cNvSpPr>
              <a:spLocks noChangeArrowheads="1"/>
            </p:cNvSpPr>
            <p:nvPr/>
          </p:nvSpPr>
          <p:spPr bwMode="auto">
            <a:xfrm>
              <a:off x="7119028" y="2949958"/>
              <a:ext cx="1709322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4" name="Rectangle 445"/>
            <p:cNvSpPr>
              <a:spLocks noChangeArrowheads="1"/>
            </p:cNvSpPr>
            <p:nvPr/>
          </p:nvSpPr>
          <p:spPr bwMode="auto">
            <a:xfrm>
              <a:off x="272143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</p:grpSp>
      <p:sp>
        <p:nvSpPr>
          <p:cNvPr id="307" name="Rectangle 447"/>
          <p:cNvSpPr>
            <a:spLocks noChangeArrowheads="1"/>
          </p:cNvSpPr>
          <p:nvPr/>
        </p:nvSpPr>
        <p:spPr bwMode="auto">
          <a:xfrm>
            <a:off x="4521138" y="3483300"/>
            <a:ext cx="1491022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n-US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716" name="Rektangel 621"/>
          <p:cNvSpPr>
            <a:spLocks noChangeArrowheads="1"/>
          </p:cNvSpPr>
          <p:nvPr/>
        </p:nvSpPr>
        <p:spPr bwMode="auto">
          <a:xfrm>
            <a:off x="7202741" y="4149080"/>
            <a:ext cx="1652334" cy="2221037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15" name="Rektangel 621"/>
          <p:cNvSpPr>
            <a:spLocks noChangeArrowheads="1"/>
          </p:cNvSpPr>
          <p:nvPr/>
        </p:nvSpPr>
        <p:spPr bwMode="auto">
          <a:xfrm>
            <a:off x="2339752" y="1012701"/>
            <a:ext cx="170628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13" name="Rektangel 621"/>
          <p:cNvSpPr>
            <a:spLocks noChangeArrowheads="1"/>
          </p:cNvSpPr>
          <p:nvPr/>
        </p:nvSpPr>
        <p:spPr bwMode="auto">
          <a:xfrm>
            <a:off x="6576954" y="1012701"/>
            <a:ext cx="1755213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07" name="Rektangel 621"/>
          <p:cNvSpPr>
            <a:spLocks noChangeArrowheads="1"/>
          </p:cNvSpPr>
          <p:nvPr/>
        </p:nvSpPr>
        <p:spPr bwMode="auto">
          <a:xfrm>
            <a:off x="174174" y="1012701"/>
            <a:ext cx="1703994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260648"/>
            <a:ext cx="6286500" cy="584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FF"/>
                </a:solidFill>
                <a:latin typeface="Calibri" pitchFamily="34" charset="0"/>
              </a:rPr>
              <a:t>PROGRAM PENGAJIAN</a:t>
            </a:r>
            <a:endParaRPr lang="en-US" sz="32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260648"/>
            <a:ext cx="13573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8001000" y="260648"/>
            <a:ext cx="1143000" cy="5222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i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0" name="Nedadgående pil 95"/>
          <p:cNvSpPr>
            <a:spLocks noChangeArrowheads="1"/>
          </p:cNvSpPr>
          <p:nvPr/>
        </p:nvSpPr>
        <p:spPr bwMode="auto">
          <a:xfrm>
            <a:off x="914400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12" name="Nedadgående pil 229"/>
          <p:cNvSpPr>
            <a:spLocks noChangeArrowheads="1"/>
          </p:cNvSpPr>
          <p:nvPr/>
        </p:nvSpPr>
        <p:spPr bwMode="auto">
          <a:xfrm>
            <a:off x="3077344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14" name="Nedadgående pil 296"/>
          <p:cNvSpPr>
            <a:spLocks noChangeArrowheads="1"/>
          </p:cNvSpPr>
          <p:nvPr/>
        </p:nvSpPr>
        <p:spPr bwMode="auto">
          <a:xfrm>
            <a:off x="7308748" y="3036888"/>
            <a:ext cx="249238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81" name="Nedadgående pil 497"/>
          <p:cNvSpPr>
            <a:spLocks noChangeArrowheads="1"/>
          </p:cNvSpPr>
          <p:nvPr/>
        </p:nvSpPr>
        <p:spPr bwMode="auto">
          <a:xfrm rot="10800000">
            <a:off x="7805738" y="3927475"/>
            <a:ext cx="249237" cy="538163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08" name="Rektangel 153"/>
          <p:cNvSpPr>
            <a:spLocks noChangeArrowheads="1"/>
          </p:cNvSpPr>
          <p:nvPr/>
        </p:nvSpPr>
        <p:spPr bwMode="auto">
          <a:xfrm>
            <a:off x="107504" y="2492896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NEW STUDENTS REGISTRATION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3" name="Group 999"/>
          <p:cNvGrpSpPr/>
          <p:nvPr/>
        </p:nvGrpSpPr>
        <p:grpSpPr>
          <a:xfrm>
            <a:off x="239487" y="1086077"/>
            <a:ext cx="1578428" cy="1406819"/>
            <a:chOff x="239487" y="1052736"/>
            <a:chExt cx="1578428" cy="1406819"/>
          </a:xfrm>
        </p:grpSpPr>
        <p:sp>
          <p:nvSpPr>
            <p:cNvPr id="392" name="Freeform 1013"/>
            <p:cNvSpPr>
              <a:spLocks noEditPoints="1"/>
            </p:cNvSpPr>
            <p:nvPr/>
          </p:nvSpPr>
          <p:spPr bwMode="auto">
            <a:xfrm>
              <a:off x="239487" y="1052736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3" name="Freeform 1014"/>
            <p:cNvSpPr>
              <a:spLocks/>
            </p:cNvSpPr>
            <p:nvPr/>
          </p:nvSpPr>
          <p:spPr bwMode="auto">
            <a:xfrm>
              <a:off x="827862" y="2404866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4" name="Freeform 1015"/>
            <p:cNvSpPr>
              <a:spLocks/>
            </p:cNvSpPr>
            <p:nvPr/>
          </p:nvSpPr>
          <p:spPr bwMode="auto">
            <a:xfrm>
              <a:off x="780716" y="2425610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5" name="Freeform 1016"/>
            <p:cNvSpPr>
              <a:spLocks/>
            </p:cNvSpPr>
            <p:nvPr/>
          </p:nvSpPr>
          <p:spPr bwMode="auto">
            <a:xfrm>
              <a:off x="797689" y="2399209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6" name="Freeform 1017"/>
            <p:cNvSpPr>
              <a:spLocks noEditPoints="1"/>
            </p:cNvSpPr>
            <p:nvPr/>
          </p:nvSpPr>
          <p:spPr bwMode="auto">
            <a:xfrm>
              <a:off x="818433" y="2399209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7" name="Freeform 1018"/>
            <p:cNvSpPr>
              <a:spLocks/>
            </p:cNvSpPr>
            <p:nvPr/>
          </p:nvSpPr>
          <p:spPr bwMode="auto">
            <a:xfrm>
              <a:off x="1733053" y="2419953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8" name="Freeform 1019"/>
            <p:cNvSpPr>
              <a:spLocks/>
            </p:cNvSpPr>
            <p:nvPr/>
          </p:nvSpPr>
          <p:spPr bwMode="auto">
            <a:xfrm>
              <a:off x="1770770" y="2399209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9" name="Freeform 1020"/>
            <p:cNvSpPr>
              <a:spLocks/>
            </p:cNvSpPr>
            <p:nvPr/>
          </p:nvSpPr>
          <p:spPr bwMode="auto">
            <a:xfrm>
              <a:off x="1280457" y="2399209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0" name="Freeform 1021"/>
            <p:cNvSpPr>
              <a:spLocks/>
            </p:cNvSpPr>
            <p:nvPr/>
          </p:nvSpPr>
          <p:spPr bwMode="auto">
            <a:xfrm>
              <a:off x="876893" y="2401095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1" name="Freeform 1022"/>
            <p:cNvSpPr>
              <a:spLocks/>
            </p:cNvSpPr>
            <p:nvPr/>
          </p:nvSpPr>
          <p:spPr bwMode="auto">
            <a:xfrm>
              <a:off x="942896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2" name="Freeform 1023"/>
            <p:cNvSpPr>
              <a:spLocks/>
            </p:cNvSpPr>
            <p:nvPr/>
          </p:nvSpPr>
          <p:spPr bwMode="auto">
            <a:xfrm>
              <a:off x="963640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3" name="Freeform 1024"/>
            <p:cNvSpPr>
              <a:spLocks/>
            </p:cNvSpPr>
            <p:nvPr/>
          </p:nvSpPr>
          <p:spPr bwMode="auto">
            <a:xfrm>
              <a:off x="1008900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4" name="Freeform 1025"/>
            <p:cNvSpPr>
              <a:spLocks/>
            </p:cNvSpPr>
            <p:nvPr/>
          </p:nvSpPr>
          <p:spPr bwMode="auto">
            <a:xfrm>
              <a:off x="1040959" y="2401095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5" name="Freeform 1026"/>
            <p:cNvSpPr>
              <a:spLocks/>
            </p:cNvSpPr>
            <p:nvPr/>
          </p:nvSpPr>
          <p:spPr bwMode="auto">
            <a:xfrm>
              <a:off x="1029644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6" name="Freeform 1027"/>
            <p:cNvSpPr>
              <a:spLocks/>
            </p:cNvSpPr>
            <p:nvPr/>
          </p:nvSpPr>
          <p:spPr bwMode="auto">
            <a:xfrm>
              <a:off x="1095647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7" name="Freeform 1028"/>
            <p:cNvSpPr>
              <a:spLocks/>
            </p:cNvSpPr>
            <p:nvPr/>
          </p:nvSpPr>
          <p:spPr bwMode="auto">
            <a:xfrm>
              <a:off x="111827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8" name="Freeform 1029"/>
            <p:cNvSpPr>
              <a:spLocks/>
            </p:cNvSpPr>
            <p:nvPr/>
          </p:nvSpPr>
          <p:spPr bwMode="auto">
            <a:xfrm>
              <a:off x="114090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9" name="Freeform 1030"/>
            <p:cNvSpPr>
              <a:spLocks/>
            </p:cNvSpPr>
            <p:nvPr/>
          </p:nvSpPr>
          <p:spPr bwMode="auto">
            <a:xfrm>
              <a:off x="1161651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0" name="Freeform 1031"/>
            <p:cNvSpPr>
              <a:spLocks/>
            </p:cNvSpPr>
            <p:nvPr/>
          </p:nvSpPr>
          <p:spPr bwMode="auto">
            <a:xfrm>
              <a:off x="1184281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1" name="Freeform 1032"/>
            <p:cNvSpPr>
              <a:spLocks/>
            </p:cNvSpPr>
            <p:nvPr/>
          </p:nvSpPr>
          <p:spPr bwMode="auto">
            <a:xfrm>
              <a:off x="1367205" y="2401095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2" name="Freeform 1033"/>
            <p:cNvSpPr>
              <a:spLocks/>
            </p:cNvSpPr>
            <p:nvPr/>
          </p:nvSpPr>
          <p:spPr bwMode="auto">
            <a:xfrm>
              <a:off x="1433209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3" name="Freeform 1034"/>
            <p:cNvSpPr>
              <a:spLocks/>
            </p:cNvSpPr>
            <p:nvPr/>
          </p:nvSpPr>
          <p:spPr bwMode="auto">
            <a:xfrm>
              <a:off x="1455838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4" name="Freeform 1035"/>
            <p:cNvSpPr>
              <a:spLocks/>
            </p:cNvSpPr>
            <p:nvPr/>
          </p:nvSpPr>
          <p:spPr bwMode="auto">
            <a:xfrm>
              <a:off x="1499212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5" name="Freeform 1036"/>
            <p:cNvSpPr>
              <a:spLocks/>
            </p:cNvSpPr>
            <p:nvPr/>
          </p:nvSpPr>
          <p:spPr bwMode="auto">
            <a:xfrm>
              <a:off x="1533157" y="2401095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6" name="Freeform 1037"/>
            <p:cNvSpPr>
              <a:spLocks/>
            </p:cNvSpPr>
            <p:nvPr/>
          </p:nvSpPr>
          <p:spPr bwMode="auto">
            <a:xfrm>
              <a:off x="1521842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7" name="Freeform 1038"/>
            <p:cNvSpPr>
              <a:spLocks/>
            </p:cNvSpPr>
            <p:nvPr/>
          </p:nvSpPr>
          <p:spPr bwMode="auto">
            <a:xfrm>
              <a:off x="1587845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8" name="Freeform 1039"/>
            <p:cNvSpPr>
              <a:spLocks/>
            </p:cNvSpPr>
            <p:nvPr/>
          </p:nvSpPr>
          <p:spPr bwMode="auto">
            <a:xfrm>
              <a:off x="1608589" y="2401095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9" name="Freeform 1040"/>
            <p:cNvSpPr>
              <a:spLocks/>
            </p:cNvSpPr>
            <p:nvPr/>
          </p:nvSpPr>
          <p:spPr bwMode="auto">
            <a:xfrm>
              <a:off x="163121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0" name="Freeform 1041"/>
            <p:cNvSpPr>
              <a:spLocks/>
            </p:cNvSpPr>
            <p:nvPr/>
          </p:nvSpPr>
          <p:spPr bwMode="auto">
            <a:xfrm>
              <a:off x="165384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1" name="Freeform 1042"/>
            <p:cNvSpPr>
              <a:spLocks/>
            </p:cNvSpPr>
            <p:nvPr/>
          </p:nvSpPr>
          <p:spPr bwMode="auto">
            <a:xfrm>
              <a:off x="1674593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2" name="Freeform 1043"/>
            <p:cNvSpPr>
              <a:spLocks/>
            </p:cNvSpPr>
            <p:nvPr/>
          </p:nvSpPr>
          <p:spPr bwMode="auto">
            <a:xfrm>
              <a:off x="1506755" y="1069708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3" name="Freeform 1044"/>
            <p:cNvSpPr>
              <a:spLocks/>
            </p:cNvSpPr>
            <p:nvPr/>
          </p:nvSpPr>
          <p:spPr bwMode="auto">
            <a:xfrm>
              <a:off x="1186167" y="1069708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4" name="Freeform 1045"/>
            <p:cNvSpPr>
              <a:spLocks/>
            </p:cNvSpPr>
            <p:nvPr/>
          </p:nvSpPr>
          <p:spPr bwMode="auto">
            <a:xfrm>
              <a:off x="1463382" y="1073480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5" name="Freeform 1046"/>
            <p:cNvSpPr>
              <a:spLocks/>
            </p:cNvSpPr>
            <p:nvPr/>
          </p:nvSpPr>
          <p:spPr bwMode="auto">
            <a:xfrm>
              <a:off x="1435094" y="1073480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6" name="Freeform 1047"/>
            <p:cNvSpPr>
              <a:spLocks/>
            </p:cNvSpPr>
            <p:nvPr/>
          </p:nvSpPr>
          <p:spPr bwMode="auto">
            <a:xfrm>
              <a:off x="993813" y="1065937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7" name="Freeform 1048"/>
            <p:cNvSpPr>
              <a:spLocks/>
            </p:cNvSpPr>
            <p:nvPr/>
          </p:nvSpPr>
          <p:spPr bwMode="auto">
            <a:xfrm>
              <a:off x="1399264" y="1067823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8" name="Freeform 1049"/>
            <p:cNvSpPr>
              <a:spLocks noEditPoints="1"/>
            </p:cNvSpPr>
            <p:nvPr/>
          </p:nvSpPr>
          <p:spPr bwMode="auto">
            <a:xfrm>
              <a:off x="1427551" y="1067823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9" name="Freeform 1050"/>
            <p:cNvSpPr>
              <a:spLocks noEditPoints="1"/>
            </p:cNvSpPr>
            <p:nvPr/>
          </p:nvSpPr>
          <p:spPr bwMode="auto">
            <a:xfrm>
              <a:off x="1455838" y="1067823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0" name="Rectangle 1051"/>
            <p:cNvSpPr>
              <a:spLocks noChangeArrowheads="1"/>
            </p:cNvSpPr>
            <p:nvPr/>
          </p:nvSpPr>
          <p:spPr bwMode="auto">
            <a:xfrm>
              <a:off x="1486011" y="1082909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1" name="Freeform 1052"/>
            <p:cNvSpPr>
              <a:spLocks/>
            </p:cNvSpPr>
            <p:nvPr/>
          </p:nvSpPr>
          <p:spPr bwMode="auto">
            <a:xfrm>
              <a:off x="605335" y="1067823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2" name="Freeform 1053"/>
            <p:cNvSpPr>
              <a:spLocks/>
            </p:cNvSpPr>
            <p:nvPr/>
          </p:nvSpPr>
          <p:spPr bwMode="auto">
            <a:xfrm>
              <a:off x="637394" y="1067823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3" name="Rectangle 1054"/>
            <p:cNvSpPr>
              <a:spLocks noChangeArrowheads="1"/>
            </p:cNvSpPr>
            <p:nvPr/>
          </p:nvSpPr>
          <p:spPr bwMode="auto">
            <a:xfrm>
              <a:off x="590249" y="1067823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4" name="Freeform 1055"/>
            <p:cNvSpPr>
              <a:spLocks/>
            </p:cNvSpPr>
            <p:nvPr/>
          </p:nvSpPr>
          <p:spPr bwMode="auto">
            <a:xfrm>
              <a:off x="558190" y="1067823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5" name="Freeform 1056"/>
            <p:cNvSpPr>
              <a:spLocks/>
            </p:cNvSpPr>
            <p:nvPr/>
          </p:nvSpPr>
          <p:spPr bwMode="auto">
            <a:xfrm>
              <a:off x="1269143" y="1064051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6" name="Freeform 1057"/>
            <p:cNvSpPr>
              <a:spLocks noEditPoints="1"/>
            </p:cNvSpPr>
            <p:nvPr/>
          </p:nvSpPr>
          <p:spPr bwMode="auto">
            <a:xfrm>
              <a:off x="1178623" y="1064051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7" name="Freeform 1058"/>
            <p:cNvSpPr>
              <a:spLocks/>
            </p:cNvSpPr>
            <p:nvPr/>
          </p:nvSpPr>
          <p:spPr bwMode="auto">
            <a:xfrm>
              <a:off x="1237084" y="1065937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8" name="Freeform 1059"/>
            <p:cNvSpPr>
              <a:spLocks/>
            </p:cNvSpPr>
            <p:nvPr/>
          </p:nvSpPr>
          <p:spPr bwMode="auto">
            <a:xfrm>
              <a:off x="1206911" y="1064051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9" name="Freeform 1060"/>
            <p:cNvSpPr>
              <a:spLocks/>
            </p:cNvSpPr>
            <p:nvPr/>
          </p:nvSpPr>
          <p:spPr bwMode="auto">
            <a:xfrm>
              <a:off x="712827" y="2421839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0" name="Freeform 1061"/>
            <p:cNvSpPr>
              <a:spLocks/>
            </p:cNvSpPr>
            <p:nvPr/>
          </p:nvSpPr>
          <p:spPr bwMode="auto">
            <a:xfrm>
              <a:off x="750543" y="2401095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1" name="Freeform 1062"/>
            <p:cNvSpPr>
              <a:spLocks/>
            </p:cNvSpPr>
            <p:nvPr/>
          </p:nvSpPr>
          <p:spPr bwMode="auto">
            <a:xfrm>
              <a:off x="260231" y="2401095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2" name="Freeform 1063"/>
            <p:cNvSpPr>
              <a:spLocks/>
            </p:cNvSpPr>
            <p:nvPr/>
          </p:nvSpPr>
          <p:spPr bwMode="auto">
            <a:xfrm>
              <a:off x="346979" y="2402981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3" name="Freeform 1064"/>
            <p:cNvSpPr>
              <a:spLocks/>
            </p:cNvSpPr>
            <p:nvPr/>
          </p:nvSpPr>
          <p:spPr bwMode="auto">
            <a:xfrm>
              <a:off x="412982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4" name="Freeform 1065"/>
            <p:cNvSpPr>
              <a:spLocks/>
            </p:cNvSpPr>
            <p:nvPr/>
          </p:nvSpPr>
          <p:spPr bwMode="auto">
            <a:xfrm>
              <a:off x="435612" y="2402981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5" name="Freeform 1066"/>
            <p:cNvSpPr>
              <a:spLocks/>
            </p:cNvSpPr>
            <p:nvPr/>
          </p:nvSpPr>
          <p:spPr bwMode="auto">
            <a:xfrm>
              <a:off x="478986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6" name="Freeform 1067"/>
            <p:cNvSpPr>
              <a:spLocks/>
            </p:cNvSpPr>
            <p:nvPr/>
          </p:nvSpPr>
          <p:spPr bwMode="auto">
            <a:xfrm>
              <a:off x="512930" y="2402981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7" name="Freeform 1068"/>
            <p:cNvSpPr>
              <a:spLocks/>
            </p:cNvSpPr>
            <p:nvPr/>
          </p:nvSpPr>
          <p:spPr bwMode="auto">
            <a:xfrm>
              <a:off x="501615" y="2402981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8" name="Freeform 1069"/>
            <p:cNvSpPr>
              <a:spLocks/>
            </p:cNvSpPr>
            <p:nvPr/>
          </p:nvSpPr>
          <p:spPr bwMode="auto">
            <a:xfrm>
              <a:off x="567619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9" name="Freeform 1070"/>
            <p:cNvSpPr>
              <a:spLocks/>
            </p:cNvSpPr>
            <p:nvPr/>
          </p:nvSpPr>
          <p:spPr bwMode="auto">
            <a:xfrm>
              <a:off x="58836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0" name="Freeform 1071"/>
            <p:cNvSpPr>
              <a:spLocks/>
            </p:cNvSpPr>
            <p:nvPr/>
          </p:nvSpPr>
          <p:spPr bwMode="auto">
            <a:xfrm>
              <a:off x="61099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1" name="Freeform 1072"/>
            <p:cNvSpPr>
              <a:spLocks/>
            </p:cNvSpPr>
            <p:nvPr/>
          </p:nvSpPr>
          <p:spPr bwMode="auto">
            <a:xfrm>
              <a:off x="63362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2" name="Freeform 1073"/>
            <p:cNvSpPr>
              <a:spLocks/>
            </p:cNvSpPr>
            <p:nvPr/>
          </p:nvSpPr>
          <p:spPr bwMode="auto">
            <a:xfrm>
              <a:off x="654367" y="2402981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pic>
          <p:nvPicPr>
            <p:cNvPr id="709" name="Picture 2" descr="G:\PPT SGS\Raw\sarjana0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484" y="1243475"/>
              <a:ext cx="1467286" cy="1005128"/>
            </a:xfrm>
            <a:prstGeom prst="rect">
              <a:avLst/>
            </a:prstGeom>
            <a:noFill/>
          </p:spPr>
        </p:pic>
      </p:grpSp>
      <p:sp>
        <p:nvSpPr>
          <p:cNvPr id="714" name="Rektangel 153"/>
          <p:cNvSpPr>
            <a:spLocks noChangeArrowheads="1"/>
          </p:cNvSpPr>
          <p:nvPr/>
        </p:nvSpPr>
        <p:spPr bwMode="auto">
          <a:xfrm>
            <a:off x="6596136" y="2559832"/>
            <a:ext cx="17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VIVA VOCE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717" name="Rektangel 153"/>
          <p:cNvSpPr>
            <a:spLocks noChangeArrowheads="1"/>
          </p:cNvSpPr>
          <p:nvPr/>
        </p:nvSpPr>
        <p:spPr bwMode="auto">
          <a:xfrm>
            <a:off x="7080041" y="4509120"/>
            <a:ext cx="17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GRADUATION</a:t>
            </a:r>
          </a:p>
        </p:txBody>
      </p:sp>
      <p:sp>
        <p:nvSpPr>
          <p:cNvPr id="718" name="Rektangel 153"/>
          <p:cNvSpPr>
            <a:spLocks noChangeArrowheads="1"/>
          </p:cNvSpPr>
          <p:nvPr/>
        </p:nvSpPr>
        <p:spPr bwMode="auto">
          <a:xfrm>
            <a:off x="2267744" y="2494057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RESEARCH &amp; THESIS WRITING</a:t>
            </a:r>
          </a:p>
        </p:txBody>
      </p:sp>
      <p:grpSp>
        <p:nvGrpSpPr>
          <p:cNvPr id="4" name="Group 1000"/>
          <p:cNvGrpSpPr/>
          <p:nvPr/>
        </p:nvGrpSpPr>
        <p:grpSpPr>
          <a:xfrm>
            <a:off x="107504" y="3501008"/>
            <a:ext cx="8856984" cy="404618"/>
            <a:chOff x="107504" y="3501008"/>
            <a:chExt cx="8856984" cy="404618"/>
          </a:xfrm>
        </p:grpSpPr>
        <p:sp>
          <p:nvSpPr>
            <p:cNvPr id="309" name="Rectangle 445"/>
            <p:cNvSpPr>
              <a:spLocks noChangeArrowheads="1"/>
            </p:cNvSpPr>
            <p:nvPr/>
          </p:nvSpPr>
          <p:spPr bwMode="auto">
            <a:xfrm>
              <a:off x="107504" y="3501008"/>
              <a:ext cx="1572771" cy="40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defTabSz="914400"/>
              <a:r>
                <a:rPr lang="en-US" sz="1600" b="1" noProof="1" smtClean="0">
                  <a:solidFill>
                    <a:schemeClr val="tx2"/>
                  </a:solidFill>
                  <a:latin typeface="Calibri" pitchFamily="-111" charset="0"/>
                </a:rPr>
                <a:t>REGISTRATION</a:t>
              </a:r>
              <a:endParaRPr lang="en-US" sz="1600" b="1" noProof="1">
                <a:solidFill>
                  <a:schemeClr val="tx2"/>
                </a:solidFill>
                <a:latin typeface="Calibri" pitchFamily="-111" charset="0"/>
              </a:endParaRPr>
            </a:p>
          </p:txBody>
        </p:sp>
        <p:sp>
          <p:nvSpPr>
            <p:cNvPr id="706" name="Rectangle 448"/>
            <p:cNvSpPr>
              <a:spLocks noChangeArrowheads="1"/>
            </p:cNvSpPr>
            <p:nvPr/>
          </p:nvSpPr>
          <p:spPr bwMode="auto">
            <a:xfrm>
              <a:off x="7578414" y="3501008"/>
              <a:ext cx="1386074" cy="4046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42900" defTabSz="914400"/>
              <a:r>
                <a:rPr lang="en-US" b="1" noProof="1" smtClean="0">
                  <a:solidFill>
                    <a:schemeClr val="tx2"/>
                  </a:solidFill>
                  <a:latin typeface="Calibri" pitchFamily="-111" charset="0"/>
                </a:rPr>
                <a:t>COMPLETE</a:t>
              </a:r>
              <a:endParaRPr lang="en-US" b="1" noProof="1">
                <a:solidFill>
                  <a:schemeClr val="tx2"/>
                </a:solidFill>
                <a:latin typeface="Calibri" pitchFamily="-111" charset="0"/>
              </a:endParaRPr>
            </a:p>
          </p:txBody>
        </p:sp>
      </p:grpSp>
      <p:grpSp>
        <p:nvGrpSpPr>
          <p:cNvPr id="5" name="Group 852"/>
          <p:cNvGrpSpPr/>
          <p:nvPr/>
        </p:nvGrpSpPr>
        <p:grpSpPr>
          <a:xfrm>
            <a:off x="2411760" y="1086077"/>
            <a:ext cx="1578428" cy="1406819"/>
            <a:chOff x="4463144" y="4869160"/>
            <a:chExt cx="1578428" cy="1406819"/>
          </a:xfrm>
        </p:grpSpPr>
        <p:pic>
          <p:nvPicPr>
            <p:cNvPr id="2050" name="Picture 2" descr="G:\PPT SGS\Raw\selidik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14850" y="5073104"/>
              <a:ext cx="1473426" cy="1003846"/>
            </a:xfrm>
            <a:prstGeom prst="rect">
              <a:avLst/>
            </a:prstGeom>
            <a:noFill/>
          </p:spPr>
        </p:pic>
        <p:grpSp>
          <p:nvGrpSpPr>
            <p:cNvPr id="6" name="Group 722"/>
            <p:cNvGrpSpPr/>
            <p:nvPr/>
          </p:nvGrpSpPr>
          <p:grpSpPr>
            <a:xfrm>
              <a:off x="4463144" y="4869160"/>
              <a:ext cx="1578428" cy="1406819"/>
              <a:chOff x="4463144" y="4925626"/>
              <a:chExt cx="1578428" cy="1406819"/>
            </a:xfrm>
          </p:grpSpPr>
          <p:sp>
            <p:nvSpPr>
              <p:cNvPr id="581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7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611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2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3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4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5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6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7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8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9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0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1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2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3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4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5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6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7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8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582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3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4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5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6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7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8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89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0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1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2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3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4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5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6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7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8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599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0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1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2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3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4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5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6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7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8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09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10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8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29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0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1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2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3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4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5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6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7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8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39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40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641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grpSp>
        <p:nvGrpSpPr>
          <p:cNvPr id="9" name="Group 851"/>
          <p:cNvGrpSpPr/>
          <p:nvPr/>
        </p:nvGrpSpPr>
        <p:grpSpPr>
          <a:xfrm>
            <a:off x="7242044" y="4869160"/>
            <a:ext cx="1578428" cy="1406819"/>
            <a:chOff x="7242044" y="4869160"/>
            <a:chExt cx="1578428" cy="1406819"/>
          </a:xfrm>
        </p:grpSpPr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74071" y="5059680"/>
              <a:ext cx="1499256" cy="100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0" name="Group 787"/>
            <p:cNvGrpSpPr/>
            <p:nvPr/>
          </p:nvGrpSpPr>
          <p:grpSpPr>
            <a:xfrm>
              <a:off x="7242044" y="4869160"/>
              <a:ext cx="1578428" cy="1406819"/>
              <a:chOff x="4463144" y="4925626"/>
              <a:chExt cx="1578428" cy="1406819"/>
            </a:xfrm>
          </p:grpSpPr>
          <p:sp>
            <p:nvSpPr>
              <p:cNvPr id="789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11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835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6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7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8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9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0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1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2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3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4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5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6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7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8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49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0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51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12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792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3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4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5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6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7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8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799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0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1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2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3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4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5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6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7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8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09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0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1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2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3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4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5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6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7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8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19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0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1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2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3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4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5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6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7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8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29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0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1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2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3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34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grpSp>
        <p:nvGrpSpPr>
          <p:cNvPr id="13" name="Group 922"/>
          <p:cNvGrpSpPr/>
          <p:nvPr/>
        </p:nvGrpSpPr>
        <p:grpSpPr>
          <a:xfrm>
            <a:off x="6648962" y="1117179"/>
            <a:ext cx="1578428" cy="1406819"/>
            <a:chOff x="5687039" y="1117179"/>
            <a:chExt cx="1578428" cy="140681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741671" y="1314450"/>
              <a:ext cx="1476652" cy="1002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 722"/>
            <p:cNvGrpSpPr/>
            <p:nvPr/>
          </p:nvGrpSpPr>
          <p:grpSpPr>
            <a:xfrm>
              <a:off x="5687039" y="1117179"/>
              <a:ext cx="1578428" cy="1406819"/>
              <a:chOff x="4463144" y="4925626"/>
              <a:chExt cx="1578428" cy="1406819"/>
            </a:xfrm>
          </p:grpSpPr>
          <p:sp>
            <p:nvSpPr>
              <p:cNvPr id="860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15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906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7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8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9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0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1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2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3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4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5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6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7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8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19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20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21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22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16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863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4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5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6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7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8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69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0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1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2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3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4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5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6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7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8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79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0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1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2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3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4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5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6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7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8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89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0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1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2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3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4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5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6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7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8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899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0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1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2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3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4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05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929" name="Nedadgående pil 229"/>
          <p:cNvSpPr>
            <a:spLocks noChangeArrowheads="1"/>
          </p:cNvSpPr>
          <p:nvPr/>
        </p:nvSpPr>
        <p:spPr bwMode="auto">
          <a:xfrm>
            <a:off x="5173488" y="3016027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930" name="Rektangel 153"/>
          <p:cNvSpPr>
            <a:spLocks noChangeArrowheads="1"/>
          </p:cNvSpPr>
          <p:nvPr/>
        </p:nvSpPr>
        <p:spPr bwMode="auto">
          <a:xfrm>
            <a:off x="4363888" y="2468796"/>
            <a:ext cx="179228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COMPREHENSIVE EXAM Not later than  5</a:t>
            </a:r>
            <a:r>
              <a:rPr lang="en-US" sz="1100" baseline="300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th</a:t>
            </a: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Semester</a:t>
            </a:r>
          </a:p>
        </p:txBody>
      </p:sp>
      <p:grpSp>
        <p:nvGrpSpPr>
          <p:cNvPr id="17" name="Group 998"/>
          <p:cNvGrpSpPr/>
          <p:nvPr/>
        </p:nvGrpSpPr>
        <p:grpSpPr>
          <a:xfrm>
            <a:off x="4507904" y="1052736"/>
            <a:ext cx="1578428" cy="1406819"/>
            <a:chOff x="4507904" y="1104067"/>
            <a:chExt cx="1578428" cy="1406819"/>
          </a:xfrm>
        </p:grpSpPr>
        <p:pic>
          <p:nvPicPr>
            <p:cNvPr id="2058" name="Picture 10" descr="G:\PPT SGS\Raw\untitled.bmp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40564" y="1284195"/>
              <a:ext cx="1163430" cy="1013374"/>
            </a:xfrm>
            <a:prstGeom prst="rect">
              <a:avLst/>
            </a:prstGeom>
            <a:blipFill dpi="0" rotWithShape="1">
              <a:blip r:embed="rId8">
                <a:alphaModFix amt="54000"/>
              </a:blip>
              <a:srcRect/>
              <a:stretch>
                <a:fillRect/>
              </a:stretch>
            </a:blipFill>
            <a:effectLst>
              <a:outerShdw blurRad="50800" dist="50800" dir="5400000" algn="ctr" rotWithShape="0">
                <a:srgbClr val="000000"/>
              </a:outerShdw>
            </a:effectLst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A7C1"/>
                </a:clrFrom>
                <a:clrTo>
                  <a:srgbClr val="FFA7C1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5683795" y="1284194"/>
              <a:ext cx="334586" cy="1032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97" name="Rectangle 996"/>
            <p:cNvSpPr/>
            <p:nvPr/>
          </p:nvSpPr>
          <p:spPr>
            <a:xfrm>
              <a:off x="4507904" y="1284196"/>
              <a:ext cx="1576264" cy="1021976"/>
            </a:xfrm>
            <a:prstGeom prst="rect">
              <a:avLst/>
            </a:prstGeom>
            <a:gradFill flip="none" rotWithShape="1">
              <a:gsLst>
                <a:gs pos="28000">
                  <a:schemeClr val="tx1">
                    <a:lumMod val="85000"/>
                    <a:lumOff val="15000"/>
                    <a:alpha val="0"/>
                  </a:schemeClr>
                </a:gs>
                <a:gs pos="100000">
                  <a:schemeClr val="bg1">
                    <a:lumMod val="50000"/>
                    <a:alpha val="88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722"/>
            <p:cNvGrpSpPr/>
            <p:nvPr/>
          </p:nvGrpSpPr>
          <p:grpSpPr>
            <a:xfrm>
              <a:off x="4507904" y="1104067"/>
              <a:ext cx="1578428" cy="1406819"/>
              <a:chOff x="4463144" y="4925626"/>
              <a:chExt cx="1578428" cy="1406819"/>
            </a:xfrm>
          </p:grpSpPr>
          <p:sp>
            <p:nvSpPr>
              <p:cNvPr id="934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19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980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1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2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3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4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5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6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7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8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89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0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1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2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3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4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5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96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20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937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38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39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0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1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2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3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4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5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6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7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8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49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0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1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2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3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4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5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6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7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8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59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0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1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2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3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4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5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6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7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8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69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0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1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2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3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4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5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6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7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8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979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365" name="Rectangle 445"/>
          <p:cNvSpPr>
            <a:spLocks noChangeArrowheads="1"/>
          </p:cNvSpPr>
          <p:nvPr/>
        </p:nvSpPr>
        <p:spPr bwMode="auto">
          <a:xfrm>
            <a:off x="2596569" y="3501008"/>
            <a:ext cx="3055551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UPM STUDENT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364" name="Rektangel 153"/>
          <p:cNvSpPr>
            <a:spLocks noChangeArrowheads="1"/>
          </p:cNvSpPr>
          <p:nvPr/>
        </p:nvSpPr>
        <p:spPr bwMode="auto">
          <a:xfrm>
            <a:off x="403553" y="4725144"/>
            <a:ext cx="524856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28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PROGRAMME WITH THESIS</a:t>
            </a:r>
          </a:p>
          <a:p>
            <a:pPr algn="ctr" defTabSz="801688">
              <a:spcBef>
                <a:spcPct val="20000"/>
              </a:spcBef>
            </a:pPr>
            <a:r>
              <a:rPr lang="en-US" sz="28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(PhD &amp; MASTER) </a:t>
            </a:r>
            <a:endParaRPr lang="en-US" sz="28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pic>
        <p:nvPicPr>
          <p:cNvPr id="366" name="Content Placeholder 4" descr="Inner-UPM-Template_Option-1A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401892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Rektangel 621"/>
          <p:cNvSpPr>
            <a:spLocks noChangeArrowheads="1"/>
          </p:cNvSpPr>
          <p:nvPr/>
        </p:nvSpPr>
        <p:spPr bwMode="auto">
          <a:xfrm>
            <a:off x="4953053" y="4157663"/>
            <a:ext cx="1684896" cy="2221037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33" name="Rectangle 135"/>
          <p:cNvSpPr>
            <a:spLocks noChangeArrowheads="1"/>
          </p:cNvSpPr>
          <p:nvPr/>
        </p:nvSpPr>
        <p:spPr bwMode="auto">
          <a:xfrm>
            <a:off x="82049" y="3725215"/>
            <a:ext cx="8808910" cy="432448"/>
          </a:xfrm>
          <a:prstGeom prst="rect">
            <a:avLst/>
          </a:prstGeom>
          <a:gradFill rotWithShape="1">
            <a:gsLst>
              <a:gs pos="0">
                <a:schemeClr val="accent1">
                  <a:lumMod val="10000"/>
                </a:schemeClr>
              </a:gs>
              <a:gs pos="100000">
                <a:schemeClr val="tx2">
                  <a:alpha val="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alibri" pitchFamily="-111" charset="0"/>
            </a:endParaRPr>
          </a:p>
        </p:txBody>
      </p:sp>
      <p:grpSp>
        <p:nvGrpSpPr>
          <p:cNvPr id="2" name="Gruppe 75"/>
          <p:cNvGrpSpPr>
            <a:grpSpLocks/>
          </p:cNvGrpSpPr>
          <p:nvPr/>
        </p:nvGrpSpPr>
        <p:grpSpPr bwMode="auto">
          <a:xfrm>
            <a:off x="72008" y="3356992"/>
            <a:ext cx="7463476" cy="616559"/>
            <a:chOff x="272143" y="2949958"/>
            <a:chExt cx="8556211" cy="457921"/>
          </a:xfrm>
        </p:grpSpPr>
        <p:sp>
          <p:nvSpPr>
            <p:cNvPr id="300" name="Rectangle 445"/>
            <p:cNvSpPr>
              <a:spLocks noChangeArrowheads="1"/>
            </p:cNvSpPr>
            <p:nvPr/>
          </p:nvSpPr>
          <p:spPr bwMode="auto">
            <a:xfrm>
              <a:off x="1985304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1" name="Rectangle 446"/>
            <p:cNvSpPr>
              <a:spLocks noChangeArrowheads="1"/>
            </p:cNvSpPr>
            <p:nvPr/>
          </p:nvSpPr>
          <p:spPr bwMode="auto">
            <a:xfrm>
              <a:off x="3694626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2" name="Rectangle 447"/>
            <p:cNvSpPr>
              <a:spLocks noChangeArrowheads="1"/>
            </p:cNvSpPr>
            <p:nvPr/>
          </p:nvSpPr>
          <p:spPr bwMode="auto">
            <a:xfrm>
              <a:off x="5405867" y="2949958"/>
              <a:ext cx="1709324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3" name="Rectangle 448"/>
            <p:cNvSpPr>
              <a:spLocks noChangeArrowheads="1"/>
            </p:cNvSpPr>
            <p:nvPr/>
          </p:nvSpPr>
          <p:spPr bwMode="auto">
            <a:xfrm>
              <a:off x="7119028" y="2949958"/>
              <a:ext cx="1709322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  <p:sp>
          <p:nvSpPr>
            <p:cNvPr id="304" name="Rectangle 445"/>
            <p:cNvSpPr>
              <a:spLocks noChangeArrowheads="1"/>
            </p:cNvSpPr>
            <p:nvPr/>
          </p:nvSpPr>
          <p:spPr bwMode="auto">
            <a:xfrm>
              <a:off x="272143" y="2949958"/>
              <a:ext cx="1707405" cy="457921"/>
            </a:xfrm>
            <a:prstGeom prst="rect">
              <a:avLst/>
            </a:prstGeom>
            <a:gradFill rotWithShape="1">
              <a:gsLst>
                <a:gs pos="0">
                  <a:srgbClr val="C0FF4D"/>
                </a:gs>
                <a:gs pos="100000">
                  <a:srgbClr val="A4D329"/>
                </a:gs>
              </a:gsLst>
              <a:lin ang="5400000" scaled="1"/>
            </a:gradFill>
            <a:ln w="19050">
              <a:solidFill>
                <a:srgbClr val="92D050"/>
              </a:solidFill>
              <a:round/>
              <a:headEnd/>
              <a:tailEnd/>
            </a:ln>
          </p:spPr>
          <p:txBody>
            <a:bodyPr anchor="ctr"/>
            <a:lstStyle/>
            <a:p>
              <a:pPr indent="-342900" algn="ctr" defTabSz="914400"/>
              <a:endParaRPr lang="en-US" noProof="1">
                <a:latin typeface="Calibri" pitchFamily="-111" charset="0"/>
              </a:endParaRPr>
            </a:p>
          </p:txBody>
        </p:sp>
      </p:grpSp>
      <p:sp>
        <p:nvSpPr>
          <p:cNvPr id="307" name="Rectangle 447"/>
          <p:cNvSpPr>
            <a:spLocks noChangeArrowheads="1"/>
          </p:cNvSpPr>
          <p:nvPr/>
        </p:nvSpPr>
        <p:spPr bwMode="auto">
          <a:xfrm>
            <a:off x="4521138" y="3483300"/>
            <a:ext cx="1491022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4400"/>
            <a:endParaRPr lang="en-US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707" name="Rektangel 621"/>
          <p:cNvSpPr>
            <a:spLocks noChangeArrowheads="1"/>
          </p:cNvSpPr>
          <p:nvPr/>
        </p:nvSpPr>
        <p:spPr bwMode="auto">
          <a:xfrm>
            <a:off x="174174" y="1012701"/>
            <a:ext cx="1703994" cy="2221037"/>
          </a:xfrm>
          <a:prstGeom prst="rect">
            <a:avLst/>
          </a:prstGeom>
          <a:gradFill rotWithShape="1">
            <a:gsLst>
              <a:gs pos="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70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44035" name="Rectangle 4"/>
          <p:cNvSpPr>
            <a:spLocks noChangeArrowheads="1"/>
          </p:cNvSpPr>
          <p:nvPr/>
        </p:nvSpPr>
        <p:spPr bwMode="auto">
          <a:xfrm>
            <a:off x="0" y="260648"/>
            <a:ext cx="6286500" cy="5842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FFFF"/>
                </a:solidFill>
                <a:latin typeface="Calibri" pitchFamily="34" charset="0"/>
              </a:rPr>
              <a:t>PROGRAM PENGAJIAN</a:t>
            </a:r>
            <a:endParaRPr lang="en-US" sz="3200" b="1" i="1" dirty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4037" name="Picture 11" descr="logo UPM_berilmu berbakti_L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260648"/>
            <a:ext cx="135731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8001000" y="260648"/>
            <a:ext cx="1143000" cy="52228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2800" b="1" i="1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310" name="Nedadgående pil 95"/>
          <p:cNvSpPr>
            <a:spLocks noChangeArrowheads="1"/>
          </p:cNvSpPr>
          <p:nvPr/>
        </p:nvSpPr>
        <p:spPr bwMode="auto">
          <a:xfrm>
            <a:off x="914400" y="3048000"/>
            <a:ext cx="250825" cy="538163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380" name="Nedadgående pil 430"/>
          <p:cNvSpPr>
            <a:spLocks noChangeArrowheads="1"/>
          </p:cNvSpPr>
          <p:nvPr/>
        </p:nvSpPr>
        <p:spPr bwMode="auto">
          <a:xfrm rot="10800000">
            <a:off x="5587350" y="3916363"/>
            <a:ext cx="250825" cy="538162"/>
          </a:xfrm>
          <a:prstGeom prst="downArrow">
            <a:avLst>
              <a:gd name="adj1" fmla="val 50000"/>
              <a:gd name="adj2" fmla="val 50004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708" name="Rektangel 153"/>
          <p:cNvSpPr>
            <a:spLocks noChangeArrowheads="1"/>
          </p:cNvSpPr>
          <p:nvPr/>
        </p:nvSpPr>
        <p:spPr bwMode="auto">
          <a:xfrm>
            <a:off x="107504" y="2492896"/>
            <a:ext cx="17922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NEW STUDENTS REGISTRATION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3" name="Group 999"/>
          <p:cNvGrpSpPr/>
          <p:nvPr/>
        </p:nvGrpSpPr>
        <p:grpSpPr>
          <a:xfrm>
            <a:off x="239487" y="1086077"/>
            <a:ext cx="1578428" cy="1406819"/>
            <a:chOff x="239487" y="1052736"/>
            <a:chExt cx="1578428" cy="1406819"/>
          </a:xfrm>
        </p:grpSpPr>
        <p:sp>
          <p:nvSpPr>
            <p:cNvPr id="392" name="Freeform 1013"/>
            <p:cNvSpPr>
              <a:spLocks noEditPoints="1"/>
            </p:cNvSpPr>
            <p:nvPr/>
          </p:nvSpPr>
          <p:spPr bwMode="auto">
            <a:xfrm>
              <a:off x="239487" y="1052736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3" name="Freeform 1014"/>
            <p:cNvSpPr>
              <a:spLocks/>
            </p:cNvSpPr>
            <p:nvPr/>
          </p:nvSpPr>
          <p:spPr bwMode="auto">
            <a:xfrm>
              <a:off x="827862" y="2404866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4" name="Freeform 1015"/>
            <p:cNvSpPr>
              <a:spLocks/>
            </p:cNvSpPr>
            <p:nvPr/>
          </p:nvSpPr>
          <p:spPr bwMode="auto">
            <a:xfrm>
              <a:off x="780716" y="2425610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5" name="Freeform 1016"/>
            <p:cNvSpPr>
              <a:spLocks/>
            </p:cNvSpPr>
            <p:nvPr/>
          </p:nvSpPr>
          <p:spPr bwMode="auto">
            <a:xfrm>
              <a:off x="797689" y="2399209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6" name="Freeform 1017"/>
            <p:cNvSpPr>
              <a:spLocks noEditPoints="1"/>
            </p:cNvSpPr>
            <p:nvPr/>
          </p:nvSpPr>
          <p:spPr bwMode="auto">
            <a:xfrm>
              <a:off x="818433" y="2399209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7" name="Freeform 1018"/>
            <p:cNvSpPr>
              <a:spLocks/>
            </p:cNvSpPr>
            <p:nvPr/>
          </p:nvSpPr>
          <p:spPr bwMode="auto">
            <a:xfrm>
              <a:off x="1733053" y="2419953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8" name="Freeform 1019"/>
            <p:cNvSpPr>
              <a:spLocks/>
            </p:cNvSpPr>
            <p:nvPr/>
          </p:nvSpPr>
          <p:spPr bwMode="auto">
            <a:xfrm>
              <a:off x="1770770" y="2399209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399" name="Freeform 1020"/>
            <p:cNvSpPr>
              <a:spLocks/>
            </p:cNvSpPr>
            <p:nvPr/>
          </p:nvSpPr>
          <p:spPr bwMode="auto">
            <a:xfrm>
              <a:off x="1280457" y="2399209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0" name="Freeform 1021"/>
            <p:cNvSpPr>
              <a:spLocks/>
            </p:cNvSpPr>
            <p:nvPr/>
          </p:nvSpPr>
          <p:spPr bwMode="auto">
            <a:xfrm>
              <a:off x="876893" y="2401095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1" name="Freeform 1022"/>
            <p:cNvSpPr>
              <a:spLocks/>
            </p:cNvSpPr>
            <p:nvPr/>
          </p:nvSpPr>
          <p:spPr bwMode="auto">
            <a:xfrm>
              <a:off x="942896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2" name="Freeform 1023"/>
            <p:cNvSpPr>
              <a:spLocks/>
            </p:cNvSpPr>
            <p:nvPr/>
          </p:nvSpPr>
          <p:spPr bwMode="auto">
            <a:xfrm>
              <a:off x="963640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3" name="Freeform 1024"/>
            <p:cNvSpPr>
              <a:spLocks/>
            </p:cNvSpPr>
            <p:nvPr/>
          </p:nvSpPr>
          <p:spPr bwMode="auto">
            <a:xfrm>
              <a:off x="1008900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4" name="Freeform 1025"/>
            <p:cNvSpPr>
              <a:spLocks/>
            </p:cNvSpPr>
            <p:nvPr/>
          </p:nvSpPr>
          <p:spPr bwMode="auto">
            <a:xfrm>
              <a:off x="1040959" y="2401095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5" name="Freeform 1026"/>
            <p:cNvSpPr>
              <a:spLocks/>
            </p:cNvSpPr>
            <p:nvPr/>
          </p:nvSpPr>
          <p:spPr bwMode="auto">
            <a:xfrm>
              <a:off x="1029644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6" name="Freeform 1027"/>
            <p:cNvSpPr>
              <a:spLocks/>
            </p:cNvSpPr>
            <p:nvPr/>
          </p:nvSpPr>
          <p:spPr bwMode="auto">
            <a:xfrm>
              <a:off x="1095647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7" name="Freeform 1028"/>
            <p:cNvSpPr>
              <a:spLocks/>
            </p:cNvSpPr>
            <p:nvPr/>
          </p:nvSpPr>
          <p:spPr bwMode="auto">
            <a:xfrm>
              <a:off x="111827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8" name="Freeform 1029"/>
            <p:cNvSpPr>
              <a:spLocks/>
            </p:cNvSpPr>
            <p:nvPr/>
          </p:nvSpPr>
          <p:spPr bwMode="auto">
            <a:xfrm>
              <a:off x="1140907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09" name="Freeform 1030"/>
            <p:cNvSpPr>
              <a:spLocks/>
            </p:cNvSpPr>
            <p:nvPr/>
          </p:nvSpPr>
          <p:spPr bwMode="auto">
            <a:xfrm>
              <a:off x="1161651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0" name="Freeform 1031"/>
            <p:cNvSpPr>
              <a:spLocks/>
            </p:cNvSpPr>
            <p:nvPr/>
          </p:nvSpPr>
          <p:spPr bwMode="auto">
            <a:xfrm>
              <a:off x="1184281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1" name="Freeform 1032"/>
            <p:cNvSpPr>
              <a:spLocks/>
            </p:cNvSpPr>
            <p:nvPr/>
          </p:nvSpPr>
          <p:spPr bwMode="auto">
            <a:xfrm>
              <a:off x="1367205" y="2401095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2" name="Freeform 1033"/>
            <p:cNvSpPr>
              <a:spLocks/>
            </p:cNvSpPr>
            <p:nvPr/>
          </p:nvSpPr>
          <p:spPr bwMode="auto">
            <a:xfrm>
              <a:off x="1433209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3" name="Freeform 1034"/>
            <p:cNvSpPr>
              <a:spLocks/>
            </p:cNvSpPr>
            <p:nvPr/>
          </p:nvSpPr>
          <p:spPr bwMode="auto">
            <a:xfrm>
              <a:off x="1455838" y="2401095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4" name="Freeform 1035"/>
            <p:cNvSpPr>
              <a:spLocks/>
            </p:cNvSpPr>
            <p:nvPr/>
          </p:nvSpPr>
          <p:spPr bwMode="auto">
            <a:xfrm>
              <a:off x="1499212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5" name="Freeform 1036"/>
            <p:cNvSpPr>
              <a:spLocks/>
            </p:cNvSpPr>
            <p:nvPr/>
          </p:nvSpPr>
          <p:spPr bwMode="auto">
            <a:xfrm>
              <a:off x="1533157" y="2401095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6" name="Freeform 1037"/>
            <p:cNvSpPr>
              <a:spLocks/>
            </p:cNvSpPr>
            <p:nvPr/>
          </p:nvSpPr>
          <p:spPr bwMode="auto">
            <a:xfrm>
              <a:off x="1521842" y="2401095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7" name="Freeform 1038"/>
            <p:cNvSpPr>
              <a:spLocks/>
            </p:cNvSpPr>
            <p:nvPr/>
          </p:nvSpPr>
          <p:spPr bwMode="auto">
            <a:xfrm>
              <a:off x="1587845" y="2401095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8" name="Freeform 1039"/>
            <p:cNvSpPr>
              <a:spLocks/>
            </p:cNvSpPr>
            <p:nvPr/>
          </p:nvSpPr>
          <p:spPr bwMode="auto">
            <a:xfrm>
              <a:off x="1608589" y="2401095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19" name="Freeform 1040"/>
            <p:cNvSpPr>
              <a:spLocks/>
            </p:cNvSpPr>
            <p:nvPr/>
          </p:nvSpPr>
          <p:spPr bwMode="auto">
            <a:xfrm>
              <a:off x="163121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0" name="Freeform 1041"/>
            <p:cNvSpPr>
              <a:spLocks/>
            </p:cNvSpPr>
            <p:nvPr/>
          </p:nvSpPr>
          <p:spPr bwMode="auto">
            <a:xfrm>
              <a:off x="1653849" y="2401095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1" name="Freeform 1042"/>
            <p:cNvSpPr>
              <a:spLocks/>
            </p:cNvSpPr>
            <p:nvPr/>
          </p:nvSpPr>
          <p:spPr bwMode="auto">
            <a:xfrm>
              <a:off x="1674593" y="2401095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2" name="Freeform 1043"/>
            <p:cNvSpPr>
              <a:spLocks/>
            </p:cNvSpPr>
            <p:nvPr/>
          </p:nvSpPr>
          <p:spPr bwMode="auto">
            <a:xfrm>
              <a:off x="1506755" y="1069708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3" name="Freeform 1044"/>
            <p:cNvSpPr>
              <a:spLocks/>
            </p:cNvSpPr>
            <p:nvPr/>
          </p:nvSpPr>
          <p:spPr bwMode="auto">
            <a:xfrm>
              <a:off x="1186167" y="1069708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4" name="Freeform 1045"/>
            <p:cNvSpPr>
              <a:spLocks/>
            </p:cNvSpPr>
            <p:nvPr/>
          </p:nvSpPr>
          <p:spPr bwMode="auto">
            <a:xfrm>
              <a:off x="1463382" y="1073480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5" name="Freeform 1046"/>
            <p:cNvSpPr>
              <a:spLocks/>
            </p:cNvSpPr>
            <p:nvPr/>
          </p:nvSpPr>
          <p:spPr bwMode="auto">
            <a:xfrm>
              <a:off x="1435094" y="1073480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6" name="Freeform 1047"/>
            <p:cNvSpPr>
              <a:spLocks/>
            </p:cNvSpPr>
            <p:nvPr/>
          </p:nvSpPr>
          <p:spPr bwMode="auto">
            <a:xfrm>
              <a:off x="993813" y="1065937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7" name="Freeform 1048"/>
            <p:cNvSpPr>
              <a:spLocks/>
            </p:cNvSpPr>
            <p:nvPr/>
          </p:nvSpPr>
          <p:spPr bwMode="auto">
            <a:xfrm>
              <a:off x="1399264" y="1067823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8" name="Freeform 1049"/>
            <p:cNvSpPr>
              <a:spLocks noEditPoints="1"/>
            </p:cNvSpPr>
            <p:nvPr/>
          </p:nvSpPr>
          <p:spPr bwMode="auto">
            <a:xfrm>
              <a:off x="1427551" y="1067823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29" name="Freeform 1050"/>
            <p:cNvSpPr>
              <a:spLocks noEditPoints="1"/>
            </p:cNvSpPr>
            <p:nvPr/>
          </p:nvSpPr>
          <p:spPr bwMode="auto">
            <a:xfrm>
              <a:off x="1455838" y="1067823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0" name="Rectangle 1051"/>
            <p:cNvSpPr>
              <a:spLocks noChangeArrowheads="1"/>
            </p:cNvSpPr>
            <p:nvPr/>
          </p:nvSpPr>
          <p:spPr bwMode="auto">
            <a:xfrm>
              <a:off x="1486011" y="1082909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1" name="Freeform 1052"/>
            <p:cNvSpPr>
              <a:spLocks/>
            </p:cNvSpPr>
            <p:nvPr/>
          </p:nvSpPr>
          <p:spPr bwMode="auto">
            <a:xfrm>
              <a:off x="605335" y="1067823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2" name="Freeform 1053"/>
            <p:cNvSpPr>
              <a:spLocks/>
            </p:cNvSpPr>
            <p:nvPr/>
          </p:nvSpPr>
          <p:spPr bwMode="auto">
            <a:xfrm>
              <a:off x="637394" y="1067823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3" name="Rectangle 1054"/>
            <p:cNvSpPr>
              <a:spLocks noChangeArrowheads="1"/>
            </p:cNvSpPr>
            <p:nvPr/>
          </p:nvSpPr>
          <p:spPr bwMode="auto">
            <a:xfrm>
              <a:off x="590249" y="1067823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4" name="Freeform 1055"/>
            <p:cNvSpPr>
              <a:spLocks/>
            </p:cNvSpPr>
            <p:nvPr/>
          </p:nvSpPr>
          <p:spPr bwMode="auto">
            <a:xfrm>
              <a:off x="558190" y="1067823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5" name="Freeform 1056"/>
            <p:cNvSpPr>
              <a:spLocks/>
            </p:cNvSpPr>
            <p:nvPr/>
          </p:nvSpPr>
          <p:spPr bwMode="auto">
            <a:xfrm>
              <a:off x="1269143" y="1064051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6" name="Freeform 1057"/>
            <p:cNvSpPr>
              <a:spLocks noEditPoints="1"/>
            </p:cNvSpPr>
            <p:nvPr/>
          </p:nvSpPr>
          <p:spPr bwMode="auto">
            <a:xfrm>
              <a:off x="1178623" y="1064051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7" name="Freeform 1058"/>
            <p:cNvSpPr>
              <a:spLocks/>
            </p:cNvSpPr>
            <p:nvPr/>
          </p:nvSpPr>
          <p:spPr bwMode="auto">
            <a:xfrm>
              <a:off x="1237084" y="1065937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8" name="Freeform 1059"/>
            <p:cNvSpPr>
              <a:spLocks/>
            </p:cNvSpPr>
            <p:nvPr/>
          </p:nvSpPr>
          <p:spPr bwMode="auto">
            <a:xfrm>
              <a:off x="1206911" y="1064051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39" name="Freeform 1060"/>
            <p:cNvSpPr>
              <a:spLocks/>
            </p:cNvSpPr>
            <p:nvPr/>
          </p:nvSpPr>
          <p:spPr bwMode="auto">
            <a:xfrm>
              <a:off x="712827" y="2421839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0" name="Freeform 1061"/>
            <p:cNvSpPr>
              <a:spLocks/>
            </p:cNvSpPr>
            <p:nvPr/>
          </p:nvSpPr>
          <p:spPr bwMode="auto">
            <a:xfrm>
              <a:off x="750543" y="2401095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1" name="Freeform 1062"/>
            <p:cNvSpPr>
              <a:spLocks/>
            </p:cNvSpPr>
            <p:nvPr/>
          </p:nvSpPr>
          <p:spPr bwMode="auto">
            <a:xfrm>
              <a:off x="260231" y="2401095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2" name="Freeform 1063"/>
            <p:cNvSpPr>
              <a:spLocks/>
            </p:cNvSpPr>
            <p:nvPr/>
          </p:nvSpPr>
          <p:spPr bwMode="auto">
            <a:xfrm>
              <a:off x="346979" y="2402981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3" name="Freeform 1064"/>
            <p:cNvSpPr>
              <a:spLocks/>
            </p:cNvSpPr>
            <p:nvPr/>
          </p:nvSpPr>
          <p:spPr bwMode="auto">
            <a:xfrm>
              <a:off x="412982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4" name="Freeform 1065"/>
            <p:cNvSpPr>
              <a:spLocks/>
            </p:cNvSpPr>
            <p:nvPr/>
          </p:nvSpPr>
          <p:spPr bwMode="auto">
            <a:xfrm>
              <a:off x="435612" y="2402981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5" name="Freeform 1066"/>
            <p:cNvSpPr>
              <a:spLocks/>
            </p:cNvSpPr>
            <p:nvPr/>
          </p:nvSpPr>
          <p:spPr bwMode="auto">
            <a:xfrm>
              <a:off x="478986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6" name="Freeform 1067"/>
            <p:cNvSpPr>
              <a:spLocks/>
            </p:cNvSpPr>
            <p:nvPr/>
          </p:nvSpPr>
          <p:spPr bwMode="auto">
            <a:xfrm>
              <a:off x="512930" y="2402981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7" name="Freeform 1068"/>
            <p:cNvSpPr>
              <a:spLocks/>
            </p:cNvSpPr>
            <p:nvPr/>
          </p:nvSpPr>
          <p:spPr bwMode="auto">
            <a:xfrm>
              <a:off x="501615" y="2402981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8" name="Freeform 1069"/>
            <p:cNvSpPr>
              <a:spLocks/>
            </p:cNvSpPr>
            <p:nvPr/>
          </p:nvSpPr>
          <p:spPr bwMode="auto">
            <a:xfrm>
              <a:off x="567619" y="2402981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49" name="Freeform 1070"/>
            <p:cNvSpPr>
              <a:spLocks/>
            </p:cNvSpPr>
            <p:nvPr/>
          </p:nvSpPr>
          <p:spPr bwMode="auto">
            <a:xfrm>
              <a:off x="58836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0" name="Freeform 1071"/>
            <p:cNvSpPr>
              <a:spLocks/>
            </p:cNvSpPr>
            <p:nvPr/>
          </p:nvSpPr>
          <p:spPr bwMode="auto">
            <a:xfrm>
              <a:off x="61099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1" name="Freeform 1072"/>
            <p:cNvSpPr>
              <a:spLocks/>
            </p:cNvSpPr>
            <p:nvPr/>
          </p:nvSpPr>
          <p:spPr bwMode="auto">
            <a:xfrm>
              <a:off x="633623" y="2402981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2" name="Freeform 1073"/>
            <p:cNvSpPr>
              <a:spLocks/>
            </p:cNvSpPr>
            <p:nvPr/>
          </p:nvSpPr>
          <p:spPr bwMode="auto">
            <a:xfrm>
              <a:off x="654367" y="2402981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pic>
          <p:nvPicPr>
            <p:cNvPr id="709" name="Picture 2" descr="G:\PPT SGS\Raw\sarjana0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3484" y="1243475"/>
              <a:ext cx="1467286" cy="1005128"/>
            </a:xfrm>
            <a:prstGeom prst="rect">
              <a:avLst/>
            </a:prstGeom>
            <a:noFill/>
          </p:spPr>
        </p:pic>
      </p:grpSp>
      <p:sp>
        <p:nvSpPr>
          <p:cNvPr id="309" name="Rectangle 445"/>
          <p:cNvSpPr>
            <a:spLocks noChangeArrowheads="1"/>
          </p:cNvSpPr>
          <p:nvPr/>
        </p:nvSpPr>
        <p:spPr bwMode="auto">
          <a:xfrm>
            <a:off x="107504" y="3501008"/>
            <a:ext cx="1572771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REGISTRATION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927" name="Rektangel 153"/>
          <p:cNvSpPr>
            <a:spLocks noChangeArrowheads="1"/>
          </p:cNvSpPr>
          <p:nvPr/>
        </p:nvSpPr>
        <p:spPr bwMode="auto">
          <a:xfrm>
            <a:off x="4939952" y="4509120"/>
            <a:ext cx="17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EXAMINATION</a:t>
            </a: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5378" y="5050859"/>
            <a:ext cx="1500281" cy="101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923"/>
          <p:cNvGrpSpPr/>
          <p:nvPr/>
        </p:nvGrpSpPr>
        <p:grpSpPr>
          <a:xfrm>
            <a:off x="5021027" y="4869160"/>
            <a:ext cx="1578428" cy="1406819"/>
            <a:chOff x="2906483" y="1153009"/>
            <a:chExt cx="1578428" cy="1406819"/>
          </a:xfrm>
        </p:grpSpPr>
        <p:sp>
          <p:nvSpPr>
            <p:cNvPr id="455" name="Freeform 1013"/>
            <p:cNvSpPr>
              <a:spLocks noEditPoints="1"/>
            </p:cNvSpPr>
            <p:nvPr/>
          </p:nvSpPr>
          <p:spPr bwMode="auto">
            <a:xfrm>
              <a:off x="2906483" y="1153009"/>
              <a:ext cx="1578428" cy="1406819"/>
            </a:xfrm>
            <a:custGeom>
              <a:avLst/>
              <a:gdLst/>
              <a:ahLst/>
              <a:cxnLst>
                <a:cxn ang="0">
                  <a:pos x="1504" y="96"/>
                </a:cxn>
                <a:cxn ang="0">
                  <a:pos x="1574" y="76"/>
                </a:cxn>
                <a:cxn ang="0">
                  <a:pos x="1582" y="192"/>
                </a:cxn>
                <a:cxn ang="0">
                  <a:pos x="1506" y="186"/>
                </a:cxn>
                <a:cxn ang="0">
                  <a:pos x="1316" y="76"/>
                </a:cxn>
                <a:cxn ang="0">
                  <a:pos x="1388" y="96"/>
                </a:cxn>
                <a:cxn ang="0">
                  <a:pos x="1324" y="198"/>
                </a:cxn>
                <a:cxn ang="0">
                  <a:pos x="1102" y="96"/>
                </a:cxn>
                <a:cxn ang="0">
                  <a:pos x="1166" y="74"/>
                </a:cxn>
                <a:cxn ang="0">
                  <a:pos x="1186" y="186"/>
                </a:cxn>
                <a:cxn ang="0">
                  <a:pos x="1108" y="192"/>
                </a:cxn>
                <a:cxn ang="0">
                  <a:pos x="908" y="82"/>
                </a:cxn>
                <a:cxn ang="0">
                  <a:pos x="984" y="88"/>
                </a:cxn>
                <a:cxn ang="0">
                  <a:pos x="966" y="198"/>
                </a:cxn>
                <a:cxn ang="0">
                  <a:pos x="902" y="96"/>
                </a:cxn>
                <a:cxn ang="0">
                  <a:pos x="764" y="74"/>
                </a:cxn>
                <a:cxn ang="0">
                  <a:pos x="786" y="176"/>
                </a:cxn>
                <a:cxn ang="0">
                  <a:pos x="714" y="196"/>
                </a:cxn>
                <a:cxn ang="0">
                  <a:pos x="502" y="88"/>
                </a:cxn>
                <a:cxn ang="0">
                  <a:pos x="580" y="82"/>
                </a:cxn>
                <a:cxn ang="0">
                  <a:pos x="572" y="196"/>
                </a:cxn>
                <a:cxn ang="0">
                  <a:pos x="500" y="176"/>
                </a:cxn>
                <a:cxn ang="0">
                  <a:pos x="322" y="74"/>
                </a:cxn>
                <a:cxn ang="0">
                  <a:pos x="386" y="176"/>
                </a:cxn>
                <a:cxn ang="0">
                  <a:pos x="322" y="198"/>
                </a:cxn>
                <a:cxn ang="0">
                  <a:pos x="100" y="96"/>
                </a:cxn>
                <a:cxn ang="0">
                  <a:pos x="172" y="76"/>
                </a:cxn>
                <a:cxn ang="0">
                  <a:pos x="178" y="192"/>
                </a:cxn>
                <a:cxn ang="0">
                  <a:pos x="102" y="186"/>
                </a:cxn>
                <a:cxn ang="0">
                  <a:pos x="172" y="1402"/>
                </a:cxn>
                <a:cxn ang="0">
                  <a:pos x="100" y="1382"/>
                </a:cxn>
                <a:cxn ang="0">
                  <a:pos x="164" y="1280"/>
                </a:cxn>
                <a:cxn ang="0">
                  <a:pos x="386" y="1382"/>
                </a:cxn>
                <a:cxn ang="0">
                  <a:pos x="322" y="1404"/>
                </a:cxn>
                <a:cxn ang="0">
                  <a:pos x="302" y="1292"/>
                </a:cxn>
                <a:cxn ang="0">
                  <a:pos x="378" y="1286"/>
                </a:cxn>
                <a:cxn ang="0">
                  <a:pos x="580" y="1396"/>
                </a:cxn>
                <a:cxn ang="0">
                  <a:pos x="502" y="1390"/>
                </a:cxn>
                <a:cxn ang="0">
                  <a:pos x="522" y="1280"/>
                </a:cxn>
                <a:cxn ang="0">
                  <a:pos x="586" y="1382"/>
                </a:cxn>
                <a:cxn ang="0">
                  <a:pos x="724" y="1404"/>
                </a:cxn>
                <a:cxn ang="0">
                  <a:pos x="702" y="1302"/>
                </a:cxn>
                <a:cxn ang="0">
                  <a:pos x="772" y="1282"/>
                </a:cxn>
                <a:cxn ang="0">
                  <a:pos x="984" y="1390"/>
                </a:cxn>
                <a:cxn ang="0">
                  <a:pos x="908" y="1396"/>
                </a:cxn>
                <a:cxn ang="0">
                  <a:pos x="916" y="1282"/>
                </a:cxn>
                <a:cxn ang="0">
                  <a:pos x="986" y="1302"/>
                </a:cxn>
                <a:cxn ang="0">
                  <a:pos x="1166" y="1404"/>
                </a:cxn>
                <a:cxn ang="0">
                  <a:pos x="1102" y="1302"/>
                </a:cxn>
                <a:cxn ang="0">
                  <a:pos x="1166" y="1280"/>
                </a:cxn>
                <a:cxn ang="0">
                  <a:pos x="1388" y="1382"/>
                </a:cxn>
                <a:cxn ang="0">
                  <a:pos x="1316" y="1402"/>
                </a:cxn>
                <a:cxn ang="0">
                  <a:pos x="1310" y="1286"/>
                </a:cxn>
                <a:cxn ang="0">
                  <a:pos x="1386" y="1292"/>
                </a:cxn>
                <a:cxn ang="0">
                  <a:pos x="1574" y="1402"/>
                </a:cxn>
                <a:cxn ang="0">
                  <a:pos x="1504" y="1382"/>
                </a:cxn>
                <a:cxn ang="0">
                  <a:pos x="1566" y="1280"/>
                </a:cxn>
                <a:cxn ang="0">
                  <a:pos x="1600" y="1246"/>
                </a:cxn>
                <a:cxn ang="0">
                  <a:pos x="84" y="1268"/>
                </a:cxn>
                <a:cxn ang="0">
                  <a:pos x="74" y="234"/>
                </a:cxn>
                <a:cxn ang="0">
                  <a:pos x="84" y="224"/>
                </a:cxn>
                <a:cxn ang="0">
                  <a:pos x="1600" y="234"/>
                </a:cxn>
              </a:cxnLst>
              <a:rect l="0" t="0" r="r" b="b"/>
              <a:pathLst>
                <a:path w="1674" h="1492">
                  <a:moveTo>
                    <a:pt x="0" y="0"/>
                  </a:moveTo>
                  <a:lnTo>
                    <a:pt x="0" y="1492"/>
                  </a:lnTo>
                  <a:lnTo>
                    <a:pt x="1674" y="1492"/>
                  </a:lnTo>
                  <a:lnTo>
                    <a:pt x="1674" y="0"/>
                  </a:lnTo>
                  <a:lnTo>
                    <a:pt x="0" y="0"/>
                  </a:lnTo>
                  <a:close/>
                  <a:moveTo>
                    <a:pt x="1504" y="96"/>
                  </a:moveTo>
                  <a:lnTo>
                    <a:pt x="1504" y="96"/>
                  </a:lnTo>
                  <a:lnTo>
                    <a:pt x="1506" y="88"/>
                  </a:lnTo>
                  <a:lnTo>
                    <a:pt x="1510" y="82"/>
                  </a:lnTo>
                  <a:lnTo>
                    <a:pt x="1516" y="76"/>
                  </a:lnTo>
                  <a:lnTo>
                    <a:pt x="1526" y="74"/>
                  </a:lnTo>
                  <a:lnTo>
                    <a:pt x="1566" y="74"/>
                  </a:lnTo>
                  <a:lnTo>
                    <a:pt x="1566" y="74"/>
                  </a:lnTo>
                  <a:lnTo>
                    <a:pt x="1574" y="76"/>
                  </a:lnTo>
                  <a:lnTo>
                    <a:pt x="1582" y="82"/>
                  </a:lnTo>
                  <a:lnTo>
                    <a:pt x="1586" y="88"/>
                  </a:lnTo>
                  <a:lnTo>
                    <a:pt x="1588" y="96"/>
                  </a:lnTo>
                  <a:lnTo>
                    <a:pt x="1588" y="176"/>
                  </a:lnTo>
                  <a:lnTo>
                    <a:pt x="1588" y="176"/>
                  </a:lnTo>
                  <a:lnTo>
                    <a:pt x="1586" y="186"/>
                  </a:lnTo>
                  <a:lnTo>
                    <a:pt x="1582" y="192"/>
                  </a:lnTo>
                  <a:lnTo>
                    <a:pt x="1574" y="196"/>
                  </a:lnTo>
                  <a:lnTo>
                    <a:pt x="1566" y="198"/>
                  </a:lnTo>
                  <a:lnTo>
                    <a:pt x="1526" y="198"/>
                  </a:lnTo>
                  <a:lnTo>
                    <a:pt x="1526" y="198"/>
                  </a:lnTo>
                  <a:lnTo>
                    <a:pt x="1516" y="196"/>
                  </a:lnTo>
                  <a:lnTo>
                    <a:pt x="1510" y="192"/>
                  </a:lnTo>
                  <a:lnTo>
                    <a:pt x="1506" y="186"/>
                  </a:lnTo>
                  <a:lnTo>
                    <a:pt x="1504" y="176"/>
                  </a:lnTo>
                  <a:lnTo>
                    <a:pt x="1504" y="96"/>
                  </a:lnTo>
                  <a:close/>
                  <a:moveTo>
                    <a:pt x="1302" y="96"/>
                  </a:moveTo>
                  <a:lnTo>
                    <a:pt x="1302" y="96"/>
                  </a:lnTo>
                  <a:lnTo>
                    <a:pt x="1304" y="88"/>
                  </a:lnTo>
                  <a:lnTo>
                    <a:pt x="1310" y="82"/>
                  </a:lnTo>
                  <a:lnTo>
                    <a:pt x="1316" y="76"/>
                  </a:lnTo>
                  <a:lnTo>
                    <a:pt x="1324" y="74"/>
                  </a:lnTo>
                  <a:lnTo>
                    <a:pt x="1366" y="74"/>
                  </a:lnTo>
                  <a:lnTo>
                    <a:pt x="1366" y="74"/>
                  </a:lnTo>
                  <a:lnTo>
                    <a:pt x="1374" y="76"/>
                  </a:lnTo>
                  <a:lnTo>
                    <a:pt x="1382" y="82"/>
                  </a:lnTo>
                  <a:lnTo>
                    <a:pt x="1386" y="88"/>
                  </a:lnTo>
                  <a:lnTo>
                    <a:pt x="1388" y="96"/>
                  </a:lnTo>
                  <a:lnTo>
                    <a:pt x="1388" y="176"/>
                  </a:lnTo>
                  <a:lnTo>
                    <a:pt x="1388" y="176"/>
                  </a:lnTo>
                  <a:lnTo>
                    <a:pt x="1386" y="186"/>
                  </a:lnTo>
                  <a:lnTo>
                    <a:pt x="1382" y="192"/>
                  </a:lnTo>
                  <a:lnTo>
                    <a:pt x="1374" y="196"/>
                  </a:lnTo>
                  <a:lnTo>
                    <a:pt x="1366" y="198"/>
                  </a:lnTo>
                  <a:lnTo>
                    <a:pt x="1324" y="198"/>
                  </a:lnTo>
                  <a:lnTo>
                    <a:pt x="1324" y="198"/>
                  </a:lnTo>
                  <a:lnTo>
                    <a:pt x="1316" y="196"/>
                  </a:lnTo>
                  <a:lnTo>
                    <a:pt x="1310" y="192"/>
                  </a:lnTo>
                  <a:lnTo>
                    <a:pt x="1304" y="186"/>
                  </a:lnTo>
                  <a:lnTo>
                    <a:pt x="1302" y="176"/>
                  </a:lnTo>
                  <a:lnTo>
                    <a:pt x="1302" y="96"/>
                  </a:lnTo>
                  <a:close/>
                  <a:moveTo>
                    <a:pt x="1102" y="96"/>
                  </a:moveTo>
                  <a:lnTo>
                    <a:pt x="1102" y="96"/>
                  </a:lnTo>
                  <a:lnTo>
                    <a:pt x="1104" y="88"/>
                  </a:lnTo>
                  <a:lnTo>
                    <a:pt x="1108" y="82"/>
                  </a:lnTo>
                  <a:lnTo>
                    <a:pt x="1116" y="76"/>
                  </a:lnTo>
                  <a:lnTo>
                    <a:pt x="1124" y="74"/>
                  </a:lnTo>
                  <a:lnTo>
                    <a:pt x="1166" y="74"/>
                  </a:lnTo>
                  <a:lnTo>
                    <a:pt x="1166" y="74"/>
                  </a:lnTo>
                  <a:lnTo>
                    <a:pt x="1174" y="76"/>
                  </a:lnTo>
                  <a:lnTo>
                    <a:pt x="1180" y="82"/>
                  </a:lnTo>
                  <a:lnTo>
                    <a:pt x="1186" y="88"/>
                  </a:lnTo>
                  <a:lnTo>
                    <a:pt x="1188" y="96"/>
                  </a:lnTo>
                  <a:lnTo>
                    <a:pt x="1188" y="176"/>
                  </a:lnTo>
                  <a:lnTo>
                    <a:pt x="1188" y="176"/>
                  </a:lnTo>
                  <a:lnTo>
                    <a:pt x="1186" y="186"/>
                  </a:lnTo>
                  <a:lnTo>
                    <a:pt x="1180" y="192"/>
                  </a:lnTo>
                  <a:lnTo>
                    <a:pt x="1174" y="196"/>
                  </a:lnTo>
                  <a:lnTo>
                    <a:pt x="1166" y="198"/>
                  </a:lnTo>
                  <a:lnTo>
                    <a:pt x="1124" y="198"/>
                  </a:lnTo>
                  <a:lnTo>
                    <a:pt x="1124" y="198"/>
                  </a:lnTo>
                  <a:lnTo>
                    <a:pt x="1116" y="196"/>
                  </a:lnTo>
                  <a:lnTo>
                    <a:pt x="1108" y="192"/>
                  </a:lnTo>
                  <a:lnTo>
                    <a:pt x="1104" y="186"/>
                  </a:lnTo>
                  <a:lnTo>
                    <a:pt x="1102" y="176"/>
                  </a:lnTo>
                  <a:lnTo>
                    <a:pt x="1102" y="96"/>
                  </a:lnTo>
                  <a:close/>
                  <a:moveTo>
                    <a:pt x="902" y="96"/>
                  </a:moveTo>
                  <a:lnTo>
                    <a:pt x="902" y="96"/>
                  </a:lnTo>
                  <a:lnTo>
                    <a:pt x="904" y="88"/>
                  </a:lnTo>
                  <a:lnTo>
                    <a:pt x="908" y="82"/>
                  </a:lnTo>
                  <a:lnTo>
                    <a:pt x="916" y="76"/>
                  </a:lnTo>
                  <a:lnTo>
                    <a:pt x="924" y="74"/>
                  </a:lnTo>
                  <a:lnTo>
                    <a:pt x="966" y="74"/>
                  </a:lnTo>
                  <a:lnTo>
                    <a:pt x="966" y="74"/>
                  </a:lnTo>
                  <a:lnTo>
                    <a:pt x="974" y="76"/>
                  </a:lnTo>
                  <a:lnTo>
                    <a:pt x="980" y="82"/>
                  </a:lnTo>
                  <a:lnTo>
                    <a:pt x="984" y="88"/>
                  </a:lnTo>
                  <a:lnTo>
                    <a:pt x="986" y="96"/>
                  </a:lnTo>
                  <a:lnTo>
                    <a:pt x="986" y="176"/>
                  </a:lnTo>
                  <a:lnTo>
                    <a:pt x="986" y="176"/>
                  </a:lnTo>
                  <a:lnTo>
                    <a:pt x="984" y="186"/>
                  </a:lnTo>
                  <a:lnTo>
                    <a:pt x="980" y="192"/>
                  </a:lnTo>
                  <a:lnTo>
                    <a:pt x="974" y="196"/>
                  </a:lnTo>
                  <a:lnTo>
                    <a:pt x="966" y="198"/>
                  </a:lnTo>
                  <a:lnTo>
                    <a:pt x="924" y="198"/>
                  </a:lnTo>
                  <a:lnTo>
                    <a:pt x="924" y="198"/>
                  </a:lnTo>
                  <a:lnTo>
                    <a:pt x="916" y="196"/>
                  </a:lnTo>
                  <a:lnTo>
                    <a:pt x="908" y="192"/>
                  </a:lnTo>
                  <a:lnTo>
                    <a:pt x="904" y="186"/>
                  </a:lnTo>
                  <a:lnTo>
                    <a:pt x="902" y="176"/>
                  </a:lnTo>
                  <a:lnTo>
                    <a:pt x="902" y="96"/>
                  </a:lnTo>
                  <a:close/>
                  <a:moveTo>
                    <a:pt x="702" y="96"/>
                  </a:moveTo>
                  <a:lnTo>
                    <a:pt x="702" y="96"/>
                  </a:lnTo>
                  <a:lnTo>
                    <a:pt x="704" y="88"/>
                  </a:lnTo>
                  <a:lnTo>
                    <a:pt x="708" y="82"/>
                  </a:lnTo>
                  <a:lnTo>
                    <a:pt x="714" y="76"/>
                  </a:lnTo>
                  <a:lnTo>
                    <a:pt x="724" y="74"/>
                  </a:lnTo>
                  <a:lnTo>
                    <a:pt x="764" y="74"/>
                  </a:lnTo>
                  <a:lnTo>
                    <a:pt x="764" y="74"/>
                  </a:lnTo>
                  <a:lnTo>
                    <a:pt x="772" y="76"/>
                  </a:lnTo>
                  <a:lnTo>
                    <a:pt x="780" y="82"/>
                  </a:lnTo>
                  <a:lnTo>
                    <a:pt x="784" y="88"/>
                  </a:lnTo>
                  <a:lnTo>
                    <a:pt x="786" y="96"/>
                  </a:lnTo>
                  <a:lnTo>
                    <a:pt x="786" y="176"/>
                  </a:lnTo>
                  <a:lnTo>
                    <a:pt x="786" y="176"/>
                  </a:lnTo>
                  <a:lnTo>
                    <a:pt x="784" y="186"/>
                  </a:lnTo>
                  <a:lnTo>
                    <a:pt x="780" y="192"/>
                  </a:lnTo>
                  <a:lnTo>
                    <a:pt x="772" y="196"/>
                  </a:lnTo>
                  <a:lnTo>
                    <a:pt x="764" y="198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14" y="196"/>
                  </a:lnTo>
                  <a:lnTo>
                    <a:pt x="708" y="192"/>
                  </a:lnTo>
                  <a:lnTo>
                    <a:pt x="704" y="186"/>
                  </a:lnTo>
                  <a:lnTo>
                    <a:pt x="702" y="176"/>
                  </a:lnTo>
                  <a:lnTo>
                    <a:pt x="702" y="96"/>
                  </a:lnTo>
                  <a:close/>
                  <a:moveTo>
                    <a:pt x="500" y="96"/>
                  </a:moveTo>
                  <a:lnTo>
                    <a:pt x="500" y="96"/>
                  </a:lnTo>
                  <a:lnTo>
                    <a:pt x="502" y="88"/>
                  </a:lnTo>
                  <a:lnTo>
                    <a:pt x="508" y="82"/>
                  </a:lnTo>
                  <a:lnTo>
                    <a:pt x="514" y="76"/>
                  </a:lnTo>
                  <a:lnTo>
                    <a:pt x="522" y="74"/>
                  </a:lnTo>
                  <a:lnTo>
                    <a:pt x="564" y="74"/>
                  </a:lnTo>
                  <a:lnTo>
                    <a:pt x="564" y="74"/>
                  </a:lnTo>
                  <a:lnTo>
                    <a:pt x="572" y="76"/>
                  </a:lnTo>
                  <a:lnTo>
                    <a:pt x="580" y="82"/>
                  </a:lnTo>
                  <a:lnTo>
                    <a:pt x="584" y="88"/>
                  </a:lnTo>
                  <a:lnTo>
                    <a:pt x="586" y="96"/>
                  </a:lnTo>
                  <a:lnTo>
                    <a:pt x="586" y="176"/>
                  </a:lnTo>
                  <a:lnTo>
                    <a:pt x="586" y="176"/>
                  </a:lnTo>
                  <a:lnTo>
                    <a:pt x="584" y="186"/>
                  </a:lnTo>
                  <a:lnTo>
                    <a:pt x="580" y="192"/>
                  </a:lnTo>
                  <a:lnTo>
                    <a:pt x="572" y="196"/>
                  </a:lnTo>
                  <a:lnTo>
                    <a:pt x="564" y="198"/>
                  </a:lnTo>
                  <a:lnTo>
                    <a:pt x="522" y="198"/>
                  </a:lnTo>
                  <a:lnTo>
                    <a:pt x="522" y="198"/>
                  </a:lnTo>
                  <a:lnTo>
                    <a:pt x="514" y="196"/>
                  </a:lnTo>
                  <a:lnTo>
                    <a:pt x="508" y="192"/>
                  </a:lnTo>
                  <a:lnTo>
                    <a:pt x="502" y="186"/>
                  </a:lnTo>
                  <a:lnTo>
                    <a:pt x="500" y="176"/>
                  </a:lnTo>
                  <a:lnTo>
                    <a:pt x="500" y="96"/>
                  </a:lnTo>
                  <a:close/>
                  <a:moveTo>
                    <a:pt x="300" y="96"/>
                  </a:moveTo>
                  <a:lnTo>
                    <a:pt x="300" y="96"/>
                  </a:lnTo>
                  <a:lnTo>
                    <a:pt x="302" y="88"/>
                  </a:lnTo>
                  <a:lnTo>
                    <a:pt x="306" y="82"/>
                  </a:lnTo>
                  <a:lnTo>
                    <a:pt x="314" y="76"/>
                  </a:lnTo>
                  <a:lnTo>
                    <a:pt x="322" y="74"/>
                  </a:lnTo>
                  <a:lnTo>
                    <a:pt x="364" y="74"/>
                  </a:lnTo>
                  <a:lnTo>
                    <a:pt x="364" y="74"/>
                  </a:lnTo>
                  <a:lnTo>
                    <a:pt x="372" y="76"/>
                  </a:lnTo>
                  <a:lnTo>
                    <a:pt x="378" y="82"/>
                  </a:lnTo>
                  <a:lnTo>
                    <a:pt x="384" y="88"/>
                  </a:lnTo>
                  <a:lnTo>
                    <a:pt x="386" y="96"/>
                  </a:lnTo>
                  <a:lnTo>
                    <a:pt x="386" y="176"/>
                  </a:lnTo>
                  <a:lnTo>
                    <a:pt x="386" y="176"/>
                  </a:lnTo>
                  <a:lnTo>
                    <a:pt x="384" y="186"/>
                  </a:lnTo>
                  <a:lnTo>
                    <a:pt x="378" y="192"/>
                  </a:lnTo>
                  <a:lnTo>
                    <a:pt x="372" y="196"/>
                  </a:lnTo>
                  <a:lnTo>
                    <a:pt x="364" y="198"/>
                  </a:lnTo>
                  <a:lnTo>
                    <a:pt x="322" y="198"/>
                  </a:lnTo>
                  <a:lnTo>
                    <a:pt x="322" y="198"/>
                  </a:lnTo>
                  <a:lnTo>
                    <a:pt x="314" y="196"/>
                  </a:lnTo>
                  <a:lnTo>
                    <a:pt x="306" y="192"/>
                  </a:lnTo>
                  <a:lnTo>
                    <a:pt x="302" y="186"/>
                  </a:lnTo>
                  <a:lnTo>
                    <a:pt x="300" y="176"/>
                  </a:lnTo>
                  <a:lnTo>
                    <a:pt x="300" y="96"/>
                  </a:lnTo>
                  <a:close/>
                  <a:moveTo>
                    <a:pt x="100" y="96"/>
                  </a:moveTo>
                  <a:lnTo>
                    <a:pt x="100" y="96"/>
                  </a:lnTo>
                  <a:lnTo>
                    <a:pt x="102" y="88"/>
                  </a:lnTo>
                  <a:lnTo>
                    <a:pt x="106" y="82"/>
                  </a:lnTo>
                  <a:lnTo>
                    <a:pt x="114" y="76"/>
                  </a:lnTo>
                  <a:lnTo>
                    <a:pt x="122" y="74"/>
                  </a:lnTo>
                  <a:lnTo>
                    <a:pt x="164" y="74"/>
                  </a:lnTo>
                  <a:lnTo>
                    <a:pt x="164" y="74"/>
                  </a:lnTo>
                  <a:lnTo>
                    <a:pt x="172" y="76"/>
                  </a:lnTo>
                  <a:lnTo>
                    <a:pt x="178" y="82"/>
                  </a:lnTo>
                  <a:lnTo>
                    <a:pt x="182" y="88"/>
                  </a:lnTo>
                  <a:lnTo>
                    <a:pt x="184" y="96"/>
                  </a:lnTo>
                  <a:lnTo>
                    <a:pt x="184" y="176"/>
                  </a:lnTo>
                  <a:lnTo>
                    <a:pt x="184" y="176"/>
                  </a:lnTo>
                  <a:lnTo>
                    <a:pt x="182" y="186"/>
                  </a:lnTo>
                  <a:lnTo>
                    <a:pt x="178" y="192"/>
                  </a:lnTo>
                  <a:lnTo>
                    <a:pt x="172" y="196"/>
                  </a:lnTo>
                  <a:lnTo>
                    <a:pt x="164" y="198"/>
                  </a:lnTo>
                  <a:lnTo>
                    <a:pt x="122" y="198"/>
                  </a:lnTo>
                  <a:lnTo>
                    <a:pt x="122" y="198"/>
                  </a:lnTo>
                  <a:lnTo>
                    <a:pt x="114" y="196"/>
                  </a:lnTo>
                  <a:lnTo>
                    <a:pt x="106" y="192"/>
                  </a:lnTo>
                  <a:lnTo>
                    <a:pt x="102" y="186"/>
                  </a:lnTo>
                  <a:lnTo>
                    <a:pt x="100" y="176"/>
                  </a:lnTo>
                  <a:lnTo>
                    <a:pt x="100" y="96"/>
                  </a:lnTo>
                  <a:close/>
                  <a:moveTo>
                    <a:pt x="184" y="1382"/>
                  </a:moveTo>
                  <a:lnTo>
                    <a:pt x="184" y="1382"/>
                  </a:lnTo>
                  <a:lnTo>
                    <a:pt x="182" y="1390"/>
                  </a:lnTo>
                  <a:lnTo>
                    <a:pt x="178" y="1396"/>
                  </a:lnTo>
                  <a:lnTo>
                    <a:pt x="172" y="1402"/>
                  </a:lnTo>
                  <a:lnTo>
                    <a:pt x="164" y="1404"/>
                  </a:lnTo>
                  <a:lnTo>
                    <a:pt x="122" y="1404"/>
                  </a:lnTo>
                  <a:lnTo>
                    <a:pt x="122" y="1404"/>
                  </a:lnTo>
                  <a:lnTo>
                    <a:pt x="114" y="1402"/>
                  </a:lnTo>
                  <a:lnTo>
                    <a:pt x="106" y="1396"/>
                  </a:lnTo>
                  <a:lnTo>
                    <a:pt x="102" y="1390"/>
                  </a:lnTo>
                  <a:lnTo>
                    <a:pt x="100" y="1382"/>
                  </a:lnTo>
                  <a:lnTo>
                    <a:pt x="100" y="1302"/>
                  </a:lnTo>
                  <a:lnTo>
                    <a:pt x="100" y="1302"/>
                  </a:lnTo>
                  <a:lnTo>
                    <a:pt x="102" y="1292"/>
                  </a:lnTo>
                  <a:lnTo>
                    <a:pt x="106" y="1286"/>
                  </a:lnTo>
                  <a:lnTo>
                    <a:pt x="114" y="1282"/>
                  </a:lnTo>
                  <a:lnTo>
                    <a:pt x="122" y="1280"/>
                  </a:lnTo>
                  <a:lnTo>
                    <a:pt x="164" y="1280"/>
                  </a:lnTo>
                  <a:lnTo>
                    <a:pt x="164" y="1280"/>
                  </a:lnTo>
                  <a:lnTo>
                    <a:pt x="172" y="1282"/>
                  </a:lnTo>
                  <a:lnTo>
                    <a:pt x="178" y="1286"/>
                  </a:lnTo>
                  <a:lnTo>
                    <a:pt x="182" y="1292"/>
                  </a:lnTo>
                  <a:lnTo>
                    <a:pt x="184" y="1302"/>
                  </a:lnTo>
                  <a:lnTo>
                    <a:pt x="184" y="1382"/>
                  </a:lnTo>
                  <a:close/>
                  <a:moveTo>
                    <a:pt x="386" y="1382"/>
                  </a:moveTo>
                  <a:lnTo>
                    <a:pt x="386" y="1382"/>
                  </a:lnTo>
                  <a:lnTo>
                    <a:pt x="384" y="1390"/>
                  </a:lnTo>
                  <a:lnTo>
                    <a:pt x="378" y="1396"/>
                  </a:lnTo>
                  <a:lnTo>
                    <a:pt x="372" y="1402"/>
                  </a:lnTo>
                  <a:lnTo>
                    <a:pt x="364" y="1404"/>
                  </a:lnTo>
                  <a:lnTo>
                    <a:pt x="322" y="1404"/>
                  </a:lnTo>
                  <a:lnTo>
                    <a:pt x="322" y="1404"/>
                  </a:lnTo>
                  <a:lnTo>
                    <a:pt x="314" y="1402"/>
                  </a:lnTo>
                  <a:lnTo>
                    <a:pt x="306" y="1396"/>
                  </a:lnTo>
                  <a:lnTo>
                    <a:pt x="302" y="1390"/>
                  </a:lnTo>
                  <a:lnTo>
                    <a:pt x="300" y="1382"/>
                  </a:lnTo>
                  <a:lnTo>
                    <a:pt x="300" y="1302"/>
                  </a:lnTo>
                  <a:lnTo>
                    <a:pt x="300" y="1302"/>
                  </a:lnTo>
                  <a:lnTo>
                    <a:pt x="302" y="1292"/>
                  </a:lnTo>
                  <a:lnTo>
                    <a:pt x="306" y="1286"/>
                  </a:lnTo>
                  <a:lnTo>
                    <a:pt x="314" y="1282"/>
                  </a:lnTo>
                  <a:lnTo>
                    <a:pt x="322" y="1280"/>
                  </a:lnTo>
                  <a:lnTo>
                    <a:pt x="364" y="1280"/>
                  </a:lnTo>
                  <a:lnTo>
                    <a:pt x="364" y="1280"/>
                  </a:lnTo>
                  <a:lnTo>
                    <a:pt x="372" y="1282"/>
                  </a:lnTo>
                  <a:lnTo>
                    <a:pt x="378" y="1286"/>
                  </a:lnTo>
                  <a:lnTo>
                    <a:pt x="384" y="1292"/>
                  </a:lnTo>
                  <a:lnTo>
                    <a:pt x="386" y="1302"/>
                  </a:lnTo>
                  <a:lnTo>
                    <a:pt x="386" y="1382"/>
                  </a:lnTo>
                  <a:close/>
                  <a:moveTo>
                    <a:pt x="586" y="1382"/>
                  </a:moveTo>
                  <a:lnTo>
                    <a:pt x="586" y="1382"/>
                  </a:lnTo>
                  <a:lnTo>
                    <a:pt x="584" y="1390"/>
                  </a:lnTo>
                  <a:lnTo>
                    <a:pt x="580" y="1396"/>
                  </a:lnTo>
                  <a:lnTo>
                    <a:pt x="572" y="1402"/>
                  </a:lnTo>
                  <a:lnTo>
                    <a:pt x="564" y="1404"/>
                  </a:lnTo>
                  <a:lnTo>
                    <a:pt x="522" y="1404"/>
                  </a:lnTo>
                  <a:lnTo>
                    <a:pt x="522" y="1404"/>
                  </a:lnTo>
                  <a:lnTo>
                    <a:pt x="514" y="1402"/>
                  </a:lnTo>
                  <a:lnTo>
                    <a:pt x="508" y="1396"/>
                  </a:lnTo>
                  <a:lnTo>
                    <a:pt x="502" y="1390"/>
                  </a:lnTo>
                  <a:lnTo>
                    <a:pt x="500" y="1382"/>
                  </a:lnTo>
                  <a:lnTo>
                    <a:pt x="500" y="1302"/>
                  </a:lnTo>
                  <a:lnTo>
                    <a:pt x="500" y="1302"/>
                  </a:lnTo>
                  <a:lnTo>
                    <a:pt x="502" y="1292"/>
                  </a:lnTo>
                  <a:lnTo>
                    <a:pt x="508" y="1286"/>
                  </a:lnTo>
                  <a:lnTo>
                    <a:pt x="514" y="1282"/>
                  </a:lnTo>
                  <a:lnTo>
                    <a:pt x="522" y="1280"/>
                  </a:lnTo>
                  <a:lnTo>
                    <a:pt x="564" y="1280"/>
                  </a:lnTo>
                  <a:lnTo>
                    <a:pt x="564" y="1280"/>
                  </a:lnTo>
                  <a:lnTo>
                    <a:pt x="572" y="1282"/>
                  </a:lnTo>
                  <a:lnTo>
                    <a:pt x="580" y="1286"/>
                  </a:lnTo>
                  <a:lnTo>
                    <a:pt x="584" y="1292"/>
                  </a:lnTo>
                  <a:lnTo>
                    <a:pt x="586" y="1302"/>
                  </a:lnTo>
                  <a:lnTo>
                    <a:pt x="586" y="1382"/>
                  </a:lnTo>
                  <a:close/>
                  <a:moveTo>
                    <a:pt x="786" y="1382"/>
                  </a:moveTo>
                  <a:lnTo>
                    <a:pt x="786" y="1382"/>
                  </a:lnTo>
                  <a:lnTo>
                    <a:pt x="784" y="1390"/>
                  </a:lnTo>
                  <a:lnTo>
                    <a:pt x="780" y="1396"/>
                  </a:lnTo>
                  <a:lnTo>
                    <a:pt x="772" y="1402"/>
                  </a:lnTo>
                  <a:lnTo>
                    <a:pt x="764" y="1404"/>
                  </a:lnTo>
                  <a:lnTo>
                    <a:pt x="724" y="1404"/>
                  </a:lnTo>
                  <a:lnTo>
                    <a:pt x="724" y="1404"/>
                  </a:lnTo>
                  <a:lnTo>
                    <a:pt x="714" y="1402"/>
                  </a:lnTo>
                  <a:lnTo>
                    <a:pt x="708" y="1396"/>
                  </a:lnTo>
                  <a:lnTo>
                    <a:pt x="704" y="1390"/>
                  </a:lnTo>
                  <a:lnTo>
                    <a:pt x="702" y="1382"/>
                  </a:lnTo>
                  <a:lnTo>
                    <a:pt x="702" y="1302"/>
                  </a:lnTo>
                  <a:lnTo>
                    <a:pt x="702" y="1302"/>
                  </a:lnTo>
                  <a:lnTo>
                    <a:pt x="704" y="1292"/>
                  </a:lnTo>
                  <a:lnTo>
                    <a:pt x="708" y="1286"/>
                  </a:lnTo>
                  <a:lnTo>
                    <a:pt x="714" y="1282"/>
                  </a:lnTo>
                  <a:lnTo>
                    <a:pt x="724" y="1280"/>
                  </a:lnTo>
                  <a:lnTo>
                    <a:pt x="764" y="1280"/>
                  </a:lnTo>
                  <a:lnTo>
                    <a:pt x="764" y="1280"/>
                  </a:lnTo>
                  <a:lnTo>
                    <a:pt x="772" y="1282"/>
                  </a:lnTo>
                  <a:lnTo>
                    <a:pt x="780" y="1286"/>
                  </a:lnTo>
                  <a:lnTo>
                    <a:pt x="784" y="1292"/>
                  </a:lnTo>
                  <a:lnTo>
                    <a:pt x="786" y="1302"/>
                  </a:lnTo>
                  <a:lnTo>
                    <a:pt x="786" y="1382"/>
                  </a:lnTo>
                  <a:close/>
                  <a:moveTo>
                    <a:pt x="986" y="1382"/>
                  </a:moveTo>
                  <a:lnTo>
                    <a:pt x="986" y="1382"/>
                  </a:lnTo>
                  <a:lnTo>
                    <a:pt x="984" y="1390"/>
                  </a:lnTo>
                  <a:lnTo>
                    <a:pt x="980" y="1396"/>
                  </a:lnTo>
                  <a:lnTo>
                    <a:pt x="974" y="1402"/>
                  </a:lnTo>
                  <a:lnTo>
                    <a:pt x="966" y="1404"/>
                  </a:lnTo>
                  <a:lnTo>
                    <a:pt x="924" y="1404"/>
                  </a:lnTo>
                  <a:lnTo>
                    <a:pt x="924" y="1404"/>
                  </a:lnTo>
                  <a:lnTo>
                    <a:pt x="916" y="1402"/>
                  </a:lnTo>
                  <a:lnTo>
                    <a:pt x="908" y="1396"/>
                  </a:lnTo>
                  <a:lnTo>
                    <a:pt x="904" y="1390"/>
                  </a:lnTo>
                  <a:lnTo>
                    <a:pt x="902" y="1382"/>
                  </a:lnTo>
                  <a:lnTo>
                    <a:pt x="902" y="1302"/>
                  </a:lnTo>
                  <a:lnTo>
                    <a:pt x="902" y="1302"/>
                  </a:lnTo>
                  <a:lnTo>
                    <a:pt x="904" y="1292"/>
                  </a:lnTo>
                  <a:lnTo>
                    <a:pt x="908" y="1286"/>
                  </a:lnTo>
                  <a:lnTo>
                    <a:pt x="916" y="1282"/>
                  </a:lnTo>
                  <a:lnTo>
                    <a:pt x="924" y="1280"/>
                  </a:lnTo>
                  <a:lnTo>
                    <a:pt x="966" y="1280"/>
                  </a:lnTo>
                  <a:lnTo>
                    <a:pt x="966" y="1280"/>
                  </a:lnTo>
                  <a:lnTo>
                    <a:pt x="974" y="1282"/>
                  </a:lnTo>
                  <a:lnTo>
                    <a:pt x="980" y="1286"/>
                  </a:lnTo>
                  <a:lnTo>
                    <a:pt x="984" y="1292"/>
                  </a:lnTo>
                  <a:lnTo>
                    <a:pt x="986" y="1302"/>
                  </a:lnTo>
                  <a:lnTo>
                    <a:pt x="986" y="1382"/>
                  </a:lnTo>
                  <a:close/>
                  <a:moveTo>
                    <a:pt x="1188" y="1382"/>
                  </a:moveTo>
                  <a:lnTo>
                    <a:pt x="1188" y="1382"/>
                  </a:lnTo>
                  <a:lnTo>
                    <a:pt x="1186" y="1390"/>
                  </a:lnTo>
                  <a:lnTo>
                    <a:pt x="1180" y="1396"/>
                  </a:lnTo>
                  <a:lnTo>
                    <a:pt x="1174" y="1402"/>
                  </a:lnTo>
                  <a:lnTo>
                    <a:pt x="1166" y="1404"/>
                  </a:lnTo>
                  <a:lnTo>
                    <a:pt x="1124" y="1404"/>
                  </a:lnTo>
                  <a:lnTo>
                    <a:pt x="1124" y="1404"/>
                  </a:lnTo>
                  <a:lnTo>
                    <a:pt x="1116" y="1402"/>
                  </a:lnTo>
                  <a:lnTo>
                    <a:pt x="1108" y="1396"/>
                  </a:lnTo>
                  <a:lnTo>
                    <a:pt x="1104" y="1390"/>
                  </a:lnTo>
                  <a:lnTo>
                    <a:pt x="1102" y="1382"/>
                  </a:lnTo>
                  <a:lnTo>
                    <a:pt x="1102" y="1302"/>
                  </a:lnTo>
                  <a:lnTo>
                    <a:pt x="1102" y="1302"/>
                  </a:lnTo>
                  <a:lnTo>
                    <a:pt x="1104" y="1292"/>
                  </a:lnTo>
                  <a:lnTo>
                    <a:pt x="1108" y="1286"/>
                  </a:lnTo>
                  <a:lnTo>
                    <a:pt x="1116" y="1282"/>
                  </a:lnTo>
                  <a:lnTo>
                    <a:pt x="1124" y="1280"/>
                  </a:lnTo>
                  <a:lnTo>
                    <a:pt x="1166" y="1280"/>
                  </a:lnTo>
                  <a:lnTo>
                    <a:pt x="1166" y="1280"/>
                  </a:lnTo>
                  <a:lnTo>
                    <a:pt x="1174" y="1282"/>
                  </a:lnTo>
                  <a:lnTo>
                    <a:pt x="1180" y="1286"/>
                  </a:lnTo>
                  <a:lnTo>
                    <a:pt x="1186" y="1292"/>
                  </a:lnTo>
                  <a:lnTo>
                    <a:pt x="1188" y="1302"/>
                  </a:lnTo>
                  <a:lnTo>
                    <a:pt x="1188" y="1382"/>
                  </a:lnTo>
                  <a:close/>
                  <a:moveTo>
                    <a:pt x="1388" y="1382"/>
                  </a:moveTo>
                  <a:lnTo>
                    <a:pt x="1388" y="1382"/>
                  </a:lnTo>
                  <a:lnTo>
                    <a:pt x="1386" y="1390"/>
                  </a:lnTo>
                  <a:lnTo>
                    <a:pt x="1382" y="1396"/>
                  </a:lnTo>
                  <a:lnTo>
                    <a:pt x="1374" y="1402"/>
                  </a:lnTo>
                  <a:lnTo>
                    <a:pt x="1366" y="1404"/>
                  </a:lnTo>
                  <a:lnTo>
                    <a:pt x="1324" y="1404"/>
                  </a:lnTo>
                  <a:lnTo>
                    <a:pt x="1324" y="1404"/>
                  </a:lnTo>
                  <a:lnTo>
                    <a:pt x="1316" y="1402"/>
                  </a:lnTo>
                  <a:lnTo>
                    <a:pt x="1310" y="1396"/>
                  </a:lnTo>
                  <a:lnTo>
                    <a:pt x="1304" y="1390"/>
                  </a:lnTo>
                  <a:lnTo>
                    <a:pt x="1302" y="1382"/>
                  </a:lnTo>
                  <a:lnTo>
                    <a:pt x="1302" y="1302"/>
                  </a:lnTo>
                  <a:lnTo>
                    <a:pt x="1302" y="1302"/>
                  </a:lnTo>
                  <a:lnTo>
                    <a:pt x="1304" y="1292"/>
                  </a:lnTo>
                  <a:lnTo>
                    <a:pt x="1310" y="1286"/>
                  </a:lnTo>
                  <a:lnTo>
                    <a:pt x="1316" y="1282"/>
                  </a:lnTo>
                  <a:lnTo>
                    <a:pt x="1324" y="1280"/>
                  </a:lnTo>
                  <a:lnTo>
                    <a:pt x="1366" y="1280"/>
                  </a:lnTo>
                  <a:lnTo>
                    <a:pt x="1366" y="1280"/>
                  </a:lnTo>
                  <a:lnTo>
                    <a:pt x="1374" y="1282"/>
                  </a:lnTo>
                  <a:lnTo>
                    <a:pt x="1382" y="1286"/>
                  </a:lnTo>
                  <a:lnTo>
                    <a:pt x="1386" y="1292"/>
                  </a:lnTo>
                  <a:lnTo>
                    <a:pt x="1388" y="1302"/>
                  </a:lnTo>
                  <a:lnTo>
                    <a:pt x="1388" y="1382"/>
                  </a:lnTo>
                  <a:close/>
                  <a:moveTo>
                    <a:pt x="1588" y="1382"/>
                  </a:moveTo>
                  <a:lnTo>
                    <a:pt x="1588" y="1382"/>
                  </a:lnTo>
                  <a:lnTo>
                    <a:pt x="1586" y="1390"/>
                  </a:lnTo>
                  <a:lnTo>
                    <a:pt x="1582" y="1396"/>
                  </a:lnTo>
                  <a:lnTo>
                    <a:pt x="1574" y="1402"/>
                  </a:lnTo>
                  <a:lnTo>
                    <a:pt x="1566" y="1404"/>
                  </a:lnTo>
                  <a:lnTo>
                    <a:pt x="1526" y="1404"/>
                  </a:lnTo>
                  <a:lnTo>
                    <a:pt x="1526" y="1404"/>
                  </a:lnTo>
                  <a:lnTo>
                    <a:pt x="1516" y="1402"/>
                  </a:lnTo>
                  <a:lnTo>
                    <a:pt x="1510" y="1396"/>
                  </a:lnTo>
                  <a:lnTo>
                    <a:pt x="1506" y="1390"/>
                  </a:lnTo>
                  <a:lnTo>
                    <a:pt x="1504" y="1382"/>
                  </a:lnTo>
                  <a:lnTo>
                    <a:pt x="1504" y="1302"/>
                  </a:lnTo>
                  <a:lnTo>
                    <a:pt x="1504" y="1302"/>
                  </a:lnTo>
                  <a:lnTo>
                    <a:pt x="1506" y="1292"/>
                  </a:lnTo>
                  <a:lnTo>
                    <a:pt x="1510" y="1286"/>
                  </a:lnTo>
                  <a:lnTo>
                    <a:pt x="1516" y="1282"/>
                  </a:lnTo>
                  <a:lnTo>
                    <a:pt x="1526" y="1280"/>
                  </a:lnTo>
                  <a:lnTo>
                    <a:pt x="1566" y="1280"/>
                  </a:lnTo>
                  <a:lnTo>
                    <a:pt x="1566" y="1280"/>
                  </a:lnTo>
                  <a:lnTo>
                    <a:pt x="1574" y="1282"/>
                  </a:lnTo>
                  <a:lnTo>
                    <a:pt x="1582" y="1286"/>
                  </a:lnTo>
                  <a:lnTo>
                    <a:pt x="1586" y="1292"/>
                  </a:lnTo>
                  <a:lnTo>
                    <a:pt x="1588" y="1302"/>
                  </a:lnTo>
                  <a:lnTo>
                    <a:pt x="1588" y="1382"/>
                  </a:lnTo>
                  <a:close/>
                  <a:moveTo>
                    <a:pt x="1600" y="1246"/>
                  </a:moveTo>
                  <a:lnTo>
                    <a:pt x="1600" y="1258"/>
                  </a:lnTo>
                  <a:lnTo>
                    <a:pt x="1600" y="1258"/>
                  </a:lnTo>
                  <a:lnTo>
                    <a:pt x="1598" y="1262"/>
                  </a:lnTo>
                  <a:lnTo>
                    <a:pt x="1596" y="1264"/>
                  </a:lnTo>
                  <a:lnTo>
                    <a:pt x="1594" y="1266"/>
                  </a:lnTo>
                  <a:lnTo>
                    <a:pt x="1590" y="1268"/>
                  </a:lnTo>
                  <a:lnTo>
                    <a:pt x="84" y="1268"/>
                  </a:lnTo>
                  <a:lnTo>
                    <a:pt x="84" y="1268"/>
                  </a:lnTo>
                  <a:lnTo>
                    <a:pt x="80" y="1266"/>
                  </a:lnTo>
                  <a:lnTo>
                    <a:pt x="78" y="1264"/>
                  </a:lnTo>
                  <a:lnTo>
                    <a:pt x="76" y="1262"/>
                  </a:lnTo>
                  <a:lnTo>
                    <a:pt x="74" y="1258"/>
                  </a:lnTo>
                  <a:lnTo>
                    <a:pt x="74" y="1246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4" y="234"/>
                  </a:lnTo>
                  <a:lnTo>
                    <a:pt x="76" y="230"/>
                  </a:lnTo>
                  <a:lnTo>
                    <a:pt x="76" y="228"/>
                  </a:lnTo>
                  <a:lnTo>
                    <a:pt x="76" y="228"/>
                  </a:lnTo>
                  <a:lnTo>
                    <a:pt x="80" y="226"/>
                  </a:lnTo>
                  <a:lnTo>
                    <a:pt x="84" y="224"/>
                  </a:lnTo>
                  <a:lnTo>
                    <a:pt x="1590" y="224"/>
                  </a:lnTo>
                  <a:lnTo>
                    <a:pt x="1590" y="224"/>
                  </a:lnTo>
                  <a:lnTo>
                    <a:pt x="1594" y="226"/>
                  </a:lnTo>
                  <a:lnTo>
                    <a:pt x="1596" y="228"/>
                  </a:lnTo>
                  <a:lnTo>
                    <a:pt x="1596" y="228"/>
                  </a:lnTo>
                  <a:lnTo>
                    <a:pt x="1598" y="230"/>
                  </a:lnTo>
                  <a:lnTo>
                    <a:pt x="1600" y="234"/>
                  </a:lnTo>
                  <a:lnTo>
                    <a:pt x="1600" y="234"/>
                  </a:lnTo>
                  <a:lnTo>
                    <a:pt x="1600" y="1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6" name="Freeform 1014"/>
            <p:cNvSpPr>
              <a:spLocks/>
            </p:cNvSpPr>
            <p:nvPr/>
          </p:nvSpPr>
          <p:spPr bwMode="auto">
            <a:xfrm>
              <a:off x="3494858" y="2505139"/>
              <a:ext cx="7543" cy="113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8" y="12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r" b="b"/>
              <a:pathLst>
                <a:path w="8" h="12">
                  <a:moveTo>
                    <a:pt x="0" y="12"/>
                  </a:moveTo>
                  <a:lnTo>
                    <a:pt x="8" y="12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7" name="Freeform 1015"/>
            <p:cNvSpPr>
              <a:spLocks/>
            </p:cNvSpPr>
            <p:nvPr/>
          </p:nvSpPr>
          <p:spPr bwMode="auto">
            <a:xfrm>
              <a:off x="3447712" y="2525883"/>
              <a:ext cx="30173" cy="16972"/>
            </a:xfrm>
            <a:custGeom>
              <a:avLst/>
              <a:gdLst/>
              <a:ahLst/>
              <a:cxnLst>
                <a:cxn ang="0">
                  <a:pos x="4" y="16"/>
                </a:cxn>
                <a:cxn ang="0">
                  <a:pos x="32" y="8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4" y="16"/>
                </a:cxn>
              </a:cxnLst>
              <a:rect l="0" t="0" r="r" b="b"/>
              <a:pathLst>
                <a:path w="32" h="18">
                  <a:moveTo>
                    <a:pt x="4" y="16"/>
                  </a:moveTo>
                  <a:lnTo>
                    <a:pt x="32" y="8"/>
                  </a:lnTo>
                  <a:lnTo>
                    <a:pt x="4" y="2"/>
                  </a:lnTo>
                  <a:lnTo>
                    <a:pt x="0" y="0"/>
                  </a:lnTo>
                  <a:lnTo>
                    <a:pt x="0" y="18"/>
                  </a:lnTo>
                  <a:lnTo>
                    <a:pt x="4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8" name="Freeform 1016"/>
            <p:cNvSpPr>
              <a:spLocks/>
            </p:cNvSpPr>
            <p:nvPr/>
          </p:nvSpPr>
          <p:spPr bwMode="auto">
            <a:xfrm>
              <a:off x="3464685" y="2499482"/>
              <a:ext cx="18858" cy="26401"/>
            </a:xfrm>
            <a:custGeom>
              <a:avLst/>
              <a:gdLst/>
              <a:ahLst/>
              <a:cxnLst>
                <a:cxn ang="0">
                  <a:pos x="14" y="20"/>
                </a:cxn>
                <a:cxn ang="0">
                  <a:pos x="14" y="20"/>
                </a:cxn>
                <a:cxn ang="0">
                  <a:pos x="16" y="16"/>
                </a:cxn>
                <a:cxn ang="0">
                  <a:pos x="16" y="16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20" y="8"/>
                </a:cxn>
                <a:cxn ang="0">
                  <a:pos x="20" y="8"/>
                </a:cxn>
                <a:cxn ang="0">
                  <a:pos x="18" y="4"/>
                </a:cxn>
                <a:cxn ang="0">
                  <a:pos x="18" y="2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10"/>
                </a:cxn>
                <a:cxn ang="0">
                  <a:pos x="6" y="1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2" y="12"/>
                </a:cxn>
                <a:cxn ang="0">
                  <a:pos x="12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28"/>
                </a:cxn>
                <a:cxn ang="0">
                  <a:pos x="20" y="28"/>
                </a:cxn>
                <a:cxn ang="0">
                  <a:pos x="2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14" y="20"/>
                </a:cxn>
                <a:cxn ang="0">
                  <a:pos x="14" y="20"/>
                </a:cxn>
              </a:cxnLst>
              <a:rect l="0" t="0" r="r" b="b"/>
              <a:pathLst>
                <a:path w="20" h="28">
                  <a:moveTo>
                    <a:pt x="14" y="20"/>
                  </a:moveTo>
                  <a:lnTo>
                    <a:pt x="14" y="20"/>
                  </a:lnTo>
                  <a:lnTo>
                    <a:pt x="16" y="16"/>
                  </a:lnTo>
                  <a:lnTo>
                    <a:pt x="16" y="16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14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59" name="Freeform 1017"/>
            <p:cNvSpPr>
              <a:spLocks noEditPoints="1"/>
            </p:cNvSpPr>
            <p:nvPr/>
          </p:nvSpPr>
          <p:spPr bwMode="auto">
            <a:xfrm>
              <a:off x="3485429" y="2499482"/>
              <a:ext cx="26401" cy="26401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0" y="28"/>
                </a:cxn>
                <a:cxn ang="0">
                  <a:pos x="6" y="28"/>
                </a:cxn>
                <a:cxn ang="0">
                  <a:pos x="8" y="22"/>
                </a:cxn>
                <a:cxn ang="0">
                  <a:pos x="18" y="22"/>
                </a:cxn>
                <a:cxn ang="0">
                  <a:pos x="22" y="28"/>
                </a:cxn>
                <a:cxn ang="0">
                  <a:pos x="28" y="28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18"/>
                </a:cxn>
                <a:cxn ang="0">
                  <a:pos x="14" y="6"/>
                </a:cxn>
                <a:cxn ang="0">
                  <a:pos x="18" y="18"/>
                </a:cxn>
                <a:cxn ang="0">
                  <a:pos x="10" y="18"/>
                </a:cxn>
              </a:cxnLst>
              <a:rect l="0" t="0" r="r" b="b"/>
              <a:pathLst>
                <a:path w="28" h="28">
                  <a:moveTo>
                    <a:pt x="10" y="0"/>
                  </a:moveTo>
                  <a:lnTo>
                    <a:pt x="0" y="28"/>
                  </a:lnTo>
                  <a:lnTo>
                    <a:pt x="6" y="28"/>
                  </a:lnTo>
                  <a:lnTo>
                    <a:pt x="8" y="22"/>
                  </a:lnTo>
                  <a:lnTo>
                    <a:pt x="18" y="22"/>
                  </a:lnTo>
                  <a:lnTo>
                    <a:pt x="22" y="28"/>
                  </a:lnTo>
                  <a:lnTo>
                    <a:pt x="28" y="28"/>
                  </a:lnTo>
                  <a:lnTo>
                    <a:pt x="16" y="0"/>
                  </a:lnTo>
                  <a:lnTo>
                    <a:pt x="10" y="0"/>
                  </a:lnTo>
                  <a:close/>
                  <a:moveTo>
                    <a:pt x="10" y="18"/>
                  </a:moveTo>
                  <a:lnTo>
                    <a:pt x="14" y="6"/>
                  </a:lnTo>
                  <a:lnTo>
                    <a:pt x="18" y="18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0" name="Freeform 1018"/>
            <p:cNvSpPr>
              <a:spLocks/>
            </p:cNvSpPr>
            <p:nvPr/>
          </p:nvSpPr>
          <p:spPr bwMode="auto">
            <a:xfrm>
              <a:off x="4400049" y="2520226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1" name="Freeform 1019"/>
            <p:cNvSpPr>
              <a:spLocks/>
            </p:cNvSpPr>
            <p:nvPr/>
          </p:nvSpPr>
          <p:spPr bwMode="auto">
            <a:xfrm>
              <a:off x="4437766" y="2499482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8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2" name="Freeform 1020"/>
            <p:cNvSpPr>
              <a:spLocks/>
            </p:cNvSpPr>
            <p:nvPr/>
          </p:nvSpPr>
          <p:spPr bwMode="auto">
            <a:xfrm>
              <a:off x="3947453" y="2499482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8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4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4" y="16"/>
                </a:cxn>
                <a:cxn ang="0">
                  <a:pos x="12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4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3" name="Freeform 1021"/>
            <p:cNvSpPr>
              <a:spLocks/>
            </p:cNvSpPr>
            <p:nvPr/>
          </p:nvSpPr>
          <p:spPr bwMode="auto">
            <a:xfrm>
              <a:off x="3543889" y="2501368"/>
              <a:ext cx="54689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58" y="44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58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58" y="44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4" name="Freeform 1022"/>
            <p:cNvSpPr>
              <a:spLocks/>
            </p:cNvSpPr>
            <p:nvPr/>
          </p:nvSpPr>
          <p:spPr bwMode="auto">
            <a:xfrm>
              <a:off x="3609892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5" name="Freeform 1023"/>
            <p:cNvSpPr>
              <a:spLocks/>
            </p:cNvSpPr>
            <p:nvPr/>
          </p:nvSpPr>
          <p:spPr bwMode="auto">
            <a:xfrm>
              <a:off x="3630636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4" y="2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4" y="2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6" name="Freeform 1024"/>
            <p:cNvSpPr>
              <a:spLocks/>
            </p:cNvSpPr>
            <p:nvPr/>
          </p:nvSpPr>
          <p:spPr bwMode="auto">
            <a:xfrm>
              <a:off x="3675896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7" name="Freeform 1025"/>
            <p:cNvSpPr>
              <a:spLocks/>
            </p:cNvSpPr>
            <p:nvPr/>
          </p:nvSpPr>
          <p:spPr bwMode="auto">
            <a:xfrm>
              <a:off x="3707955" y="2501368"/>
              <a:ext cx="45260" cy="41488"/>
            </a:xfrm>
            <a:custGeom>
              <a:avLst/>
              <a:gdLst/>
              <a:ahLst/>
              <a:cxnLst>
                <a:cxn ang="0">
                  <a:pos x="36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24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24"/>
                </a:cxn>
                <a:cxn ang="0">
                  <a:pos x="36" y="24"/>
                </a:cxn>
              </a:cxnLst>
              <a:rect l="0" t="0" r="r" b="b"/>
              <a:pathLst>
                <a:path w="48" h="44">
                  <a:moveTo>
                    <a:pt x="36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24"/>
                  </a:lnTo>
                  <a:lnTo>
                    <a:pt x="36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8" name="Freeform 1026"/>
            <p:cNvSpPr>
              <a:spLocks/>
            </p:cNvSpPr>
            <p:nvPr/>
          </p:nvSpPr>
          <p:spPr bwMode="auto">
            <a:xfrm>
              <a:off x="3696640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69" name="Freeform 1027"/>
            <p:cNvSpPr>
              <a:spLocks/>
            </p:cNvSpPr>
            <p:nvPr/>
          </p:nvSpPr>
          <p:spPr bwMode="auto">
            <a:xfrm>
              <a:off x="3762643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0" name="Freeform 1028"/>
            <p:cNvSpPr>
              <a:spLocks/>
            </p:cNvSpPr>
            <p:nvPr/>
          </p:nvSpPr>
          <p:spPr bwMode="auto">
            <a:xfrm>
              <a:off x="378527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1" name="Freeform 1029"/>
            <p:cNvSpPr>
              <a:spLocks/>
            </p:cNvSpPr>
            <p:nvPr/>
          </p:nvSpPr>
          <p:spPr bwMode="auto">
            <a:xfrm>
              <a:off x="3807903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2" name="Freeform 1030"/>
            <p:cNvSpPr>
              <a:spLocks/>
            </p:cNvSpPr>
            <p:nvPr/>
          </p:nvSpPr>
          <p:spPr bwMode="auto">
            <a:xfrm>
              <a:off x="3828647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3" name="Freeform 1031"/>
            <p:cNvSpPr>
              <a:spLocks/>
            </p:cNvSpPr>
            <p:nvPr/>
          </p:nvSpPr>
          <p:spPr bwMode="auto">
            <a:xfrm>
              <a:off x="3851277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2" y="42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2" y="42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4" name="Freeform 1032"/>
            <p:cNvSpPr>
              <a:spLocks/>
            </p:cNvSpPr>
            <p:nvPr/>
          </p:nvSpPr>
          <p:spPr bwMode="auto">
            <a:xfrm>
              <a:off x="4034201" y="2501368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8" y="24"/>
                </a:cxn>
                <a:cxn ang="0">
                  <a:pos x="48" y="44"/>
                </a:cxn>
                <a:cxn ang="0">
                  <a:pos x="48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8" y="2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5" name="Freeform 1033"/>
            <p:cNvSpPr>
              <a:spLocks/>
            </p:cNvSpPr>
            <p:nvPr/>
          </p:nvSpPr>
          <p:spPr bwMode="auto">
            <a:xfrm>
              <a:off x="4100205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6" name="Freeform 1034"/>
            <p:cNvSpPr>
              <a:spLocks/>
            </p:cNvSpPr>
            <p:nvPr/>
          </p:nvSpPr>
          <p:spPr bwMode="auto">
            <a:xfrm>
              <a:off x="4122834" y="2501368"/>
              <a:ext cx="33945" cy="41488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4" y="0"/>
                </a:cxn>
                <a:cxn ang="0">
                  <a:pos x="24" y="24"/>
                </a:cxn>
              </a:cxnLst>
              <a:rect l="0" t="0" r="r" b="b"/>
              <a:pathLst>
                <a:path w="36" h="44">
                  <a:moveTo>
                    <a:pt x="24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7" name="Freeform 1035"/>
            <p:cNvSpPr>
              <a:spLocks/>
            </p:cNvSpPr>
            <p:nvPr/>
          </p:nvSpPr>
          <p:spPr bwMode="auto">
            <a:xfrm>
              <a:off x="4166208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8" name="Freeform 1036"/>
            <p:cNvSpPr>
              <a:spLocks/>
            </p:cNvSpPr>
            <p:nvPr/>
          </p:nvSpPr>
          <p:spPr bwMode="auto">
            <a:xfrm>
              <a:off x="4200153" y="2501368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79" name="Freeform 1037"/>
            <p:cNvSpPr>
              <a:spLocks/>
            </p:cNvSpPr>
            <p:nvPr/>
          </p:nvSpPr>
          <p:spPr bwMode="auto">
            <a:xfrm>
              <a:off x="4188838" y="2501368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0" name="Freeform 1038"/>
            <p:cNvSpPr>
              <a:spLocks/>
            </p:cNvSpPr>
            <p:nvPr/>
          </p:nvSpPr>
          <p:spPr bwMode="auto">
            <a:xfrm>
              <a:off x="4254841" y="2501368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1" name="Freeform 1039"/>
            <p:cNvSpPr>
              <a:spLocks/>
            </p:cNvSpPr>
            <p:nvPr/>
          </p:nvSpPr>
          <p:spPr bwMode="auto">
            <a:xfrm>
              <a:off x="4275585" y="2501368"/>
              <a:ext cx="13201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4" y="44"/>
                </a:cxn>
                <a:cxn ang="0">
                  <a:pos x="14" y="44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4" h="44">
                  <a:moveTo>
                    <a:pt x="0" y="44"/>
                  </a:moveTo>
                  <a:lnTo>
                    <a:pt x="0" y="44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2" name="Freeform 1040"/>
            <p:cNvSpPr>
              <a:spLocks/>
            </p:cNvSpPr>
            <p:nvPr/>
          </p:nvSpPr>
          <p:spPr bwMode="auto">
            <a:xfrm>
              <a:off x="429821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3" name="Freeform 1041"/>
            <p:cNvSpPr>
              <a:spLocks/>
            </p:cNvSpPr>
            <p:nvPr/>
          </p:nvSpPr>
          <p:spPr bwMode="auto">
            <a:xfrm>
              <a:off x="4320845" y="2501368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4" name="Freeform 1042"/>
            <p:cNvSpPr>
              <a:spLocks/>
            </p:cNvSpPr>
            <p:nvPr/>
          </p:nvSpPr>
          <p:spPr bwMode="auto">
            <a:xfrm>
              <a:off x="4341589" y="2501368"/>
              <a:ext cx="33945" cy="39602"/>
            </a:xfrm>
            <a:custGeom>
              <a:avLst/>
              <a:gdLst/>
              <a:ahLst/>
              <a:cxnLst>
                <a:cxn ang="0">
                  <a:pos x="0" y="42"/>
                </a:cxn>
                <a:cxn ang="0">
                  <a:pos x="0" y="42"/>
                </a:cxn>
                <a:cxn ang="0">
                  <a:pos x="14" y="42"/>
                </a:cxn>
                <a:cxn ang="0">
                  <a:pos x="14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2"/>
                </a:cxn>
              </a:cxnLst>
              <a:rect l="0" t="0" r="r" b="b"/>
              <a:pathLst>
                <a:path w="36" h="42">
                  <a:moveTo>
                    <a:pt x="0" y="42"/>
                  </a:moveTo>
                  <a:lnTo>
                    <a:pt x="0" y="42"/>
                  </a:lnTo>
                  <a:lnTo>
                    <a:pt x="14" y="42"/>
                  </a:lnTo>
                  <a:lnTo>
                    <a:pt x="14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5" name="Freeform 1043"/>
            <p:cNvSpPr>
              <a:spLocks/>
            </p:cNvSpPr>
            <p:nvPr/>
          </p:nvSpPr>
          <p:spPr bwMode="auto">
            <a:xfrm>
              <a:off x="4173751" y="1169981"/>
              <a:ext cx="30173" cy="28287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6" y="24"/>
                </a:cxn>
                <a:cxn ang="0">
                  <a:pos x="10" y="24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16" y="30"/>
                </a:cxn>
                <a:cxn ang="0">
                  <a:pos x="24" y="28"/>
                </a:cxn>
                <a:cxn ang="0">
                  <a:pos x="30" y="26"/>
                </a:cxn>
                <a:cxn ang="0">
                  <a:pos x="32" y="20"/>
                </a:cxn>
                <a:cxn ang="0">
                  <a:pos x="30" y="16"/>
                </a:cxn>
                <a:cxn ang="0">
                  <a:pos x="26" y="12"/>
                </a:cxn>
                <a:cxn ang="0">
                  <a:pos x="18" y="10"/>
                </a:cxn>
                <a:cxn ang="0">
                  <a:pos x="10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6" y="4"/>
                </a:cxn>
                <a:cxn ang="0">
                  <a:pos x="20" y="6"/>
                </a:cxn>
                <a:cxn ang="0">
                  <a:pos x="22" y="8"/>
                </a:cxn>
                <a:cxn ang="0">
                  <a:pos x="32" y="8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8" y="0"/>
                </a:cxn>
                <a:cxn ang="0">
                  <a:pos x="2" y="4"/>
                </a:cxn>
                <a:cxn ang="0">
                  <a:pos x="2" y="8"/>
                </a:cxn>
                <a:cxn ang="0">
                  <a:pos x="4" y="14"/>
                </a:cxn>
                <a:cxn ang="0">
                  <a:pos x="14" y="16"/>
                </a:cxn>
                <a:cxn ang="0">
                  <a:pos x="20" y="18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2" y="24"/>
                </a:cxn>
              </a:cxnLst>
              <a:rect l="0" t="0" r="r" b="b"/>
              <a:pathLst>
                <a:path w="32" h="30">
                  <a:moveTo>
                    <a:pt x="22" y="24"/>
                  </a:moveTo>
                  <a:lnTo>
                    <a:pt x="22" y="24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30" y="26"/>
                  </a:lnTo>
                  <a:lnTo>
                    <a:pt x="30" y="2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0" y="4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4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22" y="24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6" name="Freeform 1044"/>
            <p:cNvSpPr>
              <a:spLocks/>
            </p:cNvSpPr>
            <p:nvPr/>
          </p:nvSpPr>
          <p:spPr bwMode="auto">
            <a:xfrm>
              <a:off x="3853163" y="1169981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7" name="Freeform 1045"/>
            <p:cNvSpPr>
              <a:spLocks/>
            </p:cNvSpPr>
            <p:nvPr/>
          </p:nvSpPr>
          <p:spPr bwMode="auto">
            <a:xfrm>
              <a:off x="4130378" y="1173753"/>
              <a:ext cx="9429" cy="18858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4" y="20"/>
                </a:cxn>
                <a:cxn ang="0">
                  <a:pos x="6" y="20"/>
                </a:cxn>
                <a:cxn ang="0">
                  <a:pos x="6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10" y="2"/>
                </a:cxn>
                <a:cxn ang="0">
                  <a:pos x="10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4" y="20"/>
                </a:cxn>
                <a:cxn ang="0">
                  <a:pos x="4" y="20"/>
                </a:cxn>
              </a:cxnLst>
              <a:rect l="0" t="0" r="r" b="b"/>
              <a:pathLst>
                <a:path w="10" h="20">
                  <a:moveTo>
                    <a:pt x="4" y="20"/>
                  </a:moveTo>
                  <a:lnTo>
                    <a:pt x="4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4" y="20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8" name="Freeform 1046"/>
            <p:cNvSpPr>
              <a:spLocks/>
            </p:cNvSpPr>
            <p:nvPr/>
          </p:nvSpPr>
          <p:spPr bwMode="auto">
            <a:xfrm>
              <a:off x="4102090" y="1173753"/>
              <a:ext cx="9429" cy="18858"/>
            </a:xfrm>
            <a:custGeom>
              <a:avLst/>
              <a:gdLst/>
              <a:ahLst/>
              <a:cxnLst>
                <a:cxn ang="0">
                  <a:pos x="2" y="20"/>
                </a:cxn>
                <a:cxn ang="0">
                  <a:pos x="2" y="20"/>
                </a:cxn>
                <a:cxn ang="0">
                  <a:pos x="4" y="20"/>
                </a:cxn>
                <a:cxn ang="0">
                  <a:pos x="4" y="20"/>
                </a:cxn>
                <a:cxn ang="0">
                  <a:pos x="8" y="20"/>
                </a:cxn>
                <a:cxn ang="0">
                  <a:pos x="8" y="20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0"/>
                </a:cxn>
                <a:cxn ang="0">
                  <a:pos x="10" y="10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0"/>
                </a:cxn>
                <a:cxn ang="0">
                  <a:pos x="2" y="20"/>
                </a:cxn>
              </a:cxnLst>
              <a:rect l="0" t="0" r="r" b="b"/>
              <a:pathLst>
                <a:path w="10" h="20">
                  <a:moveTo>
                    <a:pt x="2" y="20"/>
                  </a:moveTo>
                  <a:lnTo>
                    <a:pt x="2" y="20"/>
                  </a:lnTo>
                  <a:lnTo>
                    <a:pt x="4" y="20"/>
                  </a:lnTo>
                  <a:lnTo>
                    <a:pt x="4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0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21212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89" name="Freeform 1047"/>
            <p:cNvSpPr>
              <a:spLocks/>
            </p:cNvSpPr>
            <p:nvPr/>
          </p:nvSpPr>
          <p:spPr bwMode="auto">
            <a:xfrm>
              <a:off x="3660809" y="1166210"/>
              <a:ext cx="24516" cy="41488"/>
            </a:xfrm>
            <a:custGeom>
              <a:avLst/>
              <a:gdLst/>
              <a:ahLst/>
              <a:cxnLst>
                <a:cxn ang="0">
                  <a:pos x="6" y="42"/>
                </a:cxn>
                <a:cxn ang="0">
                  <a:pos x="14" y="44"/>
                </a:cxn>
                <a:cxn ang="0">
                  <a:pos x="20" y="42"/>
                </a:cxn>
                <a:cxn ang="0">
                  <a:pos x="24" y="38"/>
                </a:cxn>
                <a:cxn ang="0">
                  <a:pos x="26" y="30"/>
                </a:cxn>
                <a:cxn ang="0">
                  <a:pos x="24" y="22"/>
                </a:cxn>
                <a:cxn ang="0">
                  <a:pos x="20" y="20"/>
                </a:cxn>
                <a:cxn ang="0">
                  <a:pos x="24" y="16"/>
                </a:cxn>
                <a:cxn ang="0">
                  <a:pos x="24" y="12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4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12" y="10"/>
                </a:cxn>
                <a:cxn ang="0">
                  <a:pos x="12" y="8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10"/>
                </a:cxn>
                <a:cxn ang="0">
                  <a:pos x="16" y="12"/>
                </a:cxn>
                <a:cxn ang="0">
                  <a:pos x="14" y="16"/>
                </a:cxn>
                <a:cxn ang="0">
                  <a:pos x="14" y="16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4" y="24"/>
                </a:cxn>
                <a:cxn ang="0">
                  <a:pos x="16" y="28"/>
                </a:cxn>
                <a:cxn ang="0">
                  <a:pos x="16" y="32"/>
                </a:cxn>
                <a:cxn ang="0">
                  <a:pos x="14" y="36"/>
                </a:cxn>
                <a:cxn ang="0">
                  <a:pos x="14" y="38"/>
                </a:cxn>
                <a:cxn ang="0">
                  <a:pos x="12" y="36"/>
                </a:cxn>
                <a:cxn ang="0">
                  <a:pos x="12" y="26"/>
                </a:cxn>
                <a:cxn ang="0">
                  <a:pos x="0" y="30"/>
                </a:cxn>
                <a:cxn ang="0">
                  <a:pos x="2" y="38"/>
                </a:cxn>
                <a:cxn ang="0">
                  <a:pos x="6" y="42"/>
                </a:cxn>
              </a:cxnLst>
              <a:rect l="0" t="0" r="r" b="b"/>
              <a:pathLst>
                <a:path w="26" h="44">
                  <a:moveTo>
                    <a:pt x="6" y="42"/>
                  </a:moveTo>
                  <a:lnTo>
                    <a:pt x="6" y="42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38"/>
                  </a:lnTo>
                  <a:lnTo>
                    <a:pt x="24" y="38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4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2" y="14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6" y="28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2"/>
                  </a:lnTo>
                  <a:lnTo>
                    <a:pt x="12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6" y="42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0" name="Freeform 1048"/>
            <p:cNvSpPr>
              <a:spLocks/>
            </p:cNvSpPr>
            <p:nvPr/>
          </p:nvSpPr>
          <p:spPr bwMode="auto">
            <a:xfrm>
              <a:off x="4066260" y="1168096"/>
              <a:ext cx="16972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8" y="30"/>
                </a:cxn>
                <a:cxn ang="0">
                  <a:pos x="18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8"/>
                </a:cxn>
                <a:cxn ang="0">
                  <a:pos x="10" y="30"/>
                </a:cxn>
              </a:cxnLst>
              <a:rect l="0" t="0" r="r" b="b"/>
              <a:pathLst>
                <a:path w="18" h="30">
                  <a:moveTo>
                    <a:pt x="10" y="30"/>
                  </a:moveTo>
                  <a:lnTo>
                    <a:pt x="18" y="30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6"/>
                  </a:lnTo>
                  <a:lnTo>
                    <a:pt x="8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8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1" name="Freeform 1049"/>
            <p:cNvSpPr>
              <a:spLocks noEditPoints="1"/>
            </p:cNvSpPr>
            <p:nvPr/>
          </p:nvSpPr>
          <p:spPr bwMode="auto">
            <a:xfrm>
              <a:off x="4094547" y="1168096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6" y="8"/>
                </a:cxn>
                <a:cxn ang="0">
                  <a:pos x="16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2" name="Freeform 1050"/>
            <p:cNvSpPr>
              <a:spLocks noEditPoints="1"/>
            </p:cNvSpPr>
            <p:nvPr/>
          </p:nvSpPr>
          <p:spPr bwMode="auto">
            <a:xfrm>
              <a:off x="4122834" y="1168096"/>
              <a:ext cx="24516" cy="28287"/>
            </a:xfrm>
            <a:custGeom>
              <a:avLst/>
              <a:gdLst/>
              <a:ahLst/>
              <a:cxnLst>
                <a:cxn ang="0">
                  <a:pos x="14" y="30"/>
                </a:cxn>
                <a:cxn ang="0">
                  <a:pos x="14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6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6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2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4" y="30"/>
                </a:cxn>
                <a:cxn ang="0">
                  <a:pos x="14" y="30"/>
                </a:cxn>
                <a:cxn ang="0">
                  <a:pos x="10" y="8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4" y="26"/>
                </a:cxn>
                <a:cxn ang="0">
                  <a:pos x="14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2"/>
                </a:cxn>
                <a:cxn ang="0">
                  <a:pos x="10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8"/>
                </a:cxn>
                <a:cxn ang="0">
                  <a:pos x="10" y="8"/>
                </a:cxn>
              </a:cxnLst>
              <a:rect l="0" t="0" r="r" b="b"/>
              <a:pathLst>
                <a:path w="26" h="30">
                  <a:moveTo>
                    <a:pt x="14" y="30"/>
                  </a:moveTo>
                  <a:lnTo>
                    <a:pt x="14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6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6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0"/>
                  </a:lnTo>
                  <a:close/>
                  <a:moveTo>
                    <a:pt x="10" y="8"/>
                  </a:move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8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3" name="Rectangle 1051"/>
            <p:cNvSpPr>
              <a:spLocks noChangeArrowheads="1"/>
            </p:cNvSpPr>
            <p:nvPr/>
          </p:nvSpPr>
          <p:spPr bwMode="auto">
            <a:xfrm>
              <a:off x="4153007" y="1183182"/>
              <a:ext cx="15087" cy="565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4" name="Freeform 1052"/>
            <p:cNvSpPr>
              <a:spLocks/>
            </p:cNvSpPr>
            <p:nvPr/>
          </p:nvSpPr>
          <p:spPr bwMode="auto">
            <a:xfrm>
              <a:off x="3272331" y="1168096"/>
              <a:ext cx="26401" cy="28287"/>
            </a:xfrm>
            <a:custGeom>
              <a:avLst/>
              <a:gdLst/>
              <a:ahLst/>
              <a:cxnLst>
                <a:cxn ang="0">
                  <a:pos x="28" y="24"/>
                </a:cxn>
                <a:cxn ang="0">
                  <a:pos x="8" y="24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8" y="30"/>
                </a:cxn>
                <a:cxn ang="0">
                  <a:pos x="28" y="24"/>
                </a:cxn>
              </a:cxnLst>
              <a:rect l="0" t="0" r="r" b="b"/>
              <a:pathLst>
                <a:path w="28" h="30">
                  <a:moveTo>
                    <a:pt x="28" y="24"/>
                  </a:moveTo>
                  <a:lnTo>
                    <a:pt x="8" y="24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28" y="30"/>
                  </a:lnTo>
                  <a:lnTo>
                    <a:pt x="28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5" name="Freeform 1053"/>
            <p:cNvSpPr>
              <a:spLocks/>
            </p:cNvSpPr>
            <p:nvPr/>
          </p:nvSpPr>
          <p:spPr bwMode="auto">
            <a:xfrm>
              <a:off x="3304390" y="1168096"/>
              <a:ext cx="37716" cy="2828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16" y="30"/>
                </a:cxn>
                <a:cxn ang="0">
                  <a:pos x="24" y="30"/>
                </a:cxn>
                <a:cxn ang="0">
                  <a:pos x="32" y="6"/>
                </a:cxn>
                <a:cxn ang="0">
                  <a:pos x="32" y="30"/>
                </a:cxn>
                <a:cxn ang="0">
                  <a:pos x="40" y="30"/>
                </a:cxn>
                <a:cxn ang="0">
                  <a:pos x="40" y="0"/>
                </a:cxn>
                <a:cxn ang="0">
                  <a:pos x="26" y="0"/>
                </a:cxn>
                <a:cxn ang="0">
                  <a:pos x="20" y="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6"/>
                </a:cxn>
              </a:cxnLst>
              <a:rect l="0" t="0" r="r" b="b"/>
              <a:pathLst>
                <a:path w="40" h="30">
                  <a:moveTo>
                    <a:pt x="8" y="6"/>
                  </a:moveTo>
                  <a:lnTo>
                    <a:pt x="16" y="30"/>
                  </a:lnTo>
                  <a:lnTo>
                    <a:pt x="24" y="30"/>
                  </a:lnTo>
                  <a:lnTo>
                    <a:pt x="32" y="6"/>
                  </a:lnTo>
                  <a:lnTo>
                    <a:pt x="32" y="30"/>
                  </a:lnTo>
                  <a:lnTo>
                    <a:pt x="40" y="30"/>
                  </a:lnTo>
                  <a:lnTo>
                    <a:pt x="40" y="0"/>
                  </a:lnTo>
                  <a:lnTo>
                    <a:pt x="26" y="0"/>
                  </a:lnTo>
                  <a:lnTo>
                    <a:pt x="20" y="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6" name="Rectangle 1054"/>
            <p:cNvSpPr>
              <a:spLocks noChangeArrowheads="1"/>
            </p:cNvSpPr>
            <p:nvPr/>
          </p:nvSpPr>
          <p:spPr bwMode="auto">
            <a:xfrm>
              <a:off x="3257245" y="1168096"/>
              <a:ext cx="7543" cy="2828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7" name="Freeform 1055"/>
            <p:cNvSpPr>
              <a:spLocks/>
            </p:cNvSpPr>
            <p:nvPr/>
          </p:nvSpPr>
          <p:spPr bwMode="auto">
            <a:xfrm>
              <a:off x="3225186" y="1168096"/>
              <a:ext cx="26401" cy="28287"/>
            </a:xfrm>
            <a:custGeom>
              <a:avLst/>
              <a:gdLst/>
              <a:ahLst/>
              <a:cxnLst>
                <a:cxn ang="0">
                  <a:pos x="8" y="16"/>
                </a:cxn>
                <a:cxn ang="0">
                  <a:pos x="26" y="16"/>
                </a:cxn>
                <a:cxn ang="0">
                  <a:pos x="26" y="12"/>
                </a:cxn>
                <a:cxn ang="0">
                  <a:pos x="8" y="12"/>
                </a:cxn>
                <a:cxn ang="0">
                  <a:pos x="8" y="4"/>
                </a:cxn>
                <a:cxn ang="0">
                  <a:pos x="28" y="4"/>
                </a:cxn>
                <a:cxn ang="0">
                  <a:pos x="28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8" y="16"/>
                </a:cxn>
              </a:cxnLst>
              <a:rect l="0" t="0" r="r" b="b"/>
              <a:pathLst>
                <a:path w="28" h="30">
                  <a:moveTo>
                    <a:pt x="8" y="16"/>
                  </a:moveTo>
                  <a:lnTo>
                    <a:pt x="26" y="16"/>
                  </a:lnTo>
                  <a:lnTo>
                    <a:pt x="26" y="12"/>
                  </a:lnTo>
                  <a:lnTo>
                    <a:pt x="8" y="12"/>
                  </a:lnTo>
                  <a:lnTo>
                    <a:pt x="8" y="4"/>
                  </a:lnTo>
                  <a:lnTo>
                    <a:pt x="28" y="4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8" y="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8" name="Freeform 1056"/>
            <p:cNvSpPr>
              <a:spLocks/>
            </p:cNvSpPr>
            <p:nvPr/>
          </p:nvSpPr>
          <p:spPr bwMode="auto">
            <a:xfrm>
              <a:off x="3936139" y="1164324"/>
              <a:ext cx="15087" cy="28287"/>
            </a:xfrm>
            <a:custGeom>
              <a:avLst/>
              <a:gdLst/>
              <a:ahLst/>
              <a:cxnLst>
                <a:cxn ang="0">
                  <a:pos x="10" y="30"/>
                </a:cxn>
                <a:cxn ang="0">
                  <a:pos x="16" y="30"/>
                </a:cxn>
                <a:cxn ang="0">
                  <a:pos x="16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30"/>
                </a:cxn>
              </a:cxnLst>
              <a:rect l="0" t="0" r="r" b="b"/>
              <a:pathLst>
                <a:path w="16" h="30">
                  <a:moveTo>
                    <a:pt x="10" y="30"/>
                  </a:moveTo>
                  <a:lnTo>
                    <a:pt x="16" y="3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0" y="10"/>
                  </a:lnTo>
                  <a:lnTo>
                    <a:pt x="10" y="3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499" name="Freeform 1057"/>
            <p:cNvSpPr>
              <a:spLocks noEditPoints="1"/>
            </p:cNvSpPr>
            <p:nvPr/>
          </p:nvSpPr>
          <p:spPr bwMode="auto">
            <a:xfrm>
              <a:off x="3845619" y="1164324"/>
              <a:ext cx="24516" cy="28287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18" y="30"/>
                </a:cxn>
                <a:cxn ang="0">
                  <a:pos x="22" y="28"/>
                </a:cxn>
                <a:cxn ang="0">
                  <a:pos x="22" y="28"/>
                </a:cxn>
                <a:cxn ang="0">
                  <a:pos x="24" y="22"/>
                </a:cxn>
                <a:cxn ang="0">
                  <a:pos x="26" y="16"/>
                </a:cxn>
                <a:cxn ang="0">
                  <a:pos x="26" y="16"/>
                </a:cxn>
                <a:cxn ang="0">
                  <a:pos x="24" y="8"/>
                </a:cxn>
                <a:cxn ang="0">
                  <a:pos x="22" y="4"/>
                </a:cxn>
                <a:cxn ang="0">
                  <a:pos x="22" y="4"/>
                </a:cxn>
                <a:cxn ang="0">
                  <a:pos x="18" y="2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0" y="8"/>
                </a:cxn>
                <a:cxn ang="0">
                  <a:pos x="0" y="16"/>
                </a:cxn>
                <a:cxn ang="0">
                  <a:pos x="0" y="16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8" y="30"/>
                </a:cxn>
                <a:cxn ang="0">
                  <a:pos x="12" y="30"/>
                </a:cxn>
                <a:cxn ang="0">
                  <a:pos x="12" y="30"/>
                </a:cxn>
                <a:cxn ang="0">
                  <a:pos x="8" y="8"/>
                </a:cxn>
                <a:cxn ang="0">
                  <a:pos x="8" y="8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6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8" y="24"/>
                </a:cxn>
                <a:cxn ang="0">
                  <a:pos x="18" y="24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8" y="22"/>
                </a:cxn>
                <a:cxn ang="0">
                  <a:pos x="8" y="2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8" y="8"/>
                </a:cxn>
                <a:cxn ang="0">
                  <a:pos x="8" y="8"/>
                </a:cxn>
              </a:cxnLst>
              <a:rect l="0" t="0" r="r" b="b"/>
              <a:pathLst>
                <a:path w="26" h="30">
                  <a:moveTo>
                    <a:pt x="12" y="30"/>
                  </a:moveTo>
                  <a:lnTo>
                    <a:pt x="12" y="30"/>
                  </a:lnTo>
                  <a:lnTo>
                    <a:pt x="18" y="30"/>
                  </a:lnTo>
                  <a:lnTo>
                    <a:pt x="22" y="28"/>
                  </a:lnTo>
                  <a:lnTo>
                    <a:pt x="22" y="28"/>
                  </a:lnTo>
                  <a:lnTo>
                    <a:pt x="24" y="22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4" y="8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8" y="30"/>
                  </a:lnTo>
                  <a:lnTo>
                    <a:pt x="12" y="30"/>
                  </a:lnTo>
                  <a:lnTo>
                    <a:pt x="12" y="30"/>
                  </a:lnTo>
                  <a:close/>
                  <a:moveTo>
                    <a:pt x="8" y="8"/>
                  </a:move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6" y="6"/>
                  </a:lnTo>
                  <a:lnTo>
                    <a:pt x="16" y="6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8" y="22"/>
                  </a:lnTo>
                  <a:lnTo>
                    <a:pt x="8" y="2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8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0" name="Freeform 1058"/>
            <p:cNvSpPr>
              <a:spLocks/>
            </p:cNvSpPr>
            <p:nvPr/>
          </p:nvSpPr>
          <p:spPr bwMode="auto">
            <a:xfrm>
              <a:off x="3904080" y="1166210"/>
              <a:ext cx="26401" cy="26401"/>
            </a:xfrm>
            <a:custGeom>
              <a:avLst/>
              <a:gdLst/>
              <a:ahLst/>
              <a:cxnLst>
                <a:cxn ang="0">
                  <a:pos x="14" y="24"/>
                </a:cxn>
                <a:cxn ang="0">
                  <a:pos x="14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0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24"/>
                </a:cxn>
                <a:cxn ang="0">
                  <a:pos x="4" y="26"/>
                </a:cxn>
                <a:cxn ang="0">
                  <a:pos x="4" y="26"/>
                </a:cxn>
                <a:cxn ang="0">
                  <a:pos x="8" y="28"/>
                </a:cxn>
                <a:cxn ang="0">
                  <a:pos x="14" y="28"/>
                </a:cxn>
                <a:cxn ang="0">
                  <a:pos x="14" y="28"/>
                </a:cxn>
                <a:cxn ang="0">
                  <a:pos x="20" y="28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6" y="22"/>
                </a:cxn>
                <a:cxn ang="0">
                  <a:pos x="28" y="18"/>
                </a:cxn>
                <a:cxn ang="0">
                  <a:pos x="28" y="18"/>
                </a:cxn>
                <a:cxn ang="0">
                  <a:pos x="26" y="14"/>
                </a:cxn>
                <a:cxn ang="0">
                  <a:pos x="24" y="12"/>
                </a:cxn>
                <a:cxn ang="0">
                  <a:pos x="24" y="12"/>
                </a:cxn>
                <a:cxn ang="0">
                  <a:pos x="20" y="10"/>
                </a:cxn>
                <a:cxn ang="0">
                  <a:pos x="14" y="8"/>
                </a:cxn>
                <a:cxn ang="0">
                  <a:pos x="14" y="8"/>
                </a:cxn>
                <a:cxn ang="0">
                  <a:pos x="10" y="10"/>
                </a:cxn>
                <a:cxn ang="0">
                  <a:pos x="10" y="4"/>
                </a:cxn>
                <a:cxn ang="0">
                  <a:pos x="26" y="4"/>
                </a:cxn>
                <a:cxn ang="0">
                  <a:pos x="26" y="0"/>
                </a:cxn>
                <a:cxn ang="0">
                  <a:pos x="6" y="0"/>
                </a:cxn>
                <a:cxn ang="0">
                  <a:pos x="2" y="14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8" y="14"/>
                </a:cxn>
                <a:cxn ang="0">
                  <a:pos x="18" y="14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18" y="22"/>
                </a:cxn>
                <a:cxn ang="0">
                  <a:pos x="18" y="22"/>
                </a:cxn>
                <a:cxn ang="0">
                  <a:pos x="14" y="24"/>
                </a:cxn>
                <a:cxn ang="0">
                  <a:pos x="14" y="24"/>
                </a:cxn>
              </a:cxnLst>
              <a:rect l="0" t="0" r="r" b="b"/>
              <a:pathLst>
                <a:path w="28" h="28">
                  <a:moveTo>
                    <a:pt x="14" y="24"/>
                  </a:moveTo>
                  <a:lnTo>
                    <a:pt x="14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28"/>
                  </a:lnTo>
                  <a:lnTo>
                    <a:pt x="14" y="28"/>
                  </a:lnTo>
                  <a:lnTo>
                    <a:pt x="20" y="28"/>
                  </a:lnTo>
                  <a:lnTo>
                    <a:pt x="24" y="24"/>
                  </a:lnTo>
                  <a:lnTo>
                    <a:pt x="24" y="24"/>
                  </a:lnTo>
                  <a:lnTo>
                    <a:pt x="26" y="22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0" y="10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0" y="10"/>
                  </a:lnTo>
                  <a:lnTo>
                    <a:pt x="10" y="4"/>
                  </a:lnTo>
                  <a:lnTo>
                    <a:pt x="26" y="4"/>
                  </a:lnTo>
                  <a:lnTo>
                    <a:pt x="26" y="0"/>
                  </a:lnTo>
                  <a:lnTo>
                    <a:pt x="6" y="0"/>
                  </a:lnTo>
                  <a:lnTo>
                    <a:pt x="2" y="14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4" y="24"/>
                  </a:lnTo>
                  <a:lnTo>
                    <a:pt x="1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1" name="Freeform 1059"/>
            <p:cNvSpPr>
              <a:spLocks/>
            </p:cNvSpPr>
            <p:nvPr/>
          </p:nvSpPr>
          <p:spPr bwMode="auto">
            <a:xfrm>
              <a:off x="3873907" y="1164324"/>
              <a:ext cx="24516" cy="28287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8"/>
                </a:cxn>
                <a:cxn ang="0">
                  <a:pos x="2" y="24"/>
                </a:cxn>
                <a:cxn ang="0">
                  <a:pos x="2" y="24"/>
                </a:cxn>
                <a:cxn ang="0">
                  <a:pos x="0" y="30"/>
                </a:cxn>
                <a:cxn ang="0">
                  <a:pos x="26" y="30"/>
                </a:cxn>
                <a:cxn ang="0">
                  <a:pos x="26" y="26"/>
                </a:cxn>
                <a:cxn ang="0">
                  <a:pos x="12" y="26"/>
                </a:cxn>
                <a:cxn ang="0">
                  <a:pos x="12" y="26"/>
                </a:cxn>
                <a:cxn ang="0">
                  <a:pos x="14" y="24"/>
                </a:cxn>
                <a:cxn ang="0">
                  <a:pos x="14" y="24"/>
                </a:cxn>
                <a:cxn ang="0">
                  <a:pos x="18" y="20"/>
                </a:cxn>
                <a:cxn ang="0">
                  <a:pos x="18" y="20"/>
                </a:cxn>
                <a:cxn ang="0">
                  <a:pos x="22" y="16"/>
                </a:cxn>
                <a:cxn ang="0">
                  <a:pos x="22" y="16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6" y="6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0" y="2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6"/>
                </a:cxn>
                <a:cxn ang="0">
                  <a:pos x="0" y="10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10" y="6"/>
                </a:cxn>
                <a:cxn ang="0">
                  <a:pos x="10" y="6"/>
                </a:cxn>
                <a:cxn ang="0">
                  <a:pos x="14" y="6"/>
                </a:cxn>
                <a:cxn ang="0">
                  <a:pos x="14" y="6"/>
                </a:cxn>
                <a:cxn ang="0">
                  <a:pos x="18" y="6"/>
                </a:cxn>
                <a:cxn ang="0">
                  <a:pos x="18" y="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18" y="12"/>
                </a:cxn>
                <a:cxn ang="0">
                  <a:pos x="18" y="12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26" h="30">
                  <a:moveTo>
                    <a:pt x="12" y="18"/>
                  </a:move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26" y="30"/>
                  </a:lnTo>
                  <a:lnTo>
                    <a:pt x="26" y="26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0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12" y="18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2" name="Freeform 1060"/>
            <p:cNvSpPr>
              <a:spLocks/>
            </p:cNvSpPr>
            <p:nvPr/>
          </p:nvSpPr>
          <p:spPr bwMode="auto">
            <a:xfrm>
              <a:off x="3379823" y="2522112"/>
              <a:ext cx="49031" cy="282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"/>
                </a:cxn>
                <a:cxn ang="0">
                  <a:pos x="0" y="30"/>
                </a:cxn>
                <a:cxn ang="0">
                  <a:pos x="26" y="22"/>
                </a:cxn>
                <a:cxn ang="0">
                  <a:pos x="52" y="14"/>
                </a:cxn>
                <a:cxn ang="0">
                  <a:pos x="26" y="8"/>
                </a:cxn>
                <a:cxn ang="0">
                  <a:pos x="0" y="0"/>
                </a:cxn>
              </a:cxnLst>
              <a:rect l="0" t="0" r="r" b="b"/>
              <a:pathLst>
                <a:path w="52" h="30">
                  <a:moveTo>
                    <a:pt x="0" y="0"/>
                  </a:moveTo>
                  <a:lnTo>
                    <a:pt x="0" y="14"/>
                  </a:lnTo>
                  <a:lnTo>
                    <a:pt x="0" y="30"/>
                  </a:lnTo>
                  <a:lnTo>
                    <a:pt x="26" y="22"/>
                  </a:lnTo>
                  <a:lnTo>
                    <a:pt x="52" y="14"/>
                  </a:lnTo>
                  <a:lnTo>
                    <a:pt x="26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3" name="Freeform 1061"/>
            <p:cNvSpPr>
              <a:spLocks/>
            </p:cNvSpPr>
            <p:nvPr/>
          </p:nvSpPr>
          <p:spPr bwMode="auto">
            <a:xfrm>
              <a:off x="3417539" y="2501368"/>
              <a:ext cx="18858" cy="2828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4" y="14"/>
                </a:cxn>
                <a:cxn ang="0">
                  <a:pos x="16" y="10"/>
                </a:cxn>
                <a:cxn ang="0">
                  <a:pos x="18" y="8"/>
                </a:cxn>
                <a:cxn ang="0">
                  <a:pos x="18" y="8"/>
                </a:cxn>
                <a:cxn ang="0">
                  <a:pos x="16" y="2"/>
                </a:cxn>
                <a:cxn ang="0">
                  <a:pos x="16" y="2"/>
                </a:cxn>
                <a:cxn ang="0">
                  <a:pos x="1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0" y="8"/>
                </a:cxn>
                <a:cxn ang="0">
                  <a:pos x="6" y="8"/>
                </a:cxn>
                <a:cxn ang="0">
                  <a:pos x="6" y="8"/>
                </a:cxn>
                <a:cxn ang="0">
                  <a:pos x="8" y="6"/>
                </a:cxn>
                <a:cxn ang="0">
                  <a:pos x="8" y="6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12" y="6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2" y="8"/>
                </a:cxn>
                <a:cxn ang="0">
                  <a:pos x="12" y="10"/>
                </a:cxn>
                <a:cxn ang="0">
                  <a:pos x="12" y="10"/>
                </a:cxn>
                <a:cxn ang="0">
                  <a:pos x="8" y="12"/>
                </a:cxn>
                <a:cxn ang="0">
                  <a:pos x="8" y="16"/>
                </a:cxn>
                <a:cxn ang="0">
                  <a:pos x="8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2" y="16"/>
                </a:cxn>
                <a:cxn ang="0">
                  <a:pos x="12" y="16"/>
                </a:cxn>
                <a:cxn ang="0">
                  <a:pos x="14" y="20"/>
                </a:cxn>
                <a:cxn ang="0">
                  <a:pos x="14" y="20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0" y="24"/>
                </a:cxn>
                <a:cxn ang="0">
                  <a:pos x="10" y="24"/>
                </a:cxn>
                <a:cxn ang="0">
                  <a:pos x="8" y="24"/>
                </a:cxn>
                <a:cxn ang="0">
                  <a:pos x="8" y="24"/>
                </a:cxn>
                <a:cxn ang="0">
                  <a:pos x="6" y="2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24"/>
                </a:cxn>
                <a:cxn ang="0">
                  <a:pos x="4" y="28"/>
                </a:cxn>
                <a:cxn ang="0">
                  <a:pos x="4" y="28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0" y="30"/>
                </a:cxn>
                <a:cxn ang="0">
                  <a:pos x="14" y="28"/>
                </a:cxn>
                <a:cxn ang="0">
                  <a:pos x="16" y="26"/>
                </a:cxn>
                <a:cxn ang="0">
                  <a:pos x="16" y="26"/>
                </a:cxn>
                <a:cxn ang="0">
                  <a:pos x="18" y="24"/>
                </a:cxn>
                <a:cxn ang="0">
                  <a:pos x="20" y="20"/>
                </a:cxn>
                <a:cxn ang="0">
                  <a:pos x="20" y="20"/>
                </a:cxn>
                <a:cxn ang="0">
                  <a:pos x="18" y="16"/>
                </a:cxn>
                <a:cxn ang="0">
                  <a:pos x="18" y="16"/>
                </a:cxn>
                <a:cxn ang="0">
                  <a:pos x="14" y="14"/>
                </a:cxn>
                <a:cxn ang="0">
                  <a:pos x="14" y="14"/>
                </a:cxn>
              </a:cxnLst>
              <a:rect l="0" t="0" r="r" b="b"/>
              <a:pathLst>
                <a:path w="20" h="30">
                  <a:moveTo>
                    <a:pt x="14" y="14"/>
                  </a:moveTo>
                  <a:lnTo>
                    <a:pt x="14" y="14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4"/>
                  </a:lnTo>
                  <a:lnTo>
                    <a:pt x="2" y="4"/>
                  </a:lnTo>
                  <a:lnTo>
                    <a:pt x="0" y="8"/>
                  </a:lnTo>
                  <a:lnTo>
                    <a:pt x="6" y="8"/>
                  </a:lnTo>
                  <a:lnTo>
                    <a:pt x="6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6" y="2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24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4" y="28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8" y="24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8" y="16"/>
                  </a:lnTo>
                  <a:lnTo>
                    <a:pt x="18" y="16"/>
                  </a:lnTo>
                  <a:lnTo>
                    <a:pt x="14" y="14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4" name="Freeform 1062"/>
            <p:cNvSpPr>
              <a:spLocks/>
            </p:cNvSpPr>
            <p:nvPr/>
          </p:nvSpPr>
          <p:spPr bwMode="auto">
            <a:xfrm>
              <a:off x="2927227" y="2501368"/>
              <a:ext cx="22630" cy="41488"/>
            </a:xfrm>
            <a:custGeom>
              <a:avLst/>
              <a:gdLst/>
              <a:ahLst/>
              <a:cxnLst>
                <a:cxn ang="0">
                  <a:pos x="20" y="20"/>
                </a:cxn>
                <a:cxn ang="0">
                  <a:pos x="22" y="16"/>
                </a:cxn>
                <a:cxn ang="0">
                  <a:pos x="24" y="12"/>
                </a:cxn>
                <a:cxn ang="0">
                  <a:pos x="20" y="4"/>
                </a:cxn>
                <a:cxn ang="0">
                  <a:pos x="16" y="2"/>
                </a:cxn>
                <a:cxn ang="0">
                  <a:pos x="10" y="0"/>
                </a:cxn>
                <a:cxn ang="0">
                  <a:pos x="2" y="2"/>
                </a:cxn>
                <a:cxn ang="0">
                  <a:pos x="0" y="6"/>
                </a:cxn>
                <a:cxn ang="0">
                  <a:pos x="0" y="14"/>
                </a:cxn>
                <a:cxn ang="0">
                  <a:pos x="10" y="10"/>
                </a:cxn>
                <a:cxn ang="0">
                  <a:pos x="10" y="8"/>
                </a:cxn>
                <a:cxn ang="0">
                  <a:pos x="12" y="6"/>
                </a:cxn>
                <a:cxn ang="0">
                  <a:pos x="12" y="8"/>
                </a:cxn>
                <a:cxn ang="0">
                  <a:pos x="14" y="10"/>
                </a:cxn>
                <a:cxn ang="0">
                  <a:pos x="14" y="12"/>
                </a:cxn>
                <a:cxn ang="0">
                  <a:pos x="12" y="16"/>
                </a:cxn>
                <a:cxn ang="0">
                  <a:pos x="12" y="18"/>
                </a:cxn>
                <a:cxn ang="0">
                  <a:pos x="8" y="24"/>
                </a:cxn>
                <a:cxn ang="0">
                  <a:pos x="12" y="24"/>
                </a:cxn>
                <a:cxn ang="0">
                  <a:pos x="12" y="26"/>
                </a:cxn>
                <a:cxn ang="0">
                  <a:pos x="14" y="28"/>
                </a:cxn>
                <a:cxn ang="0">
                  <a:pos x="14" y="32"/>
                </a:cxn>
                <a:cxn ang="0">
                  <a:pos x="12" y="36"/>
                </a:cxn>
                <a:cxn ang="0">
                  <a:pos x="12" y="38"/>
                </a:cxn>
                <a:cxn ang="0">
                  <a:pos x="10" y="36"/>
                </a:cxn>
                <a:cxn ang="0">
                  <a:pos x="10" y="26"/>
                </a:cxn>
                <a:cxn ang="0">
                  <a:pos x="0" y="30"/>
                </a:cxn>
                <a:cxn ang="0">
                  <a:pos x="0" y="38"/>
                </a:cxn>
                <a:cxn ang="0">
                  <a:pos x="4" y="42"/>
                </a:cxn>
                <a:cxn ang="0">
                  <a:pos x="12" y="44"/>
                </a:cxn>
                <a:cxn ang="0">
                  <a:pos x="18" y="42"/>
                </a:cxn>
                <a:cxn ang="0">
                  <a:pos x="22" y="38"/>
                </a:cxn>
                <a:cxn ang="0">
                  <a:pos x="24" y="30"/>
                </a:cxn>
                <a:cxn ang="0">
                  <a:pos x="22" y="22"/>
                </a:cxn>
                <a:cxn ang="0">
                  <a:pos x="20" y="20"/>
                </a:cxn>
              </a:cxnLst>
              <a:rect l="0" t="0" r="r" b="b"/>
              <a:pathLst>
                <a:path w="24" h="44">
                  <a:moveTo>
                    <a:pt x="20" y="20"/>
                  </a:moveTo>
                  <a:lnTo>
                    <a:pt x="20" y="20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2" y="6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0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4" y="28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0" y="36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10" y="26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8" y="42"/>
                  </a:lnTo>
                  <a:lnTo>
                    <a:pt x="18" y="42"/>
                  </a:lnTo>
                  <a:lnTo>
                    <a:pt x="22" y="38"/>
                  </a:lnTo>
                  <a:lnTo>
                    <a:pt x="22" y="38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0" y="20"/>
                  </a:lnTo>
                  <a:lnTo>
                    <a:pt x="20" y="2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5" name="Freeform 1063"/>
            <p:cNvSpPr>
              <a:spLocks/>
            </p:cNvSpPr>
            <p:nvPr/>
          </p:nvSpPr>
          <p:spPr bwMode="auto">
            <a:xfrm>
              <a:off x="3013975" y="2503254"/>
              <a:ext cx="56574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4"/>
                </a:cxn>
                <a:cxn ang="0">
                  <a:pos x="24" y="44"/>
                </a:cxn>
                <a:cxn ang="0">
                  <a:pos x="36" y="44"/>
                </a:cxn>
                <a:cxn ang="0">
                  <a:pos x="36" y="24"/>
                </a:cxn>
                <a:cxn ang="0">
                  <a:pos x="46" y="24"/>
                </a:cxn>
                <a:cxn ang="0">
                  <a:pos x="46" y="44"/>
                </a:cxn>
                <a:cxn ang="0">
                  <a:pos x="46" y="44"/>
                </a:cxn>
                <a:cxn ang="0">
                  <a:pos x="60" y="44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0" y="2"/>
                </a:cxn>
                <a:cxn ang="0">
                  <a:pos x="0" y="44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36" y="44"/>
                  </a:lnTo>
                  <a:lnTo>
                    <a:pt x="36" y="24"/>
                  </a:lnTo>
                  <a:lnTo>
                    <a:pt x="46" y="24"/>
                  </a:lnTo>
                  <a:lnTo>
                    <a:pt x="46" y="44"/>
                  </a:lnTo>
                  <a:lnTo>
                    <a:pt x="46" y="44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0" y="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6" name="Freeform 1064"/>
            <p:cNvSpPr>
              <a:spLocks/>
            </p:cNvSpPr>
            <p:nvPr/>
          </p:nvSpPr>
          <p:spPr bwMode="auto">
            <a:xfrm>
              <a:off x="3079978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7" name="Freeform 1065"/>
            <p:cNvSpPr>
              <a:spLocks/>
            </p:cNvSpPr>
            <p:nvPr/>
          </p:nvSpPr>
          <p:spPr bwMode="auto">
            <a:xfrm>
              <a:off x="3102608" y="2503254"/>
              <a:ext cx="33945" cy="41488"/>
            </a:xfrm>
            <a:custGeom>
              <a:avLst/>
              <a:gdLst/>
              <a:ahLst/>
              <a:cxnLst>
                <a:cxn ang="0">
                  <a:pos x="2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36" y="44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22" y="0"/>
                </a:cxn>
                <a:cxn ang="0">
                  <a:pos x="22" y="24"/>
                </a:cxn>
              </a:cxnLst>
              <a:rect l="0" t="0" r="r" b="b"/>
              <a:pathLst>
                <a:path w="36" h="44">
                  <a:moveTo>
                    <a:pt x="22" y="24"/>
                  </a:move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36" y="4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2" y="0"/>
                  </a:lnTo>
                  <a:lnTo>
                    <a:pt x="22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8" name="Freeform 1066"/>
            <p:cNvSpPr>
              <a:spLocks/>
            </p:cNvSpPr>
            <p:nvPr/>
          </p:nvSpPr>
          <p:spPr bwMode="auto">
            <a:xfrm>
              <a:off x="3145982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09" name="Freeform 1067"/>
            <p:cNvSpPr>
              <a:spLocks/>
            </p:cNvSpPr>
            <p:nvPr/>
          </p:nvSpPr>
          <p:spPr bwMode="auto">
            <a:xfrm>
              <a:off x="3179926" y="2503254"/>
              <a:ext cx="43374" cy="41488"/>
            </a:xfrm>
            <a:custGeom>
              <a:avLst/>
              <a:gdLst/>
              <a:ahLst/>
              <a:cxnLst>
                <a:cxn ang="0">
                  <a:pos x="34" y="24"/>
                </a:cxn>
                <a:cxn ang="0">
                  <a:pos x="24" y="24"/>
                </a:cxn>
                <a:cxn ang="0">
                  <a:pos x="24" y="24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0" y="24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2" y="24"/>
                </a:cxn>
                <a:cxn ang="0">
                  <a:pos x="22" y="24"/>
                </a:cxn>
                <a:cxn ang="0">
                  <a:pos x="22" y="44"/>
                </a:cxn>
                <a:cxn ang="0">
                  <a:pos x="22" y="44"/>
                </a:cxn>
                <a:cxn ang="0">
                  <a:pos x="34" y="44"/>
                </a:cxn>
                <a:cxn ang="0">
                  <a:pos x="34" y="44"/>
                </a:cxn>
                <a:cxn ang="0">
                  <a:pos x="34" y="24"/>
                </a:cxn>
                <a:cxn ang="0">
                  <a:pos x="46" y="24"/>
                </a:cxn>
                <a:cxn ang="0">
                  <a:pos x="46" y="24"/>
                </a:cxn>
                <a:cxn ang="0">
                  <a:pos x="46" y="0"/>
                </a:cxn>
                <a:cxn ang="0">
                  <a:pos x="46" y="0"/>
                </a:cxn>
                <a:cxn ang="0">
                  <a:pos x="34" y="0"/>
                </a:cxn>
                <a:cxn ang="0">
                  <a:pos x="34" y="0"/>
                </a:cxn>
                <a:cxn ang="0">
                  <a:pos x="34" y="24"/>
                </a:cxn>
                <a:cxn ang="0">
                  <a:pos x="34" y="24"/>
                </a:cxn>
              </a:cxnLst>
              <a:rect l="0" t="0" r="r" b="b"/>
              <a:pathLst>
                <a:path w="46" h="44">
                  <a:moveTo>
                    <a:pt x="34" y="24"/>
                  </a:moveTo>
                  <a:lnTo>
                    <a:pt x="24" y="24"/>
                  </a:lnTo>
                  <a:lnTo>
                    <a:pt x="24" y="2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24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44"/>
                  </a:lnTo>
                  <a:lnTo>
                    <a:pt x="22" y="44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24"/>
                  </a:lnTo>
                  <a:lnTo>
                    <a:pt x="34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0" name="Freeform 1068"/>
            <p:cNvSpPr>
              <a:spLocks/>
            </p:cNvSpPr>
            <p:nvPr/>
          </p:nvSpPr>
          <p:spPr bwMode="auto">
            <a:xfrm>
              <a:off x="3168611" y="2503254"/>
              <a:ext cx="11315" cy="2263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</a:cxnLst>
              <a:rect l="0" t="0" r="r" b="b"/>
              <a:pathLst>
                <a:path w="12" h="24">
                  <a:moveTo>
                    <a:pt x="12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1" name="Freeform 1069"/>
            <p:cNvSpPr>
              <a:spLocks/>
            </p:cNvSpPr>
            <p:nvPr/>
          </p:nvSpPr>
          <p:spPr bwMode="auto">
            <a:xfrm>
              <a:off x="3234615" y="2503254"/>
              <a:ext cx="11315" cy="22630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0" y="24"/>
                </a:cxn>
                <a:cxn ang="0">
                  <a:pos x="12" y="24"/>
                </a:cxn>
                <a:cxn ang="0">
                  <a:pos x="12" y="2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0" y="24"/>
                </a:cxn>
              </a:cxnLst>
              <a:rect l="0" t="0" r="r" b="b"/>
              <a:pathLst>
                <a:path w="12" h="24">
                  <a:moveTo>
                    <a:pt x="0" y="24"/>
                  </a:moveTo>
                  <a:lnTo>
                    <a:pt x="0" y="24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2" name="Freeform 1070"/>
            <p:cNvSpPr>
              <a:spLocks/>
            </p:cNvSpPr>
            <p:nvPr/>
          </p:nvSpPr>
          <p:spPr bwMode="auto">
            <a:xfrm>
              <a:off x="325535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3" name="Freeform 1071"/>
            <p:cNvSpPr>
              <a:spLocks/>
            </p:cNvSpPr>
            <p:nvPr/>
          </p:nvSpPr>
          <p:spPr bwMode="auto">
            <a:xfrm>
              <a:off x="327798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4" name="Freeform 1072"/>
            <p:cNvSpPr>
              <a:spLocks/>
            </p:cNvSpPr>
            <p:nvPr/>
          </p:nvSpPr>
          <p:spPr bwMode="auto">
            <a:xfrm>
              <a:off x="3300619" y="2503254"/>
              <a:ext cx="1131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44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44"/>
                </a:cxn>
                <a:cxn ang="0">
                  <a:pos x="0" y="44"/>
                </a:cxn>
              </a:cxnLst>
              <a:rect l="0" t="0" r="r" b="b"/>
              <a:pathLst>
                <a:path w="12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4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44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  <p:sp>
          <p:nvSpPr>
            <p:cNvPr id="515" name="Freeform 1073"/>
            <p:cNvSpPr>
              <a:spLocks/>
            </p:cNvSpPr>
            <p:nvPr/>
          </p:nvSpPr>
          <p:spPr bwMode="auto">
            <a:xfrm>
              <a:off x="3321363" y="2503254"/>
              <a:ext cx="33945" cy="4148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12" y="44"/>
                </a:cxn>
                <a:cxn ang="0">
                  <a:pos x="12" y="24"/>
                </a:cxn>
                <a:cxn ang="0">
                  <a:pos x="24" y="24"/>
                </a:cxn>
                <a:cxn ang="0">
                  <a:pos x="24" y="42"/>
                </a:cxn>
                <a:cxn ang="0">
                  <a:pos x="36" y="42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0" y="0"/>
                </a:cxn>
                <a:cxn ang="0">
                  <a:pos x="0" y="44"/>
                </a:cxn>
              </a:cxnLst>
              <a:rect l="0" t="0" r="r" b="b"/>
              <a:pathLst>
                <a:path w="36" h="44">
                  <a:moveTo>
                    <a:pt x="0" y="44"/>
                  </a:moveTo>
                  <a:lnTo>
                    <a:pt x="0" y="44"/>
                  </a:lnTo>
                  <a:lnTo>
                    <a:pt x="12" y="44"/>
                  </a:lnTo>
                  <a:lnTo>
                    <a:pt x="12" y="24"/>
                  </a:lnTo>
                  <a:lnTo>
                    <a:pt x="24" y="24"/>
                  </a:lnTo>
                  <a:lnTo>
                    <a:pt x="24" y="42"/>
                  </a:lnTo>
                  <a:lnTo>
                    <a:pt x="36" y="42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0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a-DK">
                <a:ea typeface="ＭＳ Ｐゴシック" pitchFamily="-97" charset="-128"/>
              </a:endParaRPr>
            </a:p>
          </p:txBody>
        </p:sp>
      </p:grpSp>
      <p:sp>
        <p:nvSpPr>
          <p:cNvPr id="289" name="Rektangel 153"/>
          <p:cNvSpPr>
            <a:spLocks noChangeArrowheads="1"/>
          </p:cNvSpPr>
          <p:nvPr/>
        </p:nvSpPr>
        <p:spPr bwMode="auto">
          <a:xfrm>
            <a:off x="2580983" y="1758724"/>
            <a:ext cx="5248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28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PROGRAMME WITHOUT THESIS </a:t>
            </a:r>
            <a:endParaRPr lang="en-US" sz="28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18" name="Rektangel 621"/>
          <p:cNvSpPr>
            <a:spLocks noChangeArrowheads="1"/>
          </p:cNvSpPr>
          <p:nvPr/>
        </p:nvSpPr>
        <p:spPr bwMode="auto">
          <a:xfrm>
            <a:off x="2235916" y="4125416"/>
            <a:ext cx="1693349" cy="2244701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19" name="Nedadgående pil 363"/>
          <p:cNvSpPr>
            <a:spLocks noChangeArrowheads="1"/>
          </p:cNvSpPr>
          <p:nvPr/>
        </p:nvSpPr>
        <p:spPr bwMode="auto">
          <a:xfrm rot="10800000">
            <a:off x="2915817" y="3938588"/>
            <a:ext cx="249237" cy="538162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21" name="Rektangel 153"/>
          <p:cNvSpPr>
            <a:spLocks noChangeArrowheads="1"/>
          </p:cNvSpPr>
          <p:nvPr/>
        </p:nvSpPr>
        <p:spPr bwMode="auto">
          <a:xfrm>
            <a:off x="2203648" y="4509120"/>
            <a:ext cx="17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TEACHING &amp; LEARNING</a:t>
            </a:r>
            <a:endParaRPr lang="en-US" sz="11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grpSp>
        <p:nvGrpSpPr>
          <p:cNvPr id="5" name="Group 853"/>
          <p:cNvGrpSpPr/>
          <p:nvPr/>
        </p:nvGrpSpPr>
        <p:grpSpPr>
          <a:xfrm>
            <a:off x="2290606" y="4869160"/>
            <a:ext cx="1578428" cy="1406819"/>
            <a:chOff x="1642534" y="4919540"/>
            <a:chExt cx="1578428" cy="1406819"/>
          </a:xfrm>
        </p:grpSpPr>
        <p:pic>
          <p:nvPicPr>
            <p:cNvPr id="223" name="Picture 4" descr="G:\PPT SGS\Raw\DSC_3206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643385" y="5108156"/>
              <a:ext cx="1525225" cy="1020192"/>
            </a:xfrm>
            <a:prstGeom prst="rect">
              <a:avLst/>
            </a:prstGeom>
            <a:noFill/>
          </p:spPr>
        </p:pic>
        <p:grpSp>
          <p:nvGrpSpPr>
            <p:cNvPr id="6" name="Group 723"/>
            <p:cNvGrpSpPr/>
            <p:nvPr/>
          </p:nvGrpSpPr>
          <p:grpSpPr>
            <a:xfrm>
              <a:off x="1642534" y="4919540"/>
              <a:ext cx="1578428" cy="1406819"/>
              <a:chOff x="4463144" y="4925626"/>
              <a:chExt cx="1578428" cy="1406819"/>
            </a:xfrm>
          </p:grpSpPr>
          <p:sp>
            <p:nvSpPr>
              <p:cNvPr id="225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7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272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3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4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5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6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7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8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9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0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1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2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3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4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5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6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7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88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8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228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29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0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1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2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4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5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6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7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8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39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0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1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2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3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4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5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6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7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8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49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0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1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2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3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4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5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6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7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8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59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0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1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2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3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4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5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6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7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8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69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0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71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290" name="Rectangle 445"/>
          <p:cNvSpPr>
            <a:spLocks noChangeArrowheads="1"/>
          </p:cNvSpPr>
          <p:nvPr/>
        </p:nvSpPr>
        <p:spPr bwMode="auto">
          <a:xfrm>
            <a:off x="2596569" y="3501008"/>
            <a:ext cx="3055551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US" sz="1600" b="1" noProof="1" smtClean="0">
                <a:solidFill>
                  <a:schemeClr val="tx2"/>
                </a:solidFill>
                <a:latin typeface="Calibri" pitchFamily="-111" charset="0"/>
              </a:rPr>
              <a:t>UPM STUDENT</a:t>
            </a:r>
            <a:endParaRPr lang="en-US" sz="1600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220" name="Pentagon 780"/>
          <p:cNvSpPr>
            <a:spLocks noChangeArrowheads="1"/>
          </p:cNvSpPr>
          <p:nvPr/>
        </p:nvSpPr>
        <p:spPr bwMode="auto">
          <a:xfrm>
            <a:off x="7535480" y="3356992"/>
            <a:ext cx="1544576" cy="616559"/>
          </a:xfrm>
          <a:prstGeom prst="homePlate">
            <a:avLst>
              <a:gd name="adj" fmla="val 40316"/>
            </a:avLst>
          </a:prstGeom>
          <a:gradFill rotWithShape="1">
            <a:gsLst>
              <a:gs pos="0">
                <a:srgbClr val="C0FF4D"/>
              </a:gs>
              <a:gs pos="100000">
                <a:srgbClr val="A4D329"/>
              </a:gs>
            </a:gsLst>
            <a:lin ang="5400000" scaled="1"/>
          </a:gradFill>
          <a:ln w="19050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indent="-342900" algn="ctr" defTabSz="914400"/>
            <a:endParaRPr lang="en-US" noProof="1">
              <a:latin typeface="Calibri" pitchFamily="-111" charset="0"/>
            </a:endParaRPr>
          </a:p>
        </p:txBody>
      </p:sp>
      <p:sp>
        <p:nvSpPr>
          <p:cNvPr id="222" name="Rektangel 621"/>
          <p:cNvSpPr>
            <a:spLocks noChangeArrowheads="1"/>
          </p:cNvSpPr>
          <p:nvPr/>
        </p:nvSpPr>
        <p:spPr bwMode="auto">
          <a:xfrm>
            <a:off x="7202741" y="4149080"/>
            <a:ext cx="1652334" cy="2221037"/>
          </a:xfrm>
          <a:prstGeom prst="rect">
            <a:avLst/>
          </a:prstGeom>
          <a:gradFill rotWithShape="1">
            <a:gsLst>
              <a:gs pos="100000">
                <a:schemeClr val="tx1">
                  <a:lumMod val="95000"/>
                  <a:lumOff val="5000"/>
                </a:schemeClr>
              </a:gs>
              <a:gs pos="39999">
                <a:schemeClr val="tx1">
                  <a:lumMod val="65000"/>
                  <a:lumOff val="35000"/>
                </a:schemeClr>
              </a:gs>
              <a:gs pos="63000">
                <a:schemeClr val="tx1">
                  <a:lumMod val="50000"/>
                  <a:lumOff val="50000"/>
                </a:schemeClr>
              </a:gs>
              <a:gs pos="100000">
                <a:srgbClr val="FFEBFA"/>
              </a:gs>
            </a:gsLst>
            <a:lin ang="16200000" scaled="0"/>
          </a:gradFill>
          <a:ln w="9525">
            <a:noFill/>
            <a:miter lim="800000"/>
            <a:headEnd/>
            <a:tailEnd/>
          </a:ln>
          <a:effectLst>
            <a:outerShdw blurRad="63500" dist="38100" dir="2700000" algn="tl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24" name="Nedadgående pil 497"/>
          <p:cNvSpPr>
            <a:spLocks noChangeArrowheads="1"/>
          </p:cNvSpPr>
          <p:nvPr/>
        </p:nvSpPr>
        <p:spPr bwMode="auto">
          <a:xfrm rot="10800000">
            <a:off x="7805738" y="3927475"/>
            <a:ext cx="249237" cy="538163"/>
          </a:xfrm>
          <a:prstGeom prst="down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FFC000"/>
              </a:gs>
              <a:gs pos="100000">
                <a:srgbClr val="E36119"/>
              </a:gs>
            </a:gsLst>
            <a:lin ang="2700000" scaled="1"/>
          </a:gradFill>
          <a:ln w="9525">
            <a:solidFill>
              <a:srgbClr val="FC7E00"/>
            </a:solidFill>
            <a:miter lim="800000"/>
            <a:headEnd/>
            <a:tailEnd/>
          </a:ln>
          <a:effectLst>
            <a:outerShdw blurRad="63500" dist="38100" dir="5400000" algn="t" rotWithShape="0">
              <a:srgbClr val="000000">
                <a:alpha val="39999"/>
              </a:srgbClr>
            </a:outerShdw>
          </a:effectLst>
        </p:spPr>
        <p:txBody>
          <a:bodyPr anchor="ctr"/>
          <a:lstStyle/>
          <a:p>
            <a:pPr indent="-342900" algn="ctr">
              <a:buFont typeface="Calibri" pitchFamily="-111" charset="0"/>
              <a:buAutoNum type="arabicPeriod"/>
              <a:defRPr/>
            </a:pPr>
            <a:endParaRPr lang="en-US">
              <a:solidFill>
                <a:srgbClr val="FFFFFF"/>
              </a:solidFill>
              <a:latin typeface="Calibri" pitchFamily="-111" charset="0"/>
            </a:endParaRPr>
          </a:p>
        </p:txBody>
      </p:sp>
      <p:sp>
        <p:nvSpPr>
          <p:cNvPr id="226" name="Rektangel 153"/>
          <p:cNvSpPr>
            <a:spLocks noChangeArrowheads="1"/>
          </p:cNvSpPr>
          <p:nvPr/>
        </p:nvSpPr>
        <p:spPr bwMode="auto">
          <a:xfrm>
            <a:off x="7080041" y="4509120"/>
            <a:ext cx="179228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11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GRADUATION</a:t>
            </a:r>
          </a:p>
        </p:txBody>
      </p:sp>
      <p:grpSp>
        <p:nvGrpSpPr>
          <p:cNvPr id="227" name="Group 851"/>
          <p:cNvGrpSpPr/>
          <p:nvPr/>
        </p:nvGrpSpPr>
        <p:grpSpPr>
          <a:xfrm>
            <a:off x="7242044" y="4869160"/>
            <a:ext cx="1578428" cy="1406819"/>
            <a:chOff x="7242044" y="4869160"/>
            <a:chExt cx="1578428" cy="1406819"/>
          </a:xfrm>
        </p:grpSpPr>
        <p:pic>
          <p:nvPicPr>
            <p:cNvPr id="291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274071" y="5059680"/>
              <a:ext cx="1499256" cy="1008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92" name="Group 787"/>
            <p:cNvGrpSpPr/>
            <p:nvPr/>
          </p:nvGrpSpPr>
          <p:grpSpPr>
            <a:xfrm>
              <a:off x="7242044" y="4869160"/>
              <a:ext cx="1578428" cy="1406819"/>
              <a:chOff x="4463144" y="4925626"/>
              <a:chExt cx="1578428" cy="1406819"/>
            </a:xfrm>
          </p:grpSpPr>
          <p:sp>
            <p:nvSpPr>
              <p:cNvPr id="293" name="Freeform 1013"/>
              <p:cNvSpPr>
                <a:spLocks noEditPoints="1"/>
              </p:cNvSpPr>
              <p:nvPr/>
            </p:nvSpPr>
            <p:spPr bwMode="auto">
              <a:xfrm>
                <a:off x="4463144" y="4925626"/>
                <a:ext cx="1578428" cy="1406819"/>
              </a:xfrm>
              <a:custGeom>
                <a:avLst/>
                <a:gdLst/>
                <a:ahLst/>
                <a:cxnLst>
                  <a:cxn ang="0">
                    <a:pos x="1504" y="96"/>
                  </a:cxn>
                  <a:cxn ang="0">
                    <a:pos x="1574" y="76"/>
                  </a:cxn>
                  <a:cxn ang="0">
                    <a:pos x="1582" y="192"/>
                  </a:cxn>
                  <a:cxn ang="0">
                    <a:pos x="1506" y="186"/>
                  </a:cxn>
                  <a:cxn ang="0">
                    <a:pos x="1316" y="76"/>
                  </a:cxn>
                  <a:cxn ang="0">
                    <a:pos x="1388" y="96"/>
                  </a:cxn>
                  <a:cxn ang="0">
                    <a:pos x="1324" y="198"/>
                  </a:cxn>
                  <a:cxn ang="0">
                    <a:pos x="1102" y="96"/>
                  </a:cxn>
                  <a:cxn ang="0">
                    <a:pos x="1166" y="74"/>
                  </a:cxn>
                  <a:cxn ang="0">
                    <a:pos x="1186" y="186"/>
                  </a:cxn>
                  <a:cxn ang="0">
                    <a:pos x="1108" y="192"/>
                  </a:cxn>
                  <a:cxn ang="0">
                    <a:pos x="908" y="82"/>
                  </a:cxn>
                  <a:cxn ang="0">
                    <a:pos x="984" y="88"/>
                  </a:cxn>
                  <a:cxn ang="0">
                    <a:pos x="966" y="198"/>
                  </a:cxn>
                  <a:cxn ang="0">
                    <a:pos x="902" y="96"/>
                  </a:cxn>
                  <a:cxn ang="0">
                    <a:pos x="764" y="74"/>
                  </a:cxn>
                  <a:cxn ang="0">
                    <a:pos x="786" y="176"/>
                  </a:cxn>
                  <a:cxn ang="0">
                    <a:pos x="714" y="196"/>
                  </a:cxn>
                  <a:cxn ang="0">
                    <a:pos x="502" y="88"/>
                  </a:cxn>
                  <a:cxn ang="0">
                    <a:pos x="580" y="82"/>
                  </a:cxn>
                  <a:cxn ang="0">
                    <a:pos x="572" y="196"/>
                  </a:cxn>
                  <a:cxn ang="0">
                    <a:pos x="500" y="176"/>
                  </a:cxn>
                  <a:cxn ang="0">
                    <a:pos x="322" y="74"/>
                  </a:cxn>
                  <a:cxn ang="0">
                    <a:pos x="386" y="176"/>
                  </a:cxn>
                  <a:cxn ang="0">
                    <a:pos x="322" y="198"/>
                  </a:cxn>
                  <a:cxn ang="0">
                    <a:pos x="100" y="96"/>
                  </a:cxn>
                  <a:cxn ang="0">
                    <a:pos x="172" y="76"/>
                  </a:cxn>
                  <a:cxn ang="0">
                    <a:pos x="178" y="192"/>
                  </a:cxn>
                  <a:cxn ang="0">
                    <a:pos x="102" y="186"/>
                  </a:cxn>
                  <a:cxn ang="0">
                    <a:pos x="172" y="1402"/>
                  </a:cxn>
                  <a:cxn ang="0">
                    <a:pos x="100" y="1382"/>
                  </a:cxn>
                  <a:cxn ang="0">
                    <a:pos x="164" y="1280"/>
                  </a:cxn>
                  <a:cxn ang="0">
                    <a:pos x="386" y="1382"/>
                  </a:cxn>
                  <a:cxn ang="0">
                    <a:pos x="322" y="1404"/>
                  </a:cxn>
                  <a:cxn ang="0">
                    <a:pos x="302" y="1292"/>
                  </a:cxn>
                  <a:cxn ang="0">
                    <a:pos x="378" y="1286"/>
                  </a:cxn>
                  <a:cxn ang="0">
                    <a:pos x="580" y="1396"/>
                  </a:cxn>
                  <a:cxn ang="0">
                    <a:pos x="502" y="1390"/>
                  </a:cxn>
                  <a:cxn ang="0">
                    <a:pos x="522" y="1280"/>
                  </a:cxn>
                  <a:cxn ang="0">
                    <a:pos x="586" y="1382"/>
                  </a:cxn>
                  <a:cxn ang="0">
                    <a:pos x="724" y="1404"/>
                  </a:cxn>
                  <a:cxn ang="0">
                    <a:pos x="702" y="1302"/>
                  </a:cxn>
                  <a:cxn ang="0">
                    <a:pos x="772" y="1282"/>
                  </a:cxn>
                  <a:cxn ang="0">
                    <a:pos x="984" y="1390"/>
                  </a:cxn>
                  <a:cxn ang="0">
                    <a:pos x="908" y="1396"/>
                  </a:cxn>
                  <a:cxn ang="0">
                    <a:pos x="916" y="1282"/>
                  </a:cxn>
                  <a:cxn ang="0">
                    <a:pos x="986" y="1302"/>
                  </a:cxn>
                  <a:cxn ang="0">
                    <a:pos x="1166" y="1404"/>
                  </a:cxn>
                  <a:cxn ang="0">
                    <a:pos x="1102" y="1302"/>
                  </a:cxn>
                  <a:cxn ang="0">
                    <a:pos x="1166" y="1280"/>
                  </a:cxn>
                  <a:cxn ang="0">
                    <a:pos x="1388" y="1382"/>
                  </a:cxn>
                  <a:cxn ang="0">
                    <a:pos x="1316" y="1402"/>
                  </a:cxn>
                  <a:cxn ang="0">
                    <a:pos x="1310" y="1286"/>
                  </a:cxn>
                  <a:cxn ang="0">
                    <a:pos x="1386" y="1292"/>
                  </a:cxn>
                  <a:cxn ang="0">
                    <a:pos x="1574" y="1402"/>
                  </a:cxn>
                  <a:cxn ang="0">
                    <a:pos x="1504" y="1382"/>
                  </a:cxn>
                  <a:cxn ang="0">
                    <a:pos x="1566" y="1280"/>
                  </a:cxn>
                  <a:cxn ang="0">
                    <a:pos x="1600" y="1246"/>
                  </a:cxn>
                  <a:cxn ang="0">
                    <a:pos x="84" y="1268"/>
                  </a:cxn>
                  <a:cxn ang="0">
                    <a:pos x="74" y="234"/>
                  </a:cxn>
                  <a:cxn ang="0">
                    <a:pos x="84" y="224"/>
                  </a:cxn>
                  <a:cxn ang="0">
                    <a:pos x="1600" y="234"/>
                  </a:cxn>
                </a:cxnLst>
                <a:rect l="0" t="0" r="r" b="b"/>
                <a:pathLst>
                  <a:path w="1674" h="1492">
                    <a:moveTo>
                      <a:pt x="0" y="0"/>
                    </a:moveTo>
                    <a:lnTo>
                      <a:pt x="0" y="1492"/>
                    </a:lnTo>
                    <a:lnTo>
                      <a:pt x="1674" y="1492"/>
                    </a:lnTo>
                    <a:lnTo>
                      <a:pt x="1674" y="0"/>
                    </a:lnTo>
                    <a:lnTo>
                      <a:pt x="0" y="0"/>
                    </a:lnTo>
                    <a:close/>
                    <a:moveTo>
                      <a:pt x="1504" y="96"/>
                    </a:moveTo>
                    <a:lnTo>
                      <a:pt x="1504" y="96"/>
                    </a:lnTo>
                    <a:lnTo>
                      <a:pt x="1506" y="88"/>
                    </a:lnTo>
                    <a:lnTo>
                      <a:pt x="1510" y="82"/>
                    </a:lnTo>
                    <a:lnTo>
                      <a:pt x="1516" y="76"/>
                    </a:lnTo>
                    <a:lnTo>
                      <a:pt x="1526" y="74"/>
                    </a:lnTo>
                    <a:lnTo>
                      <a:pt x="1566" y="74"/>
                    </a:lnTo>
                    <a:lnTo>
                      <a:pt x="1566" y="74"/>
                    </a:lnTo>
                    <a:lnTo>
                      <a:pt x="1574" y="76"/>
                    </a:lnTo>
                    <a:lnTo>
                      <a:pt x="1582" y="82"/>
                    </a:lnTo>
                    <a:lnTo>
                      <a:pt x="1586" y="88"/>
                    </a:lnTo>
                    <a:lnTo>
                      <a:pt x="1588" y="96"/>
                    </a:lnTo>
                    <a:lnTo>
                      <a:pt x="1588" y="176"/>
                    </a:lnTo>
                    <a:lnTo>
                      <a:pt x="1588" y="176"/>
                    </a:lnTo>
                    <a:lnTo>
                      <a:pt x="1586" y="186"/>
                    </a:lnTo>
                    <a:lnTo>
                      <a:pt x="1582" y="192"/>
                    </a:lnTo>
                    <a:lnTo>
                      <a:pt x="1574" y="196"/>
                    </a:lnTo>
                    <a:lnTo>
                      <a:pt x="1566" y="198"/>
                    </a:lnTo>
                    <a:lnTo>
                      <a:pt x="1526" y="198"/>
                    </a:lnTo>
                    <a:lnTo>
                      <a:pt x="1526" y="198"/>
                    </a:lnTo>
                    <a:lnTo>
                      <a:pt x="1516" y="196"/>
                    </a:lnTo>
                    <a:lnTo>
                      <a:pt x="1510" y="192"/>
                    </a:lnTo>
                    <a:lnTo>
                      <a:pt x="1506" y="186"/>
                    </a:lnTo>
                    <a:lnTo>
                      <a:pt x="1504" y="176"/>
                    </a:lnTo>
                    <a:lnTo>
                      <a:pt x="1504" y="96"/>
                    </a:lnTo>
                    <a:close/>
                    <a:moveTo>
                      <a:pt x="1302" y="96"/>
                    </a:moveTo>
                    <a:lnTo>
                      <a:pt x="1302" y="96"/>
                    </a:lnTo>
                    <a:lnTo>
                      <a:pt x="1304" y="88"/>
                    </a:lnTo>
                    <a:lnTo>
                      <a:pt x="1310" y="82"/>
                    </a:lnTo>
                    <a:lnTo>
                      <a:pt x="1316" y="76"/>
                    </a:lnTo>
                    <a:lnTo>
                      <a:pt x="1324" y="74"/>
                    </a:lnTo>
                    <a:lnTo>
                      <a:pt x="1366" y="74"/>
                    </a:lnTo>
                    <a:lnTo>
                      <a:pt x="1366" y="74"/>
                    </a:lnTo>
                    <a:lnTo>
                      <a:pt x="1374" y="76"/>
                    </a:lnTo>
                    <a:lnTo>
                      <a:pt x="1382" y="82"/>
                    </a:lnTo>
                    <a:lnTo>
                      <a:pt x="1386" y="88"/>
                    </a:lnTo>
                    <a:lnTo>
                      <a:pt x="1388" y="96"/>
                    </a:lnTo>
                    <a:lnTo>
                      <a:pt x="1388" y="176"/>
                    </a:lnTo>
                    <a:lnTo>
                      <a:pt x="1388" y="176"/>
                    </a:lnTo>
                    <a:lnTo>
                      <a:pt x="1386" y="186"/>
                    </a:lnTo>
                    <a:lnTo>
                      <a:pt x="1382" y="192"/>
                    </a:lnTo>
                    <a:lnTo>
                      <a:pt x="1374" y="196"/>
                    </a:lnTo>
                    <a:lnTo>
                      <a:pt x="1366" y="198"/>
                    </a:lnTo>
                    <a:lnTo>
                      <a:pt x="1324" y="198"/>
                    </a:lnTo>
                    <a:lnTo>
                      <a:pt x="1324" y="198"/>
                    </a:lnTo>
                    <a:lnTo>
                      <a:pt x="1316" y="196"/>
                    </a:lnTo>
                    <a:lnTo>
                      <a:pt x="1310" y="192"/>
                    </a:lnTo>
                    <a:lnTo>
                      <a:pt x="1304" y="186"/>
                    </a:lnTo>
                    <a:lnTo>
                      <a:pt x="1302" y="176"/>
                    </a:lnTo>
                    <a:lnTo>
                      <a:pt x="1302" y="96"/>
                    </a:lnTo>
                    <a:close/>
                    <a:moveTo>
                      <a:pt x="1102" y="96"/>
                    </a:moveTo>
                    <a:lnTo>
                      <a:pt x="1102" y="96"/>
                    </a:lnTo>
                    <a:lnTo>
                      <a:pt x="1104" y="88"/>
                    </a:lnTo>
                    <a:lnTo>
                      <a:pt x="1108" y="82"/>
                    </a:lnTo>
                    <a:lnTo>
                      <a:pt x="1116" y="76"/>
                    </a:lnTo>
                    <a:lnTo>
                      <a:pt x="1124" y="74"/>
                    </a:lnTo>
                    <a:lnTo>
                      <a:pt x="1166" y="74"/>
                    </a:lnTo>
                    <a:lnTo>
                      <a:pt x="1166" y="74"/>
                    </a:lnTo>
                    <a:lnTo>
                      <a:pt x="1174" y="76"/>
                    </a:lnTo>
                    <a:lnTo>
                      <a:pt x="1180" y="82"/>
                    </a:lnTo>
                    <a:lnTo>
                      <a:pt x="1186" y="88"/>
                    </a:lnTo>
                    <a:lnTo>
                      <a:pt x="1188" y="96"/>
                    </a:lnTo>
                    <a:lnTo>
                      <a:pt x="1188" y="176"/>
                    </a:lnTo>
                    <a:lnTo>
                      <a:pt x="1188" y="176"/>
                    </a:lnTo>
                    <a:lnTo>
                      <a:pt x="1186" y="186"/>
                    </a:lnTo>
                    <a:lnTo>
                      <a:pt x="1180" y="192"/>
                    </a:lnTo>
                    <a:lnTo>
                      <a:pt x="1174" y="196"/>
                    </a:lnTo>
                    <a:lnTo>
                      <a:pt x="1166" y="198"/>
                    </a:lnTo>
                    <a:lnTo>
                      <a:pt x="1124" y="198"/>
                    </a:lnTo>
                    <a:lnTo>
                      <a:pt x="1124" y="198"/>
                    </a:lnTo>
                    <a:lnTo>
                      <a:pt x="1116" y="196"/>
                    </a:lnTo>
                    <a:lnTo>
                      <a:pt x="1108" y="192"/>
                    </a:lnTo>
                    <a:lnTo>
                      <a:pt x="1104" y="186"/>
                    </a:lnTo>
                    <a:lnTo>
                      <a:pt x="1102" y="176"/>
                    </a:lnTo>
                    <a:lnTo>
                      <a:pt x="1102" y="96"/>
                    </a:lnTo>
                    <a:close/>
                    <a:moveTo>
                      <a:pt x="902" y="96"/>
                    </a:moveTo>
                    <a:lnTo>
                      <a:pt x="902" y="96"/>
                    </a:lnTo>
                    <a:lnTo>
                      <a:pt x="904" y="88"/>
                    </a:lnTo>
                    <a:lnTo>
                      <a:pt x="908" y="82"/>
                    </a:lnTo>
                    <a:lnTo>
                      <a:pt x="916" y="76"/>
                    </a:lnTo>
                    <a:lnTo>
                      <a:pt x="924" y="74"/>
                    </a:lnTo>
                    <a:lnTo>
                      <a:pt x="966" y="74"/>
                    </a:lnTo>
                    <a:lnTo>
                      <a:pt x="966" y="74"/>
                    </a:lnTo>
                    <a:lnTo>
                      <a:pt x="974" y="76"/>
                    </a:lnTo>
                    <a:lnTo>
                      <a:pt x="980" y="82"/>
                    </a:lnTo>
                    <a:lnTo>
                      <a:pt x="984" y="88"/>
                    </a:lnTo>
                    <a:lnTo>
                      <a:pt x="986" y="96"/>
                    </a:lnTo>
                    <a:lnTo>
                      <a:pt x="986" y="176"/>
                    </a:lnTo>
                    <a:lnTo>
                      <a:pt x="986" y="176"/>
                    </a:lnTo>
                    <a:lnTo>
                      <a:pt x="984" y="186"/>
                    </a:lnTo>
                    <a:lnTo>
                      <a:pt x="980" y="192"/>
                    </a:lnTo>
                    <a:lnTo>
                      <a:pt x="974" y="196"/>
                    </a:lnTo>
                    <a:lnTo>
                      <a:pt x="966" y="198"/>
                    </a:lnTo>
                    <a:lnTo>
                      <a:pt x="924" y="198"/>
                    </a:lnTo>
                    <a:lnTo>
                      <a:pt x="924" y="198"/>
                    </a:lnTo>
                    <a:lnTo>
                      <a:pt x="916" y="196"/>
                    </a:lnTo>
                    <a:lnTo>
                      <a:pt x="908" y="192"/>
                    </a:lnTo>
                    <a:lnTo>
                      <a:pt x="904" y="186"/>
                    </a:lnTo>
                    <a:lnTo>
                      <a:pt x="902" y="176"/>
                    </a:lnTo>
                    <a:lnTo>
                      <a:pt x="902" y="96"/>
                    </a:lnTo>
                    <a:close/>
                    <a:moveTo>
                      <a:pt x="702" y="96"/>
                    </a:moveTo>
                    <a:lnTo>
                      <a:pt x="702" y="96"/>
                    </a:lnTo>
                    <a:lnTo>
                      <a:pt x="704" y="88"/>
                    </a:lnTo>
                    <a:lnTo>
                      <a:pt x="708" y="82"/>
                    </a:lnTo>
                    <a:lnTo>
                      <a:pt x="714" y="76"/>
                    </a:lnTo>
                    <a:lnTo>
                      <a:pt x="724" y="74"/>
                    </a:lnTo>
                    <a:lnTo>
                      <a:pt x="764" y="74"/>
                    </a:lnTo>
                    <a:lnTo>
                      <a:pt x="764" y="74"/>
                    </a:lnTo>
                    <a:lnTo>
                      <a:pt x="772" y="76"/>
                    </a:lnTo>
                    <a:lnTo>
                      <a:pt x="780" y="82"/>
                    </a:lnTo>
                    <a:lnTo>
                      <a:pt x="784" y="88"/>
                    </a:lnTo>
                    <a:lnTo>
                      <a:pt x="786" y="96"/>
                    </a:lnTo>
                    <a:lnTo>
                      <a:pt x="786" y="176"/>
                    </a:lnTo>
                    <a:lnTo>
                      <a:pt x="786" y="176"/>
                    </a:lnTo>
                    <a:lnTo>
                      <a:pt x="784" y="186"/>
                    </a:lnTo>
                    <a:lnTo>
                      <a:pt x="780" y="192"/>
                    </a:lnTo>
                    <a:lnTo>
                      <a:pt x="772" y="196"/>
                    </a:lnTo>
                    <a:lnTo>
                      <a:pt x="764" y="198"/>
                    </a:lnTo>
                    <a:lnTo>
                      <a:pt x="724" y="198"/>
                    </a:lnTo>
                    <a:lnTo>
                      <a:pt x="724" y="198"/>
                    </a:lnTo>
                    <a:lnTo>
                      <a:pt x="714" y="196"/>
                    </a:lnTo>
                    <a:lnTo>
                      <a:pt x="708" y="192"/>
                    </a:lnTo>
                    <a:lnTo>
                      <a:pt x="704" y="186"/>
                    </a:lnTo>
                    <a:lnTo>
                      <a:pt x="702" y="176"/>
                    </a:lnTo>
                    <a:lnTo>
                      <a:pt x="702" y="96"/>
                    </a:lnTo>
                    <a:close/>
                    <a:moveTo>
                      <a:pt x="500" y="96"/>
                    </a:moveTo>
                    <a:lnTo>
                      <a:pt x="500" y="96"/>
                    </a:lnTo>
                    <a:lnTo>
                      <a:pt x="502" y="88"/>
                    </a:lnTo>
                    <a:lnTo>
                      <a:pt x="508" y="82"/>
                    </a:lnTo>
                    <a:lnTo>
                      <a:pt x="514" y="76"/>
                    </a:lnTo>
                    <a:lnTo>
                      <a:pt x="522" y="74"/>
                    </a:lnTo>
                    <a:lnTo>
                      <a:pt x="564" y="74"/>
                    </a:lnTo>
                    <a:lnTo>
                      <a:pt x="564" y="74"/>
                    </a:lnTo>
                    <a:lnTo>
                      <a:pt x="572" y="76"/>
                    </a:lnTo>
                    <a:lnTo>
                      <a:pt x="580" y="82"/>
                    </a:lnTo>
                    <a:lnTo>
                      <a:pt x="584" y="88"/>
                    </a:lnTo>
                    <a:lnTo>
                      <a:pt x="586" y="96"/>
                    </a:lnTo>
                    <a:lnTo>
                      <a:pt x="586" y="176"/>
                    </a:lnTo>
                    <a:lnTo>
                      <a:pt x="586" y="176"/>
                    </a:lnTo>
                    <a:lnTo>
                      <a:pt x="584" y="186"/>
                    </a:lnTo>
                    <a:lnTo>
                      <a:pt x="580" y="192"/>
                    </a:lnTo>
                    <a:lnTo>
                      <a:pt x="572" y="196"/>
                    </a:lnTo>
                    <a:lnTo>
                      <a:pt x="564" y="198"/>
                    </a:lnTo>
                    <a:lnTo>
                      <a:pt x="522" y="198"/>
                    </a:lnTo>
                    <a:lnTo>
                      <a:pt x="522" y="198"/>
                    </a:lnTo>
                    <a:lnTo>
                      <a:pt x="514" y="196"/>
                    </a:lnTo>
                    <a:lnTo>
                      <a:pt x="508" y="192"/>
                    </a:lnTo>
                    <a:lnTo>
                      <a:pt x="502" y="186"/>
                    </a:lnTo>
                    <a:lnTo>
                      <a:pt x="500" y="176"/>
                    </a:lnTo>
                    <a:lnTo>
                      <a:pt x="500" y="96"/>
                    </a:lnTo>
                    <a:close/>
                    <a:moveTo>
                      <a:pt x="300" y="96"/>
                    </a:moveTo>
                    <a:lnTo>
                      <a:pt x="300" y="96"/>
                    </a:lnTo>
                    <a:lnTo>
                      <a:pt x="302" y="88"/>
                    </a:lnTo>
                    <a:lnTo>
                      <a:pt x="306" y="82"/>
                    </a:lnTo>
                    <a:lnTo>
                      <a:pt x="314" y="76"/>
                    </a:lnTo>
                    <a:lnTo>
                      <a:pt x="322" y="74"/>
                    </a:lnTo>
                    <a:lnTo>
                      <a:pt x="364" y="74"/>
                    </a:lnTo>
                    <a:lnTo>
                      <a:pt x="364" y="74"/>
                    </a:lnTo>
                    <a:lnTo>
                      <a:pt x="372" y="76"/>
                    </a:lnTo>
                    <a:lnTo>
                      <a:pt x="378" y="82"/>
                    </a:lnTo>
                    <a:lnTo>
                      <a:pt x="384" y="88"/>
                    </a:lnTo>
                    <a:lnTo>
                      <a:pt x="386" y="96"/>
                    </a:lnTo>
                    <a:lnTo>
                      <a:pt x="386" y="176"/>
                    </a:lnTo>
                    <a:lnTo>
                      <a:pt x="386" y="176"/>
                    </a:lnTo>
                    <a:lnTo>
                      <a:pt x="384" y="186"/>
                    </a:lnTo>
                    <a:lnTo>
                      <a:pt x="378" y="192"/>
                    </a:lnTo>
                    <a:lnTo>
                      <a:pt x="372" y="196"/>
                    </a:lnTo>
                    <a:lnTo>
                      <a:pt x="364" y="198"/>
                    </a:lnTo>
                    <a:lnTo>
                      <a:pt x="322" y="198"/>
                    </a:lnTo>
                    <a:lnTo>
                      <a:pt x="322" y="198"/>
                    </a:lnTo>
                    <a:lnTo>
                      <a:pt x="314" y="196"/>
                    </a:lnTo>
                    <a:lnTo>
                      <a:pt x="306" y="192"/>
                    </a:lnTo>
                    <a:lnTo>
                      <a:pt x="302" y="186"/>
                    </a:lnTo>
                    <a:lnTo>
                      <a:pt x="300" y="176"/>
                    </a:lnTo>
                    <a:lnTo>
                      <a:pt x="300" y="96"/>
                    </a:lnTo>
                    <a:close/>
                    <a:moveTo>
                      <a:pt x="100" y="96"/>
                    </a:moveTo>
                    <a:lnTo>
                      <a:pt x="100" y="96"/>
                    </a:lnTo>
                    <a:lnTo>
                      <a:pt x="102" y="88"/>
                    </a:lnTo>
                    <a:lnTo>
                      <a:pt x="106" y="82"/>
                    </a:lnTo>
                    <a:lnTo>
                      <a:pt x="114" y="76"/>
                    </a:lnTo>
                    <a:lnTo>
                      <a:pt x="122" y="74"/>
                    </a:lnTo>
                    <a:lnTo>
                      <a:pt x="164" y="74"/>
                    </a:lnTo>
                    <a:lnTo>
                      <a:pt x="164" y="74"/>
                    </a:lnTo>
                    <a:lnTo>
                      <a:pt x="172" y="76"/>
                    </a:lnTo>
                    <a:lnTo>
                      <a:pt x="178" y="82"/>
                    </a:lnTo>
                    <a:lnTo>
                      <a:pt x="182" y="88"/>
                    </a:lnTo>
                    <a:lnTo>
                      <a:pt x="184" y="96"/>
                    </a:lnTo>
                    <a:lnTo>
                      <a:pt x="184" y="176"/>
                    </a:lnTo>
                    <a:lnTo>
                      <a:pt x="184" y="176"/>
                    </a:lnTo>
                    <a:lnTo>
                      <a:pt x="182" y="186"/>
                    </a:lnTo>
                    <a:lnTo>
                      <a:pt x="178" y="192"/>
                    </a:lnTo>
                    <a:lnTo>
                      <a:pt x="172" y="196"/>
                    </a:lnTo>
                    <a:lnTo>
                      <a:pt x="164" y="198"/>
                    </a:lnTo>
                    <a:lnTo>
                      <a:pt x="122" y="198"/>
                    </a:lnTo>
                    <a:lnTo>
                      <a:pt x="122" y="198"/>
                    </a:lnTo>
                    <a:lnTo>
                      <a:pt x="114" y="196"/>
                    </a:lnTo>
                    <a:lnTo>
                      <a:pt x="106" y="192"/>
                    </a:lnTo>
                    <a:lnTo>
                      <a:pt x="102" y="186"/>
                    </a:lnTo>
                    <a:lnTo>
                      <a:pt x="100" y="176"/>
                    </a:lnTo>
                    <a:lnTo>
                      <a:pt x="100" y="96"/>
                    </a:lnTo>
                    <a:close/>
                    <a:moveTo>
                      <a:pt x="184" y="1382"/>
                    </a:moveTo>
                    <a:lnTo>
                      <a:pt x="184" y="1382"/>
                    </a:lnTo>
                    <a:lnTo>
                      <a:pt x="182" y="1390"/>
                    </a:lnTo>
                    <a:lnTo>
                      <a:pt x="178" y="1396"/>
                    </a:lnTo>
                    <a:lnTo>
                      <a:pt x="172" y="1402"/>
                    </a:lnTo>
                    <a:lnTo>
                      <a:pt x="164" y="1404"/>
                    </a:lnTo>
                    <a:lnTo>
                      <a:pt x="122" y="1404"/>
                    </a:lnTo>
                    <a:lnTo>
                      <a:pt x="122" y="1404"/>
                    </a:lnTo>
                    <a:lnTo>
                      <a:pt x="114" y="1402"/>
                    </a:lnTo>
                    <a:lnTo>
                      <a:pt x="106" y="1396"/>
                    </a:lnTo>
                    <a:lnTo>
                      <a:pt x="102" y="1390"/>
                    </a:lnTo>
                    <a:lnTo>
                      <a:pt x="100" y="1382"/>
                    </a:lnTo>
                    <a:lnTo>
                      <a:pt x="100" y="1302"/>
                    </a:lnTo>
                    <a:lnTo>
                      <a:pt x="100" y="1302"/>
                    </a:lnTo>
                    <a:lnTo>
                      <a:pt x="102" y="1292"/>
                    </a:lnTo>
                    <a:lnTo>
                      <a:pt x="106" y="1286"/>
                    </a:lnTo>
                    <a:lnTo>
                      <a:pt x="114" y="1282"/>
                    </a:lnTo>
                    <a:lnTo>
                      <a:pt x="122" y="1280"/>
                    </a:lnTo>
                    <a:lnTo>
                      <a:pt x="164" y="1280"/>
                    </a:lnTo>
                    <a:lnTo>
                      <a:pt x="164" y="1280"/>
                    </a:lnTo>
                    <a:lnTo>
                      <a:pt x="172" y="1282"/>
                    </a:lnTo>
                    <a:lnTo>
                      <a:pt x="178" y="1286"/>
                    </a:lnTo>
                    <a:lnTo>
                      <a:pt x="182" y="1292"/>
                    </a:lnTo>
                    <a:lnTo>
                      <a:pt x="184" y="1302"/>
                    </a:lnTo>
                    <a:lnTo>
                      <a:pt x="184" y="1382"/>
                    </a:lnTo>
                    <a:close/>
                    <a:moveTo>
                      <a:pt x="386" y="1382"/>
                    </a:moveTo>
                    <a:lnTo>
                      <a:pt x="386" y="1382"/>
                    </a:lnTo>
                    <a:lnTo>
                      <a:pt x="384" y="1390"/>
                    </a:lnTo>
                    <a:lnTo>
                      <a:pt x="378" y="1396"/>
                    </a:lnTo>
                    <a:lnTo>
                      <a:pt x="372" y="1402"/>
                    </a:lnTo>
                    <a:lnTo>
                      <a:pt x="364" y="1404"/>
                    </a:lnTo>
                    <a:lnTo>
                      <a:pt x="322" y="1404"/>
                    </a:lnTo>
                    <a:lnTo>
                      <a:pt x="322" y="1404"/>
                    </a:lnTo>
                    <a:lnTo>
                      <a:pt x="314" y="1402"/>
                    </a:lnTo>
                    <a:lnTo>
                      <a:pt x="306" y="1396"/>
                    </a:lnTo>
                    <a:lnTo>
                      <a:pt x="302" y="1390"/>
                    </a:lnTo>
                    <a:lnTo>
                      <a:pt x="300" y="1382"/>
                    </a:lnTo>
                    <a:lnTo>
                      <a:pt x="300" y="1302"/>
                    </a:lnTo>
                    <a:lnTo>
                      <a:pt x="300" y="1302"/>
                    </a:lnTo>
                    <a:lnTo>
                      <a:pt x="302" y="1292"/>
                    </a:lnTo>
                    <a:lnTo>
                      <a:pt x="306" y="1286"/>
                    </a:lnTo>
                    <a:lnTo>
                      <a:pt x="314" y="1282"/>
                    </a:lnTo>
                    <a:lnTo>
                      <a:pt x="322" y="1280"/>
                    </a:lnTo>
                    <a:lnTo>
                      <a:pt x="364" y="1280"/>
                    </a:lnTo>
                    <a:lnTo>
                      <a:pt x="364" y="1280"/>
                    </a:lnTo>
                    <a:lnTo>
                      <a:pt x="372" y="1282"/>
                    </a:lnTo>
                    <a:lnTo>
                      <a:pt x="378" y="1286"/>
                    </a:lnTo>
                    <a:lnTo>
                      <a:pt x="384" y="1292"/>
                    </a:lnTo>
                    <a:lnTo>
                      <a:pt x="386" y="1302"/>
                    </a:lnTo>
                    <a:lnTo>
                      <a:pt x="386" y="1382"/>
                    </a:lnTo>
                    <a:close/>
                    <a:moveTo>
                      <a:pt x="586" y="1382"/>
                    </a:moveTo>
                    <a:lnTo>
                      <a:pt x="586" y="1382"/>
                    </a:lnTo>
                    <a:lnTo>
                      <a:pt x="584" y="1390"/>
                    </a:lnTo>
                    <a:lnTo>
                      <a:pt x="580" y="1396"/>
                    </a:lnTo>
                    <a:lnTo>
                      <a:pt x="572" y="1402"/>
                    </a:lnTo>
                    <a:lnTo>
                      <a:pt x="564" y="1404"/>
                    </a:lnTo>
                    <a:lnTo>
                      <a:pt x="522" y="1404"/>
                    </a:lnTo>
                    <a:lnTo>
                      <a:pt x="522" y="1404"/>
                    </a:lnTo>
                    <a:lnTo>
                      <a:pt x="514" y="1402"/>
                    </a:lnTo>
                    <a:lnTo>
                      <a:pt x="508" y="1396"/>
                    </a:lnTo>
                    <a:lnTo>
                      <a:pt x="502" y="1390"/>
                    </a:lnTo>
                    <a:lnTo>
                      <a:pt x="500" y="1382"/>
                    </a:lnTo>
                    <a:lnTo>
                      <a:pt x="500" y="1302"/>
                    </a:lnTo>
                    <a:lnTo>
                      <a:pt x="500" y="1302"/>
                    </a:lnTo>
                    <a:lnTo>
                      <a:pt x="502" y="1292"/>
                    </a:lnTo>
                    <a:lnTo>
                      <a:pt x="508" y="1286"/>
                    </a:lnTo>
                    <a:lnTo>
                      <a:pt x="514" y="1282"/>
                    </a:lnTo>
                    <a:lnTo>
                      <a:pt x="522" y="1280"/>
                    </a:lnTo>
                    <a:lnTo>
                      <a:pt x="564" y="1280"/>
                    </a:lnTo>
                    <a:lnTo>
                      <a:pt x="564" y="1280"/>
                    </a:lnTo>
                    <a:lnTo>
                      <a:pt x="572" y="1282"/>
                    </a:lnTo>
                    <a:lnTo>
                      <a:pt x="580" y="1286"/>
                    </a:lnTo>
                    <a:lnTo>
                      <a:pt x="584" y="1292"/>
                    </a:lnTo>
                    <a:lnTo>
                      <a:pt x="586" y="1302"/>
                    </a:lnTo>
                    <a:lnTo>
                      <a:pt x="586" y="1382"/>
                    </a:lnTo>
                    <a:close/>
                    <a:moveTo>
                      <a:pt x="786" y="1382"/>
                    </a:moveTo>
                    <a:lnTo>
                      <a:pt x="786" y="1382"/>
                    </a:lnTo>
                    <a:lnTo>
                      <a:pt x="784" y="1390"/>
                    </a:lnTo>
                    <a:lnTo>
                      <a:pt x="780" y="1396"/>
                    </a:lnTo>
                    <a:lnTo>
                      <a:pt x="772" y="1402"/>
                    </a:lnTo>
                    <a:lnTo>
                      <a:pt x="764" y="1404"/>
                    </a:lnTo>
                    <a:lnTo>
                      <a:pt x="724" y="1404"/>
                    </a:lnTo>
                    <a:lnTo>
                      <a:pt x="724" y="1404"/>
                    </a:lnTo>
                    <a:lnTo>
                      <a:pt x="714" y="1402"/>
                    </a:lnTo>
                    <a:lnTo>
                      <a:pt x="708" y="1396"/>
                    </a:lnTo>
                    <a:lnTo>
                      <a:pt x="704" y="1390"/>
                    </a:lnTo>
                    <a:lnTo>
                      <a:pt x="702" y="1382"/>
                    </a:lnTo>
                    <a:lnTo>
                      <a:pt x="702" y="1302"/>
                    </a:lnTo>
                    <a:lnTo>
                      <a:pt x="702" y="1302"/>
                    </a:lnTo>
                    <a:lnTo>
                      <a:pt x="704" y="1292"/>
                    </a:lnTo>
                    <a:lnTo>
                      <a:pt x="708" y="1286"/>
                    </a:lnTo>
                    <a:lnTo>
                      <a:pt x="714" y="1282"/>
                    </a:lnTo>
                    <a:lnTo>
                      <a:pt x="724" y="1280"/>
                    </a:lnTo>
                    <a:lnTo>
                      <a:pt x="764" y="1280"/>
                    </a:lnTo>
                    <a:lnTo>
                      <a:pt x="764" y="1280"/>
                    </a:lnTo>
                    <a:lnTo>
                      <a:pt x="772" y="1282"/>
                    </a:lnTo>
                    <a:lnTo>
                      <a:pt x="780" y="1286"/>
                    </a:lnTo>
                    <a:lnTo>
                      <a:pt x="784" y="1292"/>
                    </a:lnTo>
                    <a:lnTo>
                      <a:pt x="786" y="1302"/>
                    </a:lnTo>
                    <a:lnTo>
                      <a:pt x="786" y="1382"/>
                    </a:lnTo>
                    <a:close/>
                    <a:moveTo>
                      <a:pt x="986" y="1382"/>
                    </a:moveTo>
                    <a:lnTo>
                      <a:pt x="986" y="1382"/>
                    </a:lnTo>
                    <a:lnTo>
                      <a:pt x="984" y="1390"/>
                    </a:lnTo>
                    <a:lnTo>
                      <a:pt x="980" y="1396"/>
                    </a:lnTo>
                    <a:lnTo>
                      <a:pt x="974" y="1402"/>
                    </a:lnTo>
                    <a:lnTo>
                      <a:pt x="966" y="1404"/>
                    </a:lnTo>
                    <a:lnTo>
                      <a:pt x="924" y="1404"/>
                    </a:lnTo>
                    <a:lnTo>
                      <a:pt x="924" y="1404"/>
                    </a:lnTo>
                    <a:lnTo>
                      <a:pt x="916" y="1402"/>
                    </a:lnTo>
                    <a:lnTo>
                      <a:pt x="908" y="1396"/>
                    </a:lnTo>
                    <a:lnTo>
                      <a:pt x="904" y="1390"/>
                    </a:lnTo>
                    <a:lnTo>
                      <a:pt x="902" y="1382"/>
                    </a:lnTo>
                    <a:lnTo>
                      <a:pt x="902" y="1302"/>
                    </a:lnTo>
                    <a:lnTo>
                      <a:pt x="902" y="1302"/>
                    </a:lnTo>
                    <a:lnTo>
                      <a:pt x="904" y="1292"/>
                    </a:lnTo>
                    <a:lnTo>
                      <a:pt x="908" y="1286"/>
                    </a:lnTo>
                    <a:lnTo>
                      <a:pt x="916" y="1282"/>
                    </a:lnTo>
                    <a:lnTo>
                      <a:pt x="924" y="1280"/>
                    </a:lnTo>
                    <a:lnTo>
                      <a:pt x="966" y="1280"/>
                    </a:lnTo>
                    <a:lnTo>
                      <a:pt x="966" y="1280"/>
                    </a:lnTo>
                    <a:lnTo>
                      <a:pt x="974" y="1282"/>
                    </a:lnTo>
                    <a:lnTo>
                      <a:pt x="980" y="1286"/>
                    </a:lnTo>
                    <a:lnTo>
                      <a:pt x="984" y="1292"/>
                    </a:lnTo>
                    <a:lnTo>
                      <a:pt x="986" y="1302"/>
                    </a:lnTo>
                    <a:lnTo>
                      <a:pt x="986" y="1382"/>
                    </a:lnTo>
                    <a:close/>
                    <a:moveTo>
                      <a:pt x="1188" y="1382"/>
                    </a:moveTo>
                    <a:lnTo>
                      <a:pt x="1188" y="1382"/>
                    </a:lnTo>
                    <a:lnTo>
                      <a:pt x="1186" y="1390"/>
                    </a:lnTo>
                    <a:lnTo>
                      <a:pt x="1180" y="1396"/>
                    </a:lnTo>
                    <a:lnTo>
                      <a:pt x="1174" y="1402"/>
                    </a:lnTo>
                    <a:lnTo>
                      <a:pt x="1166" y="1404"/>
                    </a:lnTo>
                    <a:lnTo>
                      <a:pt x="1124" y="1404"/>
                    </a:lnTo>
                    <a:lnTo>
                      <a:pt x="1124" y="1404"/>
                    </a:lnTo>
                    <a:lnTo>
                      <a:pt x="1116" y="1402"/>
                    </a:lnTo>
                    <a:lnTo>
                      <a:pt x="1108" y="1396"/>
                    </a:lnTo>
                    <a:lnTo>
                      <a:pt x="1104" y="1390"/>
                    </a:lnTo>
                    <a:lnTo>
                      <a:pt x="1102" y="1382"/>
                    </a:lnTo>
                    <a:lnTo>
                      <a:pt x="1102" y="1302"/>
                    </a:lnTo>
                    <a:lnTo>
                      <a:pt x="1102" y="1302"/>
                    </a:lnTo>
                    <a:lnTo>
                      <a:pt x="1104" y="1292"/>
                    </a:lnTo>
                    <a:lnTo>
                      <a:pt x="1108" y="1286"/>
                    </a:lnTo>
                    <a:lnTo>
                      <a:pt x="1116" y="1282"/>
                    </a:lnTo>
                    <a:lnTo>
                      <a:pt x="1124" y="1280"/>
                    </a:lnTo>
                    <a:lnTo>
                      <a:pt x="1166" y="1280"/>
                    </a:lnTo>
                    <a:lnTo>
                      <a:pt x="1166" y="1280"/>
                    </a:lnTo>
                    <a:lnTo>
                      <a:pt x="1174" y="1282"/>
                    </a:lnTo>
                    <a:lnTo>
                      <a:pt x="1180" y="1286"/>
                    </a:lnTo>
                    <a:lnTo>
                      <a:pt x="1186" y="1292"/>
                    </a:lnTo>
                    <a:lnTo>
                      <a:pt x="1188" y="1302"/>
                    </a:lnTo>
                    <a:lnTo>
                      <a:pt x="1188" y="1382"/>
                    </a:lnTo>
                    <a:close/>
                    <a:moveTo>
                      <a:pt x="1388" y="1382"/>
                    </a:moveTo>
                    <a:lnTo>
                      <a:pt x="1388" y="1382"/>
                    </a:lnTo>
                    <a:lnTo>
                      <a:pt x="1386" y="1390"/>
                    </a:lnTo>
                    <a:lnTo>
                      <a:pt x="1382" y="1396"/>
                    </a:lnTo>
                    <a:lnTo>
                      <a:pt x="1374" y="1402"/>
                    </a:lnTo>
                    <a:lnTo>
                      <a:pt x="1366" y="1404"/>
                    </a:lnTo>
                    <a:lnTo>
                      <a:pt x="1324" y="1404"/>
                    </a:lnTo>
                    <a:lnTo>
                      <a:pt x="1324" y="1404"/>
                    </a:lnTo>
                    <a:lnTo>
                      <a:pt x="1316" y="1402"/>
                    </a:lnTo>
                    <a:lnTo>
                      <a:pt x="1310" y="1396"/>
                    </a:lnTo>
                    <a:lnTo>
                      <a:pt x="1304" y="1390"/>
                    </a:lnTo>
                    <a:lnTo>
                      <a:pt x="1302" y="1382"/>
                    </a:lnTo>
                    <a:lnTo>
                      <a:pt x="1302" y="1302"/>
                    </a:lnTo>
                    <a:lnTo>
                      <a:pt x="1302" y="1302"/>
                    </a:lnTo>
                    <a:lnTo>
                      <a:pt x="1304" y="1292"/>
                    </a:lnTo>
                    <a:lnTo>
                      <a:pt x="1310" y="1286"/>
                    </a:lnTo>
                    <a:lnTo>
                      <a:pt x="1316" y="1282"/>
                    </a:lnTo>
                    <a:lnTo>
                      <a:pt x="1324" y="1280"/>
                    </a:lnTo>
                    <a:lnTo>
                      <a:pt x="1366" y="1280"/>
                    </a:lnTo>
                    <a:lnTo>
                      <a:pt x="1366" y="1280"/>
                    </a:lnTo>
                    <a:lnTo>
                      <a:pt x="1374" y="1282"/>
                    </a:lnTo>
                    <a:lnTo>
                      <a:pt x="1382" y="1286"/>
                    </a:lnTo>
                    <a:lnTo>
                      <a:pt x="1386" y="1292"/>
                    </a:lnTo>
                    <a:lnTo>
                      <a:pt x="1388" y="1302"/>
                    </a:lnTo>
                    <a:lnTo>
                      <a:pt x="1388" y="1382"/>
                    </a:lnTo>
                    <a:close/>
                    <a:moveTo>
                      <a:pt x="1588" y="1382"/>
                    </a:moveTo>
                    <a:lnTo>
                      <a:pt x="1588" y="1382"/>
                    </a:lnTo>
                    <a:lnTo>
                      <a:pt x="1586" y="1390"/>
                    </a:lnTo>
                    <a:lnTo>
                      <a:pt x="1582" y="1396"/>
                    </a:lnTo>
                    <a:lnTo>
                      <a:pt x="1574" y="1402"/>
                    </a:lnTo>
                    <a:lnTo>
                      <a:pt x="1566" y="1404"/>
                    </a:lnTo>
                    <a:lnTo>
                      <a:pt x="1526" y="1404"/>
                    </a:lnTo>
                    <a:lnTo>
                      <a:pt x="1526" y="1404"/>
                    </a:lnTo>
                    <a:lnTo>
                      <a:pt x="1516" y="1402"/>
                    </a:lnTo>
                    <a:lnTo>
                      <a:pt x="1510" y="1396"/>
                    </a:lnTo>
                    <a:lnTo>
                      <a:pt x="1506" y="1390"/>
                    </a:lnTo>
                    <a:lnTo>
                      <a:pt x="1504" y="1382"/>
                    </a:lnTo>
                    <a:lnTo>
                      <a:pt x="1504" y="1302"/>
                    </a:lnTo>
                    <a:lnTo>
                      <a:pt x="1504" y="1302"/>
                    </a:lnTo>
                    <a:lnTo>
                      <a:pt x="1506" y="1292"/>
                    </a:lnTo>
                    <a:lnTo>
                      <a:pt x="1510" y="1286"/>
                    </a:lnTo>
                    <a:lnTo>
                      <a:pt x="1516" y="1282"/>
                    </a:lnTo>
                    <a:lnTo>
                      <a:pt x="1526" y="1280"/>
                    </a:lnTo>
                    <a:lnTo>
                      <a:pt x="1566" y="1280"/>
                    </a:lnTo>
                    <a:lnTo>
                      <a:pt x="1566" y="1280"/>
                    </a:lnTo>
                    <a:lnTo>
                      <a:pt x="1574" y="1282"/>
                    </a:lnTo>
                    <a:lnTo>
                      <a:pt x="1582" y="1286"/>
                    </a:lnTo>
                    <a:lnTo>
                      <a:pt x="1586" y="1292"/>
                    </a:lnTo>
                    <a:lnTo>
                      <a:pt x="1588" y="1302"/>
                    </a:lnTo>
                    <a:lnTo>
                      <a:pt x="1588" y="1382"/>
                    </a:lnTo>
                    <a:close/>
                    <a:moveTo>
                      <a:pt x="1600" y="1246"/>
                    </a:moveTo>
                    <a:lnTo>
                      <a:pt x="1600" y="1258"/>
                    </a:lnTo>
                    <a:lnTo>
                      <a:pt x="1600" y="1258"/>
                    </a:lnTo>
                    <a:lnTo>
                      <a:pt x="1598" y="1262"/>
                    </a:lnTo>
                    <a:lnTo>
                      <a:pt x="1596" y="1264"/>
                    </a:lnTo>
                    <a:lnTo>
                      <a:pt x="1594" y="1266"/>
                    </a:lnTo>
                    <a:lnTo>
                      <a:pt x="1590" y="1268"/>
                    </a:lnTo>
                    <a:lnTo>
                      <a:pt x="84" y="1268"/>
                    </a:lnTo>
                    <a:lnTo>
                      <a:pt x="84" y="1268"/>
                    </a:lnTo>
                    <a:lnTo>
                      <a:pt x="80" y="1266"/>
                    </a:lnTo>
                    <a:lnTo>
                      <a:pt x="78" y="1264"/>
                    </a:lnTo>
                    <a:lnTo>
                      <a:pt x="76" y="1262"/>
                    </a:lnTo>
                    <a:lnTo>
                      <a:pt x="74" y="1258"/>
                    </a:lnTo>
                    <a:lnTo>
                      <a:pt x="74" y="1246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4" y="234"/>
                    </a:lnTo>
                    <a:lnTo>
                      <a:pt x="76" y="230"/>
                    </a:lnTo>
                    <a:lnTo>
                      <a:pt x="76" y="228"/>
                    </a:lnTo>
                    <a:lnTo>
                      <a:pt x="76" y="228"/>
                    </a:lnTo>
                    <a:lnTo>
                      <a:pt x="80" y="226"/>
                    </a:lnTo>
                    <a:lnTo>
                      <a:pt x="84" y="224"/>
                    </a:lnTo>
                    <a:lnTo>
                      <a:pt x="1590" y="224"/>
                    </a:lnTo>
                    <a:lnTo>
                      <a:pt x="1590" y="224"/>
                    </a:lnTo>
                    <a:lnTo>
                      <a:pt x="1594" y="226"/>
                    </a:lnTo>
                    <a:lnTo>
                      <a:pt x="1596" y="228"/>
                    </a:lnTo>
                    <a:lnTo>
                      <a:pt x="1596" y="228"/>
                    </a:lnTo>
                    <a:lnTo>
                      <a:pt x="1598" y="230"/>
                    </a:lnTo>
                    <a:lnTo>
                      <a:pt x="1600" y="234"/>
                    </a:lnTo>
                    <a:lnTo>
                      <a:pt x="1600" y="234"/>
                    </a:lnTo>
                    <a:lnTo>
                      <a:pt x="1600" y="12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a-DK">
                  <a:ea typeface="ＭＳ Ｐゴシック" pitchFamily="-97" charset="-128"/>
                </a:endParaRPr>
              </a:p>
            </p:txBody>
          </p:sp>
          <p:grpSp>
            <p:nvGrpSpPr>
              <p:cNvPr id="294" name="Group 720"/>
              <p:cNvGrpSpPr/>
              <p:nvPr/>
            </p:nvGrpSpPr>
            <p:grpSpPr>
              <a:xfrm>
                <a:off x="4781847" y="4936941"/>
                <a:ext cx="978738" cy="43374"/>
                <a:chOff x="4781847" y="4936941"/>
                <a:chExt cx="978738" cy="43374"/>
              </a:xfrm>
            </p:grpSpPr>
            <p:sp>
              <p:nvSpPr>
                <p:cNvPr id="347" name="Freeform 1043"/>
                <p:cNvSpPr>
                  <a:spLocks/>
                </p:cNvSpPr>
                <p:nvPr/>
              </p:nvSpPr>
              <p:spPr bwMode="auto">
                <a:xfrm>
                  <a:off x="5730412" y="4942598"/>
                  <a:ext cx="30173" cy="28287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6" y="24"/>
                    </a:cxn>
                    <a:cxn ang="0">
                      <a:pos x="10" y="24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16" y="30"/>
                    </a:cxn>
                    <a:cxn ang="0">
                      <a:pos x="24" y="28"/>
                    </a:cxn>
                    <a:cxn ang="0">
                      <a:pos x="30" y="26"/>
                    </a:cxn>
                    <a:cxn ang="0">
                      <a:pos x="32" y="20"/>
                    </a:cxn>
                    <a:cxn ang="0">
                      <a:pos x="30" y="16"/>
                    </a:cxn>
                    <a:cxn ang="0">
                      <a:pos x="26" y="12"/>
                    </a:cxn>
                    <a:cxn ang="0">
                      <a:pos x="18" y="10"/>
                    </a:cxn>
                    <a:cxn ang="0">
                      <a:pos x="10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6" y="4"/>
                    </a:cxn>
                    <a:cxn ang="0">
                      <a:pos x="20" y="6"/>
                    </a:cxn>
                    <a:cxn ang="0">
                      <a:pos x="22" y="8"/>
                    </a:cxn>
                    <a:cxn ang="0">
                      <a:pos x="32" y="8"/>
                    </a:cxn>
                    <a:cxn ang="0">
                      <a:pos x="28" y="2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8" y="0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4" y="14"/>
                    </a:cxn>
                    <a:cxn ang="0">
                      <a:pos x="14" y="16"/>
                    </a:cxn>
                    <a:cxn ang="0">
                      <a:pos x="20" y="18"/>
                    </a:cxn>
                    <a:cxn ang="0">
                      <a:pos x="24" y="18"/>
                    </a:cxn>
                    <a:cxn ang="0">
                      <a:pos x="24" y="2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2" h="30">
                      <a:moveTo>
                        <a:pt x="22" y="24"/>
                      </a:moveTo>
                      <a:lnTo>
                        <a:pt x="22" y="24"/>
                      </a:lnTo>
                      <a:lnTo>
                        <a:pt x="16" y="24"/>
                      </a:lnTo>
                      <a:lnTo>
                        <a:pt x="16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16" y="30"/>
                      </a:lnTo>
                      <a:lnTo>
                        <a:pt x="24" y="28"/>
                      </a:lnTo>
                      <a:lnTo>
                        <a:pt x="24" y="28"/>
                      </a:lnTo>
                      <a:lnTo>
                        <a:pt x="30" y="26"/>
                      </a:lnTo>
                      <a:lnTo>
                        <a:pt x="30" y="26"/>
                      </a:lnTo>
                      <a:lnTo>
                        <a:pt x="32" y="20"/>
                      </a:lnTo>
                      <a:lnTo>
                        <a:pt x="32" y="20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18" y="10"/>
                      </a:lnTo>
                      <a:lnTo>
                        <a:pt x="18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20" y="6"/>
                      </a:lnTo>
                      <a:lnTo>
                        <a:pt x="20" y="6"/>
                      </a:lnTo>
                      <a:lnTo>
                        <a:pt x="22" y="8"/>
                      </a:lnTo>
                      <a:lnTo>
                        <a:pt x="32" y="8"/>
                      </a:lnTo>
                      <a:lnTo>
                        <a:pt x="32" y="8"/>
                      </a:lnTo>
                      <a:lnTo>
                        <a:pt x="30" y="4"/>
                      </a:lnTo>
                      <a:lnTo>
                        <a:pt x="28" y="2"/>
                      </a:lnTo>
                      <a:lnTo>
                        <a:pt x="28" y="2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2" y="8"/>
                      </a:lnTo>
                      <a:lnTo>
                        <a:pt x="2" y="10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24" y="18"/>
                      </a:lnTo>
                      <a:lnTo>
                        <a:pt x="24" y="18"/>
                      </a:lnTo>
                      <a:lnTo>
                        <a:pt x="24" y="20"/>
                      </a:lnTo>
                      <a:lnTo>
                        <a:pt x="24" y="20"/>
                      </a:lnTo>
                      <a:lnTo>
                        <a:pt x="22" y="24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48" name="Freeform 1044"/>
                <p:cNvSpPr>
                  <a:spLocks/>
                </p:cNvSpPr>
                <p:nvPr/>
              </p:nvSpPr>
              <p:spPr bwMode="auto">
                <a:xfrm>
                  <a:off x="5409824" y="4942598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8"/>
                    </a:cxn>
                    <a:cxn ang="0">
                      <a:pos x="10" y="18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8"/>
                      </a:lnTo>
                      <a:lnTo>
                        <a:pt x="10" y="18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49" name="Freeform 1045"/>
                <p:cNvSpPr>
                  <a:spLocks/>
                </p:cNvSpPr>
                <p:nvPr/>
              </p:nvSpPr>
              <p:spPr bwMode="auto">
                <a:xfrm>
                  <a:off x="5687039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6" y="20"/>
                    </a:cxn>
                    <a:cxn ang="0">
                      <a:pos x="6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6" y="0"/>
                    </a:cxn>
                    <a:cxn ang="0">
                      <a:pos x="6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2"/>
                    </a:cxn>
                    <a:cxn ang="0">
                      <a:pos x="2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4" y="20"/>
                    </a:cxn>
                    <a:cxn ang="0">
                      <a:pos x="4" y="20"/>
                    </a:cxn>
                  </a:cxnLst>
                  <a:rect l="0" t="0" r="r" b="b"/>
                  <a:pathLst>
                    <a:path w="10" h="20">
                      <a:moveTo>
                        <a:pt x="4" y="20"/>
                      </a:moveTo>
                      <a:lnTo>
                        <a:pt x="4" y="20"/>
                      </a:lnTo>
                      <a:lnTo>
                        <a:pt x="6" y="20"/>
                      </a:lnTo>
                      <a:lnTo>
                        <a:pt x="6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6" y="0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4" y="20"/>
                      </a:lnTo>
                      <a:lnTo>
                        <a:pt x="4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50" name="Freeform 1046"/>
                <p:cNvSpPr>
                  <a:spLocks/>
                </p:cNvSpPr>
                <p:nvPr/>
              </p:nvSpPr>
              <p:spPr bwMode="auto">
                <a:xfrm>
                  <a:off x="5658751" y="4946370"/>
                  <a:ext cx="9429" cy="18858"/>
                </a:xfrm>
                <a:custGeom>
                  <a:avLst/>
                  <a:gdLst/>
                  <a:ahLst/>
                  <a:cxnLst>
                    <a:cxn ang="0">
                      <a:pos x="2" y="20"/>
                    </a:cxn>
                    <a:cxn ang="0">
                      <a:pos x="2" y="20"/>
                    </a:cxn>
                    <a:cxn ang="0">
                      <a:pos x="4" y="20"/>
                    </a:cxn>
                    <a:cxn ang="0">
                      <a:pos x="4" y="20"/>
                    </a:cxn>
                    <a:cxn ang="0">
                      <a:pos x="8" y="20"/>
                    </a:cxn>
                    <a:cxn ang="0">
                      <a:pos x="8" y="20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0"/>
                    </a:cxn>
                    <a:cxn ang="0">
                      <a:pos x="10" y="10"/>
                    </a:cxn>
                    <a:cxn ang="0">
                      <a:pos x="8" y="2"/>
                    </a:cxn>
                    <a:cxn ang="0">
                      <a:pos x="8" y="2"/>
                    </a:cxn>
                    <a:cxn ang="0">
                      <a:pos x="8" y="0"/>
                    </a:cxn>
                    <a:cxn ang="0">
                      <a:pos x="8" y="0"/>
                    </a:cxn>
                    <a:cxn ang="0">
                      <a:pos x="4" y="0"/>
                    </a:cxn>
                    <a:cxn ang="0">
                      <a:pos x="4" y="0"/>
                    </a:cxn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10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0"/>
                    </a:cxn>
                    <a:cxn ang="0">
                      <a:pos x="2" y="20"/>
                    </a:cxn>
                  </a:cxnLst>
                  <a:rect l="0" t="0" r="r" b="b"/>
                  <a:pathLst>
                    <a:path w="10" h="20">
                      <a:moveTo>
                        <a:pt x="2" y="20"/>
                      </a:moveTo>
                      <a:lnTo>
                        <a:pt x="2" y="20"/>
                      </a:lnTo>
                      <a:lnTo>
                        <a:pt x="4" y="20"/>
                      </a:lnTo>
                      <a:lnTo>
                        <a:pt x="4" y="20"/>
                      </a:lnTo>
                      <a:lnTo>
                        <a:pt x="8" y="20"/>
                      </a:lnTo>
                      <a:lnTo>
                        <a:pt x="8" y="20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8" y="2"/>
                      </a:lnTo>
                      <a:lnTo>
                        <a:pt x="8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0"/>
                      </a:lnTo>
                      <a:lnTo>
                        <a:pt x="2" y="20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51" name="Freeform 1047"/>
                <p:cNvSpPr>
                  <a:spLocks/>
                </p:cNvSpPr>
                <p:nvPr/>
              </p:nvSpPr>
              <p:spPr bwMode="auto">
                <a:xfrm>
                  <a:off x="5217470" y="4938827"/>
                  <a:ext cx="24516" cy="41488"/>
                </a:xfrm>
                <a:custGeom>
                  <a:avLst/>
                  <a:gdLst/>
                  <a:ahLst/>
                  <a:cxnLst>
                    <a:cxn ang="0">
                      <a:pos x="6" y="42"/>
                    </a:cxn>
                    <a:cxn ang="0">
                      <a:pos x="14" y="44"/>
                    </a:cxn>
                    <a:cxn ang="0">
                      <a:pos x="20" y="42"/>
                    </a:cxn>
                    <a:cxn ang="0">
                      <a:pos x="24" y="38"/>
                    </a:cxn>
                    <a:cxn ang="0">
                      <a:pos x="26" y="30"/>
                    </a:cxn>
                    <a:cxn ang="0">
                      <a:pos x="24" y="22"/>
                    </a:cxn>
                    <a:cxn ang="0">
                      <a:pos x="20" y="20"/>
                    </a:cxn>
                    <a:cxn ang="0">
                      <a:pos x="24" y="16"/>
                    </a:cxn>
                    <a:cxn ang="0">
                      <a:pos x="24" y="12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4" y="2"/>
                    </a:cxn>
                    <a:cxn ang="0">
                      <a:pos x="2" y="6"/>
                    </a:cxn>
                    <a:cxn ang="0">
                      <a:pos x="0" y="14"/>
                    </a:cxn>
                    <a:cxn ang="0">
                      <a:pos x="12" y="10"/>
                    </a:cxn>
                    <a:cxn ang="0">
                      <a:pos x="12" y="8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6" y="10"/>
                    </a:cxn>
                    <a:cxn ang="0">
                      <a:pos x="16" y="12"/>
                    </a:cxn>
                    <a:cxn ang="0">
                      <a:pos x="14" y="16"/>
                    </a:cxn>
                    <a:cxn ang="0">
                      <a:pos x="14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4"/>
                    </a:cxn>
                    <a:cxn ang="0">
                      <a:pos x="16" y="28"/>
                    </a:cxn>
                    <a:cxn ang="0">
                      <a:pos x="16" y="32"/>
                    </a:cxn>
                    <a:cxn ang="0">
                      <a:pos x="14" y="36"/>
                    </a:cxn>
                    <a:cxn ang="0">
                      <a:pos x="14" y="38"/>
                    </a:cxn>
                    <a:cxn ang="0">
                      <a:pos x="12" y="36"/>
                    </a:cxn>
                    <a:cxn ang="0">
                      <a:pos x="12" y="26"/>
                    </a:cxn>
                    <a:cxn ang="0">
                      <a:pos x="0" y="30"/>
                    </a:cxn>
                    <a:cxn ang="0">
                      <a:pos x="2" y="38"/>
                    </a:cxn>
                    <a:cxn ang="0">
                      <a:pos x="6" y="42"/>
                    </a:cxn>
                  </a:cxnLst>
                  <a:rect l="0" t="0" r="r" b="b"/>
                  <a:pathLst>
                    <a:path w="26" h="44">
                      <a:moveTo>
                        <a:pt x="6" y="42"/>
                      </a:moveTo>
                      <a:lnTo>
                        <a:pt x="6" y="42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20" y="42"/>
                      </a:lnTo>
                      <a:lnTo>
                        <a:pt x="20" y="42"/>
                      </a:lnTo>
                      <a:lnTo>
                        <a:pt x="24" y="38"/>
                      </a:lnTo>
                      <a:lnTo>
                        <a:pt x="24" y="38"/>
                      </a:lnTo>
                      <a:lnTo>
                        <a:pt x="26" y="30"/>
                      </a:lnTo>
                      <a:lnTo>
                        <a:pt x="26" y="30"/>
                      </a:lnTo>
                      <a:lnTo>
                        <a:pt x="24" y="22"/>
                      </a:lnTo>
                      <a:lnTo>
                        <a:pt x="24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24" y="16"/>
                      </a:lnTo>
                      <a:lnTo>
                        <a:pt x="24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4" y="6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2" y="14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6" y="10"/>
                      </a:lnTo>
                      <a:lnTo>
                        <a:pt x="16" y="12"/>
                      </a:lnTo>
                      <a:lnTo>
                        <a:pt x="16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6" y="28"/>
                      </a:lnTo>
                      <a:lnTo>
                        <a:pt x="16" y="32"/>
                      </a:lnTo>
                      <a:lnTo>
                        <a:pt x="16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4" y="38"/>
                      </a:lnTo>
                      <a:lnTo>
                        <a:pt x="14" y="38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2"/>
                      </a:lnTo>
                      <a:lnTo>
                        <a:pt x="12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2" y="38"/>
                      </a:lnTo>
                      <a:lnTo>
                        <a:pt x="2" y="38"/>
                      </a:lnTo>
                      <a:lnTo>
                        <a:pt x="6" y="42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52" name="Freeform 1048"/>
                <p:cNvSpPr>
                  <a:spLocks/>
                </p:cNvSpPr>
                <p:nvPr/>
              </p:nvSpPr>
              <p:spPr bwMode="auto">
                <a:xfrm>
                  <a:off x="5622921" y="4940713"/>
                  <a:ext cx="16972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8" y="30"/>
                    </a:cxn>
                    <a:cxn ang="0">
                      <a:pos x="18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8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8" h="30">
                      <a:moveTo>
                        <a:pt x="10" y="30"/>
                      </a:moveTo>
                      <a:lnTo>
                        <a:pt x="18" y="3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8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53" name="Freeform 1049"/>
                <p:cNvSpPr>
                  <a:spLocks noEditPoints="1"/>
                </p:cNvSpPr>
                <p:nvPr/>
              </p:nvSpPr>
              <p:spPr bwMode="auto">
                <a:xfrm>
                  <a:off x="5651208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6" y="8"/>
                    </a:cxn>
                    <a:cxn ang="0">
                      <a:pos x="16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6" y="22"/>
                    </a:cxn>
                    <a:cxn ang="0">
                      <a:pos x="16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6" y="22"/>
                      </a:lnTo>
                      <a:lnTo>
                        <a:pt x="16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54" name="Freeform 1050"/>
                <p:cNvSpPr>
                  <a:spLocks noEditPoints="1"/>
                </p:cNvSpPr>
                <p:nvPr/>
              </p:nvSpPr>
              <p:spPr bwMode="auto">
                <a:xfrm>
                  <a:off x="5679495" y="4940713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6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6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2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4" y="30"/>
                    </a:cxn>
                    <a:cxn ang="0">
                      <a:pos x="14" y="30"/>
                    </a:cxn>
                    <a:cxn ang="0">
                      <a:pos x="10" y="8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4" y="26"/>
                    </a:cxn>
                    <a:cxn ang="0">
                      <a:pos x="14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8"/>
                    </a:cxn>
                    <a:cxn ang="0">
                      <a:pos x="10" y="8"/>
                    </a:cxn>
                  </a:cxnLst>
                  <a:rect l="0" t="0" r="r" b="b"/>
                  <a:pathLst>
                    <a:path w="26" h="30">
                      <a:moveTo>
                        <a:pt x="14" y="30"/>
                      </a:moveTo>
                      <a:lnTo>
                        <a:pt x="14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6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6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2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4" y="30"/>
                      </a:lnTo>
                      <a:lnTo>
                        <a:pt x="14" y="30"/>
                      </a:lnTo>
                      <a:close/>
                      <a:moveTo>
                        <a:pt x="10" y="8"/>
                      </a:move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8"/>
                      </a:lnTo>
                      <a:lnTo>
                        <a:pt x="1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55" name="Rectangle 1051"/>
                <p:cNvSpPr>
                  <a:spLocks noChangeArrowheads="1"/>
                </p:cNvSpPr>
                <p:nvPr/>
              </p:nvSpPr>
              <p:spPr bwMode="auto">
                <a:xfrm>
                  <a:off x="5709668" y="4955799"/>
                  <a:ext cx="15087" cy="565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56" name="Freeform 1052"/>
                <p:cNvSpPr>
                  <a:spLocks/>
                </p:cNvSpPr>
                <p:nvPr/>
              </p:nvSpPr>
              <p:spPr bwMode="auto">
                <a:xfrm>
                  <a:off x="4828992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28" y="24"/>
                    </a:cxn>
                    <a:cxn ang="0">
                      <a:pos x="8" y="24"/>
                    </a:cxn>
                    <a:cxn ang="0">
                      <a:pos x="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28" y="30"/>
                    </a:cxn>
                    <a:cxn ang="0">
                      <a:pos x="28" y="24"/>
                    </a:cxn>
                  </a:cxnLst>
                  <a:rect l="0" t="0" r="r" b="b"/>
                  <a:pathLst>
                    <a:path w="28" h="30">
                      <a:moveTo>
                        <a:pt x="28" y="24"/>
                      </a:moveTo>
                      <a:lnTo>
                        <a:pt x="8" y="24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28" y="30"/>
                      </a:lnTo>
                      <a:lnTo>
                        <a:pt x="28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57" name="Freeform 1053"/>
                <p:cNvSpPr>
                  <a:spLocks/>
                </p:cNvSpPr>
                <p:nvPr/>
              </p:nvSpPr>
              <p:spPr bwMode="auto">
                <a:xfrm>
                  <a:off x="4861051" y="4940713"/>
                  <a:ext cx="37716" cy="28287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6" y="30"/>
                    </a:cxn>
                    <a:cxn ang="0">
                      <a:pos x="24" y="30"/>
                    </a:cxn>
                    <a:cxn ang="0">
                      <a:pos x="32" y="6"/>
                    </a:cxn>
                    <a:cxn ang="0">
                      <a:pos x="32" y="30"/>
                    </a:cxn>
                    <a:cxn ang="0">
                      <a:pos x="40" y="30"/>
                    </a:cxn>
                    <a:cxn ang="0">
                      <a:pos x="40" y="0"/>
                    </a:cxn>
                    <a:cxn ang="0">
                      <a:pos x="26" y="0"/>
                    </a:cxn>
                    <a:cxn ang="0">
                      <a:pos x="20" y="2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40" h="30">
                      <a:moveTo>
                        <a:pt x="8" y="6"/>
                      </a:moveTo>
                      <a:lnTo>
                        <a:pt x="16" y="30"/>
                      </a:lnTo>
                      <a:lnTo>
                        <a:pt x="24" y="30"/>
                      </a:lnTo>
                      <a:lnTo>
                        <a:pt x="32" y="6"/>
                      </a:lnTo>
                      <a:lnTo>
                        <a:pt x="32" y="30"/>
                      </a:lnTo>
                      <a:lnTo>
                        <a:pt x="40" y="30"/>
                      </a:lnTo>
                      <a:lnTo>
                        <a:pt x="40" y="0"/>
                      </a:lnTo>
                      <a:lnTo>
                        <a:pt x="26" y="0"/>
                      </a:lnTo>
                      <a:lnTo>
                        <a:pt x="20" y="2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58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813906" y="4940713"/>
                  <a:ext cx="7543" cy="28287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59" name="Freeform 1055"/>
                <p:cNvSpPr>
                  <a:spLocks/>
                </p:cNvSpPr>
                <p:nvPr/>
              </p:nvSpPr>
              <p:spPr bwMode="auto">
                <a:xfrm>
                  <a:off x="4781847" y="4940713"/>
                  <a:ext cx="26401" cy="28287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26" y="16"/>
                    </a:cxn>
                    <a:cxn ang="0">
                      <a:pos x="26" y="12"/>
                    </a:cxn>
                    <a:cxn ang="0">
                      <a:pos x="8" y="12"/>
                    </a:cxn>
                    <a:cxn ang="0">
                      <a:pos x="8" y="4"/>
                    </a:cxn>
                    <a:cxn ang="0">
                      <a:pos x="28" y="4"/>
                    </a:cxn>
                    <a:cxn ang="0">
                      <a:pos x="28" y="0"/>
                    </a:cxn>
                    <a:cxn ang="0">
                      <a:pos x="0" y="0"/>
                    </a:cxn>
                    <a:cxn ang="0">
                      <a:pos x="0" y="30"/>
                    </a:cxn>
                    <a:cxn ang="0">
                      <a:pos x="8" y="30"/>
                    </a:cxn>
                    <a:cxn ang="0">
                      <a:pos x="8" y="16"/>
                    </a:cxn>
                  </a:cxnLst>
                  <a:rect l="0" t="0" r="r" b="b"/>
                  <a:pathLst>
                    <a:path w="28" h="30">
                      <a:moveTo>
                        <a:pt x="8" y="16"/>
                      </a:moveTo>
                      <a:lnTo>
                        <a:pt x="26" y="16"/>
                      </a:lnTo>
                      <a:lnTo>
                        <a:pt x="26" y="12"/>
                      </a:lnTo>
                      <a:lnTo>
                        <a:pt x="8" y="12"/>
                      </a:lnTo>
                      <a:lnTo>
                        <a:pt x="8" y="4"/>
                      </a:lnTo>
                      <a:lnTo>
                        <a:pt x="28" y="4"/>
                      </a:lnTo>
                      <a:lnTo>
                        <a:pt x="28" y="0"/>
                      </a:lnTo>
                      <a:lnTo>
                        <a:pt x="0" y="0"/>
                      </a:lnTo>
                      <a:lnTo>
                        <a:pt x="0" y="30"/>
                      </a:lnTo>
                      <a:lnTo>
                        <a:pt x="8" y="30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60" name="Freeform 1056"/>
                <p:cNvSpPr>
                  <a:spLocks/>
                </p:cNvSpPr>
                <p:nvPr/>
              </p:nvSpPr>
              <p:spPr bwMode="auto">
                <a:xfrm>
                  <a:off x="5492800" y="4936941"/>
                  <a:ext cx="15087" cy="28287"/>
                </a:xfrm>
                <a:custGeom>
                  <a:avLst/>
                  <a:gdLst/>
                  <a:ahLst/>
                  <a:cxnLst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6"/>
                    </a:cxn>
                    <a:cxn ang="0">
                      <a:pos x="6" y="6"/>
                    </a:cxn>
                    <a:cxn ang="0">
                      <a:pos x="0" y="8"/>
                    </a:cxn>
                    <a:cxn ang="0">
                      <a:pos x="0" y="14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30"/>
                    </a:cxn>
                  </a:cxnLst>
                  <a:rect l="0" t="0" r="r" b="b"/>
                  <a:pathLst>
                    <a:path w="16" h="30">
                      <a:moveTo>
                        <a:pt x="10" y="30"/>
                      </a:moveTo>
                      <a:lnTo>
                        <a:pt x="16" y="3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6"/>
                      </a:lnTo>
                      <a:lnTo>
                        <a:pt x="6" y="6"/>
                      </a:lnTo>
                      <a:lnTo>
                        <a:pt x="0" y="8"/>
                      </a:lnTo>
                      <a:lnTo>
                        <a:pt x="0" y="14"/>
                      </a:lnTo>
                      <a:lnTo>
                        <a:pt x="0" y="14"/>
                      </a:lnTo>
                      <a:lnTo>
                        <a:pt x="10" y="10"/>
                      </a:lnTo>
                      <a:lnTo>
                        <a:pt x="10" y="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61" name="Freeform 1057"/>
                <p:cNvSpPr>
                  <a:spLocks noEditPoints="1"/>
                </p:cNvSpPr>
                <p:nvPr/>
              </p:nvSpPr>
              <p:spPr bwMode="auto">
                <a:xfrm>
                  <a:off x="5402280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18" y="30"/>
                    </a:cxn>
                    <a:cxn ang="0">
                      <a:pos x="22" y="28"/>
                    </a:cxn>
                    <a:cxn ang="0">
                      <a:pos x="22" y="28"/>
                    </a:cxn>
                    <a:cxn ang="0">
                      <a:pos x="24" y="22"/>
                    </a:cxn>
                    <a:cxn ang="0">
                      <a:pos x="26" y="16"/>
                    </a:cxn>
                    <a:cxn ang="0">
                      <a:pos x="26" y="16"/>
                    </a:cxn>
                    <a:cxn ang="0">
                      <a:pos x="24" y="8"/>
                    </a:cxn>
                    <a:cxn ang="0">
                      <a:pos x="22" y="4"/>
                    </a:cxn>
                    <a:cxn ang="0">
                      <a:pos x="22" y="4"/>
                    </a:cxn>
                    <a:cxn ang="0">
                      <a:pos x="18" y="2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8" y="2"/>
                    </a:cxn>
                    <a:cxn ang="0">
                      <a:pos x="4" y="4"/>
                    </a:cxn>
                    <a:cxn ang="0">
                      <a:pos x="4" y="4"/>
                    </a:cxn>
                    <a:cxn ang="0">
                      <a:pos x="0" y="8"/>
                    </a:cxn>
                    <a:cxn ang="0">
                      <a:pos x="0" y="16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8" y="30"/>
                    </a:cxn>
                    <a:cxn ang="0">
                      <a:pos x="12" y="30"/>
                    </a:cxn>
                    <a:cxn ang="0">
                      <a:pos x="12" y="30"/>
                    </a:cxn>
                    <a:cxn ang="0">
                      <a:pos x="8" y="8"/>
                    </a:cxn>
                    <a:cxn ang="0">
                      <a:pos x="8" y="8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6" y="6"/>
                    </a:cxn>
                    <a:cxn ang="0">
                      <a:pos x="16" y="6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8" y="24"/>
                    </a:cxn>
                    <a:cxn ang="0">
                      <a:pos x="18" y="24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8" y="22"/>
                    </a:cxn>
                    <a:cxn ang="0">
                      <a:pos x="8" y="2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8" y="8"/>
                    </a:cxn>
                    <a:cxn ang="0">
                      <a:pos x="8" y="8"/>
                    </a:cxn>
                  </a:cxnLst>
                  <a:rect l="0" t="0" r="r" b="b"/>
                  <a:pathLst>
                    <a:path w="26" h="30">
                      <a:moveTo>
                        <a:pt x="12" y="30"/>
                      </a:moveTo>
                      <a:lnTo>
                        <a:pt x="12" y="30"/>
                      </a:lnTo>
                      <a:lnTo>
                        <a:pt x="18" y="30"/>
                      </a:lnTo>
                      <a:lnTo>
                        <a:pt x="22" y="28"/>
                      </a:lnTo>
                      <a:lnTo>
                        <a:pt x="22" y="28"/>
                      </a:lnTo>
                      <a:lnTo>
                        <a:pt x="24" y="22"/>
                      </a:lnTo>
                      <a:lnTo>
                        <a:pt x="26" y="16"/>
                      </a:lnTo>
                      <a:lnTo>
                        <a:pt x="26" y="16"/>
                      </a:lnTo>
                      <a:lnTo>
                        <a:pt x="24" y="8"/>
                      </a:lnTo>
                      <a:lnTo>
                        <a:pt x="22" y="4"/>
                      </a:lnTo>
                      <a:lnTo>
                        <a:pt x="22" y="4"/>
                      </a:lnTo>
                      <a:lnTo>
                        <a:pt x="18" y="2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8" y="2"/>
                      </a:lnTo>
                      <a:lnTo>
                        <a:pt x="4" y="4"/>
                      </a:lnTo>
                      <a:lnTo>
                        <a:pt x="4" y="4"/>
                      </a:lnTo>
                      <a:lnTo>
                        <a:pt x="0" y="8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8" y="30"/>
                      </a:lnTo>
                      <a:lnTo>
                        <a:pt x="12" y="30"/>
                      </a:lnTo>
                      <a:lnTo>
                        <a:pt x="12" y="30"/>
                      </a:lnTo>
                      <a:close/>
                      <a:moveTo>
                        <a:pt x="8" y="8"/>
                      </a:moveTo>
                      <a:lnTo>
                        <a:pt x="8" y="8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8" y="24"/>
                      </a:lnTo>
                      <a:lnTo>
                        <a:pt x="18" y="24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8" y="22"/>
                      </a:lnTo>
                      <a:lnTo>
                        <a:pt x="8" y="2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8" y="8"/>
                      </a:lnTo>
                      <a:lnTo>
                        <a:pt x="8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62" name="Freeform 1058"/>
                <p:cNvSpPr>
                  <a:spLocks/>
                </p:cNvSpPr>
                <p:nvPr/>
              </p:nvSpPr>
              <p:spPr bwMode="auto">
                <a:xfrm>
                  <a:off x="5460741" y="4938827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0"/>
                    </a:cxn>
                    <a:cxn ang="0">
                      <a:pos x="0" y="20"/>
                    </a:cxn>
                    <a:cxn ang="0">
                      <a:pos x="0" y="20"/>
                    </a:cxn>
                    <a:cxn ang="0">
                      <a:pos x="2" y="24"/>
                    </a:cxn>
                    <a:cxn ang="0">
                      <a:pos x="4" y="26"/>
                    </a:cxn>
                    <a:cxn ang="0">
                      <a:pos x="4" y="26"/>
                    </a:cxn>
                    <a:cxn ang="0">
                      <a:pos x="8" y="28"/>
                    </a:cxn>
                    <a:cxn ang="0">
                      <a:pos x="14" y="28"/>
                    </a:cxn>
                    <a:cxn ang="0">
                      <a:pos x="14" y="28"/>
                    </a:cxn>
                    <a:cxn ang="0">
                      <a:pos x="20" y="28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6" y="22"/>
                    </a:cxn>
                    <a:cxn ang="0">
                      <a:pos x="28" y="18"/>
                    </a:cxn>
                    <a:cxn ang="0">
                      <a:pos x="28" y="18"/>
                    </a:cxn>
                    <a:cxn ang="0">
                      <a:pos x="26" y="14"/>
                    </a:cxn>
                    <a:cxn ang="0">
                      <a:pos x="24" y="12"/>
                    </a:cxn>
                    <a:cxn ang="0">
                      <a:pos x="24" y="12"/>
                    </a:cxn>
                    <a:cxn ang="0">
                      <a:pos x="20" y="10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0" y="10"/>
                    </a:cxn>
                    <a:cxn ang="0">
                      <a:pos x="10" y="4"/>
                    </a:cxn>
                    <a:cxn ang="0">
                      <a:pos x="26" y="4"/>
                    </a:cxn>
                    <a:cxn ang="0">
                      <a:pos x="26" y="0"/>
                    </a:cxn>
                    <a:cxn ang="0">
                      <a:pos x="6" y="0"/>
                    </a:cxn>
                    <a:cxn ang="0">
                      <a:pos x="2" y="14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4"/>
                    </a:cxn>
                    <a:cxn ang="0">
                      <a:pos x="18" y="14"/>
                    </a:cxn>
                    <a:cxn ang="0">
                      <a:pos x="20" y="18"/>
                    </a:cxn>
                    <a:cxn ang="0">
                      <a:pos x="20" y="18"/>
                    </a:cxn>
                    <a:cxn ang="0">
                      <a:pos x="18" y="22"/>
                    </a:cxn>
                    <a:cxn ang="0">
                      <a:pos x="18" y="22"/>
                    </a:cxn>
                    <a:cxn ang="0">
                      <a:pos x="14" y="24"/>
                    </a:cxn>
                    <a:cxn ang="0">
                      <a:pos x="14" y="24"/>
                    </a:cxn>
                  </a:cxnLst>
                  <a:rect l="0" t="0" r="r" b="b"/>
                  <a:pathLst>
                    <a:path w="28" h="28">
                      <a:moveTo>
                        <a:pt x="14" y="24"/>
                      </a:moveTo>
                      <a:lnTo>
                        <a:pt x="14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0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24"/>
                      </a:lnTo>
                      <a:lnTo>
                        <a:pt x="4" y="26"/>
                      </a:lnTo>
                      <a:lnTo>
                        <a:pt x="4" y="26"/>
                      </a:lnTo>
                      <a:lnTo>
                        <a:pt x="8" y="28"/>
                      </a:lnTo>
                      <a:lnTo>
                        <a:pt x="14" y="28"/>
                      </a:lnTo>
                      <a:lnTo>
                        <a:pt x="14" y="28"/>
                      </a:lnTo>
                      <a:lnTo>
                        <a:pt x="20" y="28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6" y="22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26" y="14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0" y="10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0" y="10"/>
                      </a:lnTo>
                      <a:lnTo>
                        <a:pt x="10" y="4"/>
                      </a:lnTo>
                      <a:lnTo>
                        <a:pt x="26" y="4"/>
                      </a:lnTo>
                      <a:lnTo>
                        <a:pt x="26" y="0"/>
                      </a:lnTo>
                      <a:lnTo>
                        <a:pt x="6" y="0"/>
                      </a:lnTo>
                      <a:lnTo>
                        <a:pt x="2" y="14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lnTo>
                        <a:pt x="18" y="14"/>
                      </a:lnTo>
                      <a:lnTo>
                        <a:pt x="18" y="14"/>
                      </a:lnTo>
                      <a:lnTo>
                        <a:pt x="20" y="18"/>
                      </a:lnTo>
                      <a:lnTo>
                        <a:pt x="20" y="18"/>
                      </a:lnTo>
                      <a:lnTo>
                        <a:pt x="18" y="22"/>
                      </a:lnTo>
                      <a:lnTo>
                        <a:pt x="18" y="22"/>
                      </a:lnTo>
                      <a:lnTo>
                        <a:pt x="14" y="24"/>
                      </a:lnTo>
                      <a:lnTo>
                        <a:pt x="1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63" name="Freeform 1059"/>
                <p:cNvSpPr>
                  <a:spLocks/>
                </p:cNvSpPr>
                <p:nvPr/>
              </p:nvSpPr>
              <p:spPr bwMode="auto">
                <a:xfrm>
                  <a:off x="5430568" y="4936941"/>
                  <a:ext cx="24516" cy="28287"/>
                </a:xfrm>
                <a:custGeom>
                  <a:avLst/>
                  <a:gdLst/>
                  <a:ahLst/>
                  <a:cxnLst>
                    <a:cxn ang="0">
                      <a:pos x="12" y="18"/>
                    </a:cxn>
                    <a:cxn ang="0">
                      <a:pos x="12" y="18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30"/>
                    </a:cxn>
                    <a:cxn ang="0">
                      <a:pos x="26" y="30"/>
                    </a:cxn>
                    <a:cxn ang="0">
                      <a:pos x="26" y="26"/>
                    </a:cxn>
                    <a:cxn ang="0">
                      <a:pos x="12" y="26"/>
                    </a:cxn>
                    <a:cxn ang="0">
                      <a:pos x="12" y="26"/>
                    </a:cxn>
                    <a:cxn ang="0">
                      <a:pos x="14" y="24"/>
                    </a:cxn>
                    <a:cxn ang="0">
                      <a:pos x="14" y="24"/>
                    </a:cxn>
                    <a:cxn ang="0">
                      <a:pos x="18" y="20"/>
                    </a:cxn>
                    <a:cxn ang="0">
                      <a:pos x="18" y="20"/>
                    </a:cxn>
                    <a:cxn ang="0">
                      <a:pos x="22" y="16"/>
                    </a:cxn>
                    <a:cxn ang="0">
                      <a:pos x="22" y="16"/>
                    </a:cxn>
                    <a:cxn ang="0">
                      <a:pos x="26" y="12"/>
                    </a:cxn>
                    <a:cxn ang="0">
                      <a:pos x="26" y="12"/>
                    </a:cxn>
                    <a:cxn ang="0">
                      <a:pos x="26" y="8"/>
                    </a:cxn>
                    <a:cxn ang="0">
                      <a:pos x="26" y="8"/>
                    </a:cxn>
                    <a:cxn ang="0">
                      <a:pos x="26" y="6"/>
                    </a:cxn>
                    <a:cxn ang="0">
                      <a:pos x="24" y="4"/>
                    </a:cxn>
                    <a:cxn ang="0">
                      <a:pos x="24" y="4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6"/>
                    </a:cxn>
                    <a:cxn ang="0">
                      <a:pos x="0" y="10"/>
                    </a:cxn>
                    <a:cxn ang="0">
                      <a:pos x="8" y="10"/>
                    </a:cxn>
                    <a:cxn ang="0">
                      <a:pos x="8" y="10"/>
                    </a:cxn>
                    <a:cxn ang="0">
                      <a:pos x="10" y="6"/>
                    </a:cxn>
                    <a:cxn ang="0">
                      <a:pos x="10" y="6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8" y="6"/>
                    </a:cxn>
                    <a:cxn ang="0">
                      <a:pos x="18" y="6"/>
                    </a:cxn>
                    <a:cxn ang="0">
                      <a:pos x="20" y="10"/>
                    </a:cxn>
                    <a:cxn ang="0">
                      <a:pos x="20" y="10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12" y="18"/>
                    </a:cxn>
                    <a:cxn ang="0">
                      <a:pos x="12" y="18"/>
                    </a:cxn>
                  </a:cxnLst>
                  <a:rect l="0" t="0" r="r" b="b"/>
                  <a:pathLst>
                    <a:path w="26" h="30">
                      <a:moveTo>
                        <a:pt x="12" y="18"/>
                      </a:moveTo>
                      <a:lnTo>
                        <a:pt x="12" y="18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30"/>
                      </a:lnTo>
                      <a:lnTo>
                        <a:pt x="26" y="30"/>
                      </a:lnTo>
                      <a:lnTo>
                        <a:pt x="26" y="26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4"/>
                      </a:lnTo>
                      <a:lnTo>
                        <a:pt x="14" y="24"/>
                      </a:lnTo>
                      <a:lnTo>
                        <a:pt x="18" y="20"/>
                      </a:lnTo>
                      <a:lnTo>
                        <a:pt x="18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6" y="12"/>
                      </a:lnTo>
                      <a:lnTo>
                        <a:pt x="26" y="12"/>
                      </a:lnTo>
                      <a:lnTo>
                        <a:pt x="26" y="8"/>
                      </a:lnTo>
                      <a:lnTo>
                        <a:pt x="26" y="8"/>
                      </a:lnTo>
                      <a:lnTo>
                        <a:pt x="26" y="6"/>
                      </a:lnTo>
                      <a:lnTo>
                        <a:pt x="24" y="4"/>
                      </a:lnTo>
                      <a:lnTo>
                        <a:pt x="24" y="4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8" y="6"/>
                      </a:lnTo>
                      <a:lnTo>
                        <a:pt x="18" y="6"/>
                      </a:lnTo>
                      <a:lnTo>
                        <a:pt x="20" y="10"/>
                      </a:lnTo>
                      <a:lnTo>
                        <a:pt x="20" y="10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2" y="18"/>
                      </a:lnTo>
                      <a:lnTo>
                        <a:pt x="12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  <p:grpSp>
            <p:nvGrpSpPr>
              <p:cNvPr id="295" name="Group 721"/>
              <p:cNvGrpSpPr/>
              <p:nvPr/>
            </p:nvGrpSpPr>
            <p:grpSpPr>
              <a:xfrm>
                <a:off x="4483888" y="6272099"/>
                <a:ext cx="1529397" cy="50917"/>
                <a:chOff x="4483888" y="6272099"/>
                <a:chExt cx="1529397" cy="50917"/>
              </a:xfrm>
            </p:grpSpPr>
            <p:sp>
              <p:nvSpPr>
                <p:cNvPr id="296" name="Freeform 1014"/>
                <p:cNvSpPr>
                  <a:spLocks/>
                </p:cNvSpPr>
                <p:nvPr/>
              </p:nvSpPr>
              <p:spPr bwMode="auto">
                <a:xfrm>
                  <a:off x="5051519" y="6277756"/>
                  <a:ext cx="7543" cy="11315"/>
                </a:xfrm>
                <a:custGeom>
                  <a:avLst/>
                  <a:gdLst/>
                  <a:ahLst/>
                  <a:cxnLst>
                    <a:cxn ang="0">
                      <a:pos x="0" y="12"/>
                    </a:cxn>
                    <a:cxn ang="0">
                      <a:pos x="8" y="12"/>
                    </a:cxn>
                    <a:cxn ang="0">
                      <a:pos x="4" y="0"/>
                    </a:cxn>
                    <a:cxn ang="0">
                      <a:pos x="0" y="12"/>
                    </a:cxn>
                  </a:cxnLst>
                  <a:rect l="0" t="0" r="r" b="b"/>
                  <a:pathLst>
                    <a:path w="8" h="12">
                      <a:moveTo>
                        <a:pt x="0" y="12"/>
                      </a:moveTo>
                      <a:lnTo>
                        <a:pt x="8" y="12"/>
                      </a:lnTo>
                      <a:lnTo>
                        <a:pt x="4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21212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97" name="Freeform 1015"/>
                <p:cNvSpPr>
                  <a:spLocks/>
                </p:cNvSpPr>
                <p:nvPr/>
              </p:nvSpPr>
              <p:spPr bwMode="auto">
                <a:xfrm>
                  <a:off x="5004373" y="6298500"/>
                  <a:ext cx="30173" cy="16972"/>
                </a:xfrm>
                <a:custGeom>
                  <a:avLst/>
                  <a:gdLst/>
                  <a:ahLst/>
                  <a:cxnLst>
                    <a:cxn ang="0">
                      <a:pos x="4" y="16"/>
                    </a:cxn>
                    <a:cxn ang="0">
                      <a:pos x="32" y="8"/>
                    </a:cxn>
                    <a:cxn ang="0">
                      <a:pos x="4" y="2"/>
                    </a:cxn>
                    <a:cxn ang="0">
                      <a:pos x="0" y="0"/>
                    </a:cxn>
                    <a:cxn ang="0">
                      <a:pos x="0" y="18"/>
                    </a:cxn>
                    <a:cxn ang="0">
                      <a:pos x="4" y="16"/>
                    </a:cxn>
                  </a:cxnLst>
                  <a:rect l="0" t="0" r="r" b="b"/>
                  <a:pathLst>
                    <a:path w="32" h="18">
                      <a:moveTo>
                        <a:pt x="4" y="16"/>
                      </a:moveTo>
                      <a:lnTo>
                        <a:pt x="32" y="8"/>
                      </a:lnTo>
                      <a:lnTo>
                        <a:pt x="4" y="2"/>
                      </a:lnTo>
                      <a:lnTo>
                        <a:pt x="0" y="0"/>
                      </a:lnTo>
                      <a:lnTo>
                        <a:pt x="0" y="18"/>
                      </a:lnTo>
                      <a:lnTo>
                        <a:pt x="4" y="1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98" name="Freeform 1016"/>
                <p:cNvSpPr>
                  <a:spLocks/>
                </p:cNvSpPr>
                <p:nvPr/>
              </p:nvSpPr>
              <p:spPr bwMode="auto">
                <a:xfrm>
                  <a:off x="5021346" y="6272099"/>
                  <a:ext cx="18858" cy="26401"/>
                </a:xfrm>
                <a:custGeom>
                  <a:avLst/>
                  <a:gdLst/>
                  <a:ahLst/>
                  <a:cxnLst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6" y="16"/>
                    </a:cxn>
                    <a:cxn ang="0">
                      <a:pos x="16" y="16"/>
                    </a:cxn>
                    <a:cxn ang="0">
                      <a:pos x="18" y="12"/>
                    </a:cxn>
                    <a:cxn ang="0">
                      <a:pos x="18" y="12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18" y="4"/>
                    </a:cxn>
                    <a:cxn ang="0">
                      <a:pos x="18" y="2"/>
                    </a:cxn>
                    <a:cxn ang="0">
                      <a:pos x="18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4" y="2"/>
                    </a:cxn>
                    <a:cxn ang="0">
                      <a:pos x="4" y="2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10"/>
                    </a:cxn>
                    <a:cxn ang="0">
                      <a:pos x="6" y="10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4" y="6"/>
                    </a:cxn>
                    <a:cxn ang="0">
                      <a:pos x="14" y="6"/>
                    </a:cxn>
                    <a:cxn ang="0">
                      <a:pos x="14" y="8"/>
                    </a:cxn>
                    <a:cxn ang="0">
                      <a:pos x="14" y="8"/>
                    </a:cxn>
                    <a:cxn ang="0">
                      <a:pos x="12" y="12"/>
                    </a:cxn>
                    <a:cxn ang="0">
                      <a:pos x="12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2" y="24"/>
                    </a:cxn>
                    <a:cxn ang="0">
                      <a:pos x="2" y="24"/>
                    </a:cxn>
                    <a:cxn ang="0">
                      <a:pos x="0" y="28"/>
                    </a:cxn>
                    <a:cxn ang="0">
                      <a:pos x="20" y="28"/>
                    </a:cxn>
                    <a:cxn ang="0">
                      <a:pos x="2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4" y="20"/>
                    </a:cxn>
                    <a:cxn ang="0">
                      <a:pos x="14" y="20"/>
                    </a:cxn>
                  </a:cxnLst>
                  <a:rect l="0" t="0" r="r" b="b"/>
                  <a:pathLst>
                    <a:path w="20" h="28">
                      <a:moveTo>
                        <a:pt x="14" y="20"/>
                      </a:moveTo>
                      <a:lnTo>
                        <a:pt x="14" y="2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20" y="8"/>
                      </a:lnTo>
                      <a:lnTo>
                        <a:pt x="20" y="8"/>
                      </a:lnTo>
                      <a:lnTo>
                        <a:pt x="18" y="4"/>
                      </a:lnTo>
                      <a:lnTo>
                        <a:pt x="18" y="2"/>
                      </a:lnTo>
                      <a:lnTo>
                        <a:pt x="18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4" y="2"/>
                      </a:lnTo>
                      <a:lnTo>
                        <a:pt x="4" y="2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10"/>
                      </a:lnTo>
                      <a:lnTo>
                        <a:pt x="6" y="10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4" y="6"/>
                      </a:lnTo>
                      <a:lnTo>
                        <a:pt x="14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2" y="12"/>
                      </a:lnTo>
                      <a:lnTo>
                        <a:pt x="12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2" y="24"/>
                      </a:lnTo>
                      <a:lnTo>
                        <a:pt x="2" y="24"/>
                      </a:lnTo>
                      <a:lnTo>
                        <a:pt x="0" y="28"/>
                      </a:lnTo>
                      <a:lnTo>
                        <a:pt x="20" y="28"/>
                      </a:lnTo>
                      <a:lnTo>
                        <a:pt x="2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4" y="20"/>
                      </a:lnTo>
                      <a:lnTo>
                        <a:pt x="14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299" name="Freeform 1017"/>
                <p:cNvSpPr>
                  <a:spLocks noEditPoints="1"/>
                </p:cNvSpPr>
                <p:nvPr/>
              </p:nvSpPr>
              <p:spPr bwMode="auto">
                <a:xfrm>
                  <a:off x="5042090" y="6272099"/>
                  <a:ext cx="26401" cy="26401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0" y="28"/>
                    </a:cxn>
                    <a:cxn ang="0">
                      <a:pos x="6" y="28"/>
                    </a:cxn>
                    <a:cxn ang="0">
                      <a:pos x="8" y="22"/>
                    </a:cxn>
                    <a:cxn ang="0">
                      <a:pos x="18" y="22"/>
                    </a:cxn>
                    <a:cxn ang="0">
                      <a:pos x="22" y="28"/>
                    </a:cxn>
                    <a:cxn ang="0">
                      <a:pos x="28" y="28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10" y="18"/>
                    </a:cxn>
                    <a:cxn ang="0">
                      <a:pos x="14" y="6"/>
                    </a:cxn>
                    <a:cxn ang="0">
                      <a:pos x="18" y="18"/>
                    </a:cxn>
                    <a:cxn ang="0">
                      <a:pos x="10" y="18"/>
                    </a:cxn>
                  </a:cxnLst>
                  <a:rect l="0" t="0" r="r" b="b"/>
                  <a:pathLst>
                    <a:path w="28" h="28">
                      <a:moveTo>
                        <a:pt x="10" y="0"/>
                      </a:moveTo>
                      <a:lnTo>
                        <a:pt x="0" y="28"/>
                      </a:lnTo>
                      <a:lnTo>
                        <a:pt x="6" y="28"/>
                      </a:lnTo>
                      <a:lnTo>
                        <a:pt x="8" y="22"/>
                      </a:lnTo>
                      <a:lnTo>
                        <a:pt x="18" y="22"/>
                      </a:lnTo>
                      <a:lnTo>
                        <a:pt x="22" y="28"/>
                      </a:lnTo>
                      <a:lnTo>
                        <a:pt x="28" y="28"/>
                      </a:lnTo>
                      <a:lnTo>
                        <a:pt x="16" y="0"/>
                      </a:lnTo>
                      <a:lnTo>
                        <a:pt x="10" y="0"/>
                      </a:lnTo>
                      <a:close/>
                      <a:moveTo>
                        <a:pt x="10" y="18"/>
                      </a:moveTo>
                      <a:lnTo>
                        <a:pt x="14" y="6"/>
                      </a:lnTo>
                      <a:lnTo>
                        <a:pt x="18" y="18"/>
                      </a:lnTo>
                      <a:lnTo>
                        <a:pt x="10" y="1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05" name="Freeform 1018"/>
                <p:cNvSpPr>
                  <a:spLocks/>
                </p:cNvSpPr>
                <p:nvPr/>
              </p:nvSpPr>
              <p:spPr bwMode="auto">
                <a:xfrm>
                  <a:off x="5956710" y="6292843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06" name="Freeform 1019"/>
                <p:cNvSpPr>
                  <a:spLocks/>
                </p:cNvSpPr>
                <p:nvPr/>
              </p:nvSpPr>
              <p:spPr bwMode="auto">
                <a:xfrm>
                  <a:off x="5994427" y="6272099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8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2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8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2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08" name="Freeform 1020"/>
                <p:cNvSpPr>
                  <a:spLocks/>
                </p:cNvSpPr>
                <p:nvPr/>
              </p:nvSpPr>
              <p:spPr bwMode="auto">
                <a:xfrm>
                  <a:off x="5504114" y="6272099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8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4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4" y="16"/>
                    </a:cxn>
                    <a:cxn ang="0">
                      <a:pos x="12" y="16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4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4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4" y="8"/>
                      </a:lnTo>
                      <a:lnTo>
                        <a:pt x="14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4" y="36"/>
                      </a:lnTo>
                      <a:lnTo>
                        <a:pt x="14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11" name="Freeform 1021"/>
                <p:cNvSpPr>
                  <a:spLocks/>
                </p:cNvSpPr>
                <p:nvPr/>
              </p:nvSpPr>
              <p:spPr bwMode="auto">
                <a:xfrm>
                  <a:off x="5100550" y="6273985"/>
                  <a:ext cx="54689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58" y="44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58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58" y="44"/>
                      </a:lnTo>
                      <a:lnTo>
                        <a:pt x="58" y="0"/>
                      </a:lnTo>
                      <a:lnTo>
                        <a:pt x="58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12" name="Freeform 1022"/>
                <p:cNvSpPr>
                  <a:spLocks/>
                </p:cNvSpPr>
                <p:nvPr/>
              </p:nvSpPr>
              <p:spPr bwMode="auto">
                <a:xfrm>
                  <a:off x="5166553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13" name="Freeform 1023"/>
                <p:cNvSpPr>
                  <a:spLocks/>
                </p:cNvSpPr>
                <p:nvPr/>
              </p:nvSpPr>
              <p:spPr bwMode="auto">
                <a:xfrm>
                  <a:off x="5187297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4" y="2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4" y="2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14" name="Freeform 1024"/>
                <p:cNvSpPr>
                  <a:spLocks/>
                </p:cNvSpPr>
                <p:nvPr/>
              </p:nvSpPr>
              <p:spPr bwMode="auto">
                <a:xfrm>
                  <a:off x="5232557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15" name="Freeform 1025"/>
                <p:cNvSpPr>
                  <a:spLocks/>
                </p:cNvSpPr>
                <p:nvPr/>
              </p:nvSpPr>
              <p:spPr bwMode="auto">
                <a:xfrm>
                  <a:off x="5264616" y="6273985"/>
                  <a:ext cx="45260" cy="41488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12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24"/>
                    </a:cxn>
                    <a:cxn ang="0">
                      <a:pos x="48" y="0"/>
                    </a:cxn>
                    <a:cxn ang="0">
                      <a:pos x="48" y="0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36" y="24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8" h="44">
                      <a:moveTo>
                        <a:pt x="36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12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24"/>
                      </a:lnTo>
                      <a:lnTo>
                        <a:pt x="48" y="0"/>
                      </a:lnTo>
                      <a:lnTo>
                        <a:pt x="48" y="0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36" y="24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16" name="Freeform 1026"/>
                <p:cNvSpPr>
                  <a:spLocks/>
                </p:cNvSpPr>
                <p:nvPr/>
              </p:nvSpPr>
              <p:spPr bwMode="auto">
                <a:xfrm>
                  <a:off x="5253301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17" name="Freeform 1027"/>
                <p:cNvSpPr>
                  <a:spLocks/>
                </p:cNvSpPr>
                <p:nvPr/>
              </p:nvSpPr>
              <p:spPr bwMode="auto">
                <a:xfrm>
                  <a:off x="5319304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18" name="Freeform 1028"/>
                <p:cNvSpPr>
                  <a:spLocks/>
                </p:cNvSpPr>
                <p:nvPr/>
              </p:nvSpPr>
              <p:spPr bwMode="auto">
                <a:xfrm>
                  <a:off x="534193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19" name="Freeform 1029"/>
                <p:cNvSpPr>
                  <a:spLocks/>
                </p:cNvSpPr>
                <p:nvPr/>
              </p:nvSpPr>
              <p:spPr bwMode="auto">
                <a:xfrm>
                  <a:off x="5364564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20" name="Freeform 1030"/>
                <p:cNvSpPr>
                  <a:spLocks/>
                </p:cNvSpPr>
                <p:nvPr/>
              </p:nvSpPr>
              <p:spPr bwMode="auto">
                <a:xfrm>
                  <a:off x="5385308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21" name="Freeform 1031"/>
                <p:cNvSpPr>
                  <a:spLocks/>
                </p:cNvSpPr>
                <p:nvPr/>
              </p:nvSpPr>
              <p:spPr bwMode="auto">
                <a:xfrm>
                  <a:off x="5407938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2" y="42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2" y="42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22" name="Freeform 1032"/>
                <p:cNvSpPr>
                  <a:spLocks/>
                </p:cNvSpPr>
                <p:nvPr/>
              </p:nvSpPr>
              <p:spPr bwMode="auto">
                <a:xfrm>
                  <a:off x="5590862" y="6273985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8" y="24"/>
                    </a:cxn>
                    <a:cxn ang="0">
                      <a:pos x="48" y="44"/>
                    </a:cxn>
                    <a:cxn ang="0">
                      <a:pos x="48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8" y="24"/>
                      </a:lnTo>
                      <a:lnTo>
                        <a:pt x="48" y="44"/>
                      </a:lnTo>
                      <a:lnTo>
                        <a:pt x="48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23" name="Freeform 1033"/>
                <p:cNvSpPr>
                  <a:spLocks/>
                </p:cNvSpPr>
                <p:nvPr/>
              </p:nvSpPr>
              <p:spPr bwMode="auto">
                <a:xfrm>
                  <a:off x="5656866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24" name="Freeform 1034"/>
                <p:cNvSpPr>
                  <a:spLocks/>
                </p:cNvSpPr>
                <p:nvPr/>
              </p:nvSpPr>
              <p:spPr bwMode="auto">
                <a:xfrm>
                  <a:off x="5679495" y="6273985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4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4" y="0"/>
                    </a:cxn>
                    <a:cxn ang="0">
                      <a:pos x="24" y="24"/>
                    </a:cxn>
                  </a:cxnLst>
                  <a:rect l="0" t="0" r="r" b="b"/>
                  <a:pathLst>
                    <a:path w="36" h="44">
                      <a:moveTo>
                        <a:pt x="24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4" y="0"/>
                      </a:lnTo>
                      <a:lnTo>
                        <a:pt x="2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25" name="Freeform 1035"/>
                <p:cNvSpPr>
                  <a:spLocks/>
                </p:cNvSpPr>
                <p:nvPr/>
              </p:nvSpPr>
              <p:spPr bwMode="auto">
                <a:xfrm>
                  <a:off x="572286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26" name="Freeform 1036"/>
                <p:cNvSpPr>
                  <a:spLocks/>
                </p:cNvSpPr>
                <p:nvPr/>
              </p:nvSpPr>
              <p:spPr bwMode="auto">
                <a:xfrm>
                  <a:off x="5756814" y="6273985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27" name="Freeform 1037"/>
                <p:cNvSpPr>
                  <a:spLocks/>
                </p:cNvSpPr>
                <p:nvPr/>
              </p:nvSpPr>
              <p:spPr bwMode="auto">
                <a:xfrm>
                  <a:off x="5745499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28" name="Freeform 1038"/>
                <p:cNvSpPr>
                  <a:spLocks/>
                </p:cNvSpPr>
                <p:nvPr/>
              </p:nvSpPr>
              <p:spPr bwMode="auto">
                <a:xfrm>
                  <a:off x="5811502" y="6273985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29" name="Freeform 1039"/>
                <p:cNvSpPr>
                  <a:spLocks/>
                </p:cNvSpPr>
                <p:nvPr/>
              </p:nvSpPr>
              <p:spPr bwMode="auto">
                <a:xfrm>
                  <a:off x="5832246" y="6273985"/>
                  <a:ext cx="13201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4" y="44"/>
                    </a:cxn>
                    <a:cxn ang="0">
                      <a:pos x="14" y="44"/>
                    </a:cxn>
                    <a:cxn ang="0">
                      <a:pos x="14" y="0"/>
                    </a:cxn>
                    <a:cxn ang="0">
                      <a:pos x="14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4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4" y="44"/>
                      </a:lnTo>
                      <a:lnTo>
                        <a:pt x="14" y="44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30" name="Freeform 1040"/>
                <p:cNvSpPr>
                  <a:spLocks/>
                </p:cNvSpPr>
                <p:nvPr/>
              </p:nvSpPr>
              <p:spPr bwMode="auto">
                <a:xfrm>
                  <a:off x="585487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31" name="Freeform 1041"/>
                <p:cNvSpPr>
                  <a:spLocks/>
                </p:cNvSpPr>
                <p:nvPr/>
              </p:nvSpPr>
              <p:spPr bwMode="auto">
                <a:xfrm>
                  <a:off x="5877506" y="6273985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32" name="Freeform 1042"/>
                <p:cNvSpPr>
                  <a:spLocks/>
                </p:cNvSpPr>
                <p:nvPr/>
              </p:nvSpPr>
              <p:spPr bwMode="auto">
                <a:xfrm>
                  <a:off x="5898250" y="6273985"/>
                  <a:ext cx="33945" cy="39602"/>
                </a:xfrm>
                <a:custGeom>
                  <a:avLst/>
                  <a:gdLst/>
                  <a:ahLst/>
                  <a:cxnLst>
                    <a:cxn ang="0">
                      <a:pos x="0" y="42"/>
                    </a:cxn>
                    <a:cxn ang="0">
                      <a:pos x="0" y="42"/>
                    </a:cxn>
                    <a:cxn ang="0">
                      <a:pos x="14" y="42"/>
                    </a:cxn>
                    <a:cxn ang="0">
                      <a:pos x="14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2"/>
                    </a:cxn>
                  </a:cxnLst>
                  <a:rect l="0" t="0" r="r" b="b"/>
                  <a:pathLst>
                    <a:path w="36" h="42">
                      <a:moveTo>
                        <a:pt x="0" y="42"/>
                      </a:moveTo>
                      <a:lnTo>
                        <a:pt x="0" y="42"/>
                      </a:lnTo>
                      <a:lnTo>
                        <a:pt x="14" y="42"/>
                      </a:lnTo>
                      <a:lnTo>
                        <a:pt x="14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33" name="Freeform 1060"/>
                <p:cNvSpPr>
                  <a:spLocks/>
                </p:cNvSpPr>
                <p:nvPr/>
              </p:nvSpPr>
              <p:spPr bwMode="auto">
                <a:xfrm>
                  <a:off x="4936484" y="6294729"/>
                  <a:ext cx="49031" cy="2828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14"/>
                    </a:cxn>
                    <a:cxn ang="0">
                      <a:pos x="0" y="30"/>
                    </a:cxn>
                    <a:cxn ang="0">
                      <a:pos x="26" y="22"/>
                    </a:cxn>
                    <a:cxn ang="0">
                      <a:pos x="52" y="14"/>
                    </a:cxn>
                    <a:cxn ang="0">
                      <a:pos x="2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2" h="30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0" y="30"/>
                      </a:lnTo>
                      <a:lnTo>
                        <a:pt x="26" y="22"/>
                      </a:lnTo>
                      <a:lnTo>
                        <a:pt x="52" y="14"/>
                      </a:lnTo>
                      <a:lnTo>
                        <a:pt x="26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34" name="Freeform 1061"/>
                <p:cNvSpPr>
                  <a:spLocks/>
                </p:cNvSpPr>
                <p:nvPr/>
              </p:nvSpPr>
              <p:spPr bwMode="auto">
                <a:xfrm>
                  <a:off x="4974200" y="6273985"/>
                  <a:ext cx="18858" cy="28287"/>
                </a:xfrm>
                <a:custGeom>
                  <a:avLst/>
                  <a:gdLst/>
                  <a:ahLst/>
                  <a:cxnLst>
                    <a:cxn ang="0">
                      <a:pos x="14" y="14"/>
                    </a:cxn>
                    <a:cxn ang="0">
                      <a:pos x="14" y="14"/>
                    </a:cxn>
                    <a:cxn ang="0">
                      <a:pos x="16" y="10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6" y="2"/>
                    </a:cxn>
                    <a:cxn ang="0">
                      <a:pos x="16" y="2"/>
                    </a:cxn>
                    <a:cxn ang="0">
                      <a:pos x="1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6" y="2"/>
                    </a:cxn>
                    <a:cxn ang="0">
                      <a:pos x="6" y="2"/>
                    </a:cxn>
                    <a:cxn ang="0">
                      <a:pos x="2" y="4"/>
                    </a:cxn>
                    <a:cxn ang="0">
                      <a:pos x="2" y="4"/>
                    </a:cxn>
                    <a:cxn ang="0">
                      <a:pos x="0" y="8"/>
                    </a:cxn>
                    <a:cxn ang="0">
                      <a:pos x="6" y="8"/>
                    </a:cxn>
                    <a:cxn ang="0">
                      <a:pos x="6" y="8"/>
                    </a:cxn>
                    <a:cxn ang="0">
                      <a:pos x="8" y="6"/>
                    </a:cxn>
                    <a:cxn ang="0">
                      <a:pos x="8" y="6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12" y="6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2" y="8"/>
                    </a:cxn>
                    <a:cxn ang="0">
                      <a:pos x="12" y="10"/>
                    </a:cxn>
                    <a:cxn ang="0">
                      <a:pos x="12" y="10"/>
                    </a:cxn>
                    <a:cxn ang="0">
                      <a:pos x="8" y="12"/>
                    </a:cxn>
                    <a:cxn ang="0">
                      <a:pos x="8" y="16"/>
                    </a:cxn>
                    <a:cxn ang="0">
                      <a:pos x="8" y="16"/>
                    </a:cxn>
                    <a:cxn ang="0">
                      <a:pos x="10" y="16"/>
                    </a:cxn>
                    <a:cxn ang="0">
                      <a:pos x="10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4" y="20"/>
                    </a:cxn>
                    <a:cxn ang="0">
                      <a:pos x="14" y="20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8" y="24"/>
                    </a:cxn>
                    <a:cxn ang="0">
                      <a:pos x="8" y="24"/>
                    </a:cxn>
                    <a:cxn ang="0">
                      <a:pos x="6" y="20"/>
                    </a:cxn>
                    <a:cxn ang="0">
                      <a:pos x="0" y="22"/>
                    </a:cxn>
                    <a:cxn ang="0">
                      <a:pos x="0" y="22"/>
                    </a:cxn>
                    <a:cxn ang="0">
                      <a:pos x="2" y="24"/>
                    </a:cxn>
                    <a:cxn ang="0">
                      <a:pos x="4" y="28"/>
                    </a:cxn>
                    <a:cxn ang="0">
                      <a:pos x="4" y="28"/>
                    </a:cxn>
                    <a:cxn ang="0">
                      <a:pos x="6" y="28"/>
                    </a:cxn>
                    <a:cxn ang="0">
                      <a:pos x="10" y="30"/>
                    </a:cxn>
                    <a:cxn ang="0">
                      <a:pos x="10" y="30"/>
                    </a:cxn>
                    <a:cxn ang="0">
                      <a:pos x="14" y="28"/>
                    </a:cxn>
                    <a:cxn ang="0">
                      <a:pos x="16" y="26"/>
                    </a:cxn>
                    <a:cxn ang="0">
                      <a:pos x="16" y="26"/>
                    </a:cxn>
                    <a:cxn ang="0">
                      <a:pos x="18" y="24"/>
                    </a:cxn>
                    <a:cxn ang="0">
                      <a:pos x="20" y="20"/>
                    </a:cxn>
                    <a:cxn ang="0">
                      <a:pos x="20" y="20"/>
                    </a:cxn>
                    <a:cxn ang="0">
                      <a:pos x="18" y="16"/>
                    </a:cxn>
                    <a:cxn ang="0">
                      <a:pos x="18" y="16"/>
                    </a:cxn>
                    <a:cxn ang="0">
                      <a:pos x="14" y="14"/>
                    </a:cxn>
                    <a:cxn ang="0">
                      <a:pos x="14" y="14"/>
                    </a:cxn>
                  </a:cxnLst>
                  <a:rect l="0" t="0" r="r" b="b"/>
                  <a:pathLst>
                    <a:path w="20" h="30">
                      <a:moveTo>
                        <a:pt x="14" y="14"/>
                      </a:moveTo>
                      <a:lnTo>
                        <a:pt x="14" y="14"/>
                      </a:lnTo>
                      <a:lnTo>
                        <a:pt x="16" y="10"/>
                      </a:lnTo>
                      <a:lnTo>
                        <a:pt x="18" y="8"/>
                      </a:lnTo>
                      <a:lnTo>
                        <a:pt x="18" y="8"/>
                      </a:lnTo>
                      <a:lnTo>
                        <a:pt x="16" y="2"/>
                      </a:lnTo>
                      <a:lnTo>
                        <a:pt x="16" y="2"/>
                      </a:lnTo>
                      <a:lnTo>
                        <a:pt x="1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6" y="8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2" y="10"/>
                      </a:lnTo>
                      <a:lnTo>
                        <a:pt x="12" y="10"/>
                      </a:lnTo>
                      <a:lnTo>
                        <a:pt x="8" y="12"/>
                      </a:lnTo>
                      <a:lnTo>
                        <a:pt x="8" y="16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4" y="20"/>
                      </a:lnTo>
                      <a:lnTo>
                        <a:pt x="14" y="20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6" y="20"/>
                      </a:lnTo>
                      <a:lnTo>
                        <a:pt x="0" y="22"/>
                      </a:lnTo>
                      <a:lnTo>
                        <a:pt x="0" y="22"/>
                      </a:lnTo>
                      <a:lnTo>
                        <a:pt x="2" y="24"/>
                      </a:lnTo>
                      <a:lnTo>
                        <a:pt x="4" y="28"/>
                      </a:lnTo>
                      <a:lnTo>
                        <a:pt x="4" y="28"/>
                      </a:lnTo>
                      <a:lnTo>
                        <a:pt x="6" y="28"/>
                      </a:lnTo>
                      <a:lnTo>
                        <a:pt x="10" y="30"/>
                      </a:lnTo>
                      <a:lnTo>
                        <a:pt x="10" y="30"/>
                      </a:lnTo>
                      <a:lnTo>
                        <a:pt x="14" y="28"/>
                      </a:lnTo>
                      <a:lnTo>
                        <a:pt x="16" y="26"/>
                      </a:lnTo>
                      <a:lnTo>
                        <a:pt x="16" y="26"/>
                      </a:lnTo>
                      <a:lnTo>
                        <a:pt x="18" y="24"/>
                      </a:lnTo>
                      <a:lnTo>
                        <a:pt x="20" y="20"/>
                      </a:lnTo>
                      <a:lnTo>
                        <a:pt x="20" y="20"/>
                      </a:lnTo>
                      <a:lnTo>
                        <a:pt x="18" y="16"/>
                      </a:lnTo>
                      <a:lnTo>
                        <a:pt x="18" y="16"/>
                      </a:lnTo>
                      <a:lnTo>
                        <a:pt x="14" y="14"/>
                      </a:lnTo>
                      <a:lnTo>
                        <a:pt x="14" y="1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35" name="Freeform 1062"/>
                <p:cNvSpPr>
                  <a:spLocks/>
                </p:cNvSpPr>
                <p:nvPr/>
              </p:nvSpPr>
              <p:spPr bwMode="auto">
                <a:xfrm>
                  <a:off x="4483888" y="6273985"/>
                  <a:ext cx="22630" cy="41488"/>
                </a:xfrm>
                <a:custGeom>
                  <a:avLst/>
                  <a:gdLst/>
                  <a:ahLst/>
                  <a:cxnLst>
                    <a:cxn ang="0">
                      <a:pos x="20" y="20"/>
                    </a:cxn>
                    <a:cxn ang="0">
                      <a:pos x="22" y="16"/>
                    </a:cxn>
                    <a:cxn ang="0">
                      <a:pos x="24" y="12"/>
                    </a:cxn>
                    <a:cxn ang="0">
                      <a:pos x="20" y="4"/>
                    </a:cxn>
                    <a:cxn ang="0">
                      <a:pos x="16" y="2"/>
                    </a:cxn>
                    <a:cxn ang="0">
                      <a:pos x="10" y="0"/>
                    </a:cxn>
                    <a:cxn ang="0">
                      <a:pos x="2" y="2"/>
                    </a:cxn>
                    <a:cxn ang="0">
                      <a:pos x="0" y="6"/>
                    </a:cxn>
                    <a:cxn ang="0">
                      <a:pos x="0" y="14"/>
                    </a:cxn>
                    <a:cxn ang="0">
                      <a:pos x="10" y="10"/>
                    </a:cxn>
                    <a:cxn ang="0">
                      <a:pos x="10" y="8"/>
                    </a:cxn>
                    <a:cxn ang="0">
                      <a:pos x="12" y="6"/>
                    </a:cxn>
                    <a:cxn ang="0">
                      <a:pos x="12" y="8"/>
                    </a:cxn>
                    <a:cxn ang="0">
                      <a:pos x="14" y="10"/>
                    </a:cxn>
                    <a:cxn ang="0">
                      <a:pos x="14" y="12"/>
                    </a:cxn>
                    <a:cxn ang="0">
                      <a:pos x="12" y="16"/>
                    </a:cxn>
                    <a:cxn ang="0">
                      <a:pos x="12" y="18"/>
                    </a:cxn>
                    <a:cxn ang="0">
                      <a:pos x="8" y="24"/>
                    </a:cxn>
                    <a:cxn ang="0">
                      <a:pos x="12" y="24"/>
                    </a:cxn>
                    <a:cxn ang="0">
                      <a:pos x="12" y="26"/>
                    </a:cxn>
                    <a:cxn ang="0">
                      <a:pos x="14" y="28"/>
                    </a:cxn>
                    <a:cxn ang="0">
                      <a:pos x="14" y="32"/>
                    </a:cxn>
                    <a:cxn ang="0">
                      <a:pos x="12" y="36"/>
                    </a:cxn>
                    <a:cxn ang="0">
                      <a:pos x="12" y="38"/>
                    </a:cxn>
                    <a:cxn ang="0">
                      <a:pos x="10" y="36"/>
                    </a:cxn>
                    <a:cxn ang="0">
                      <a:pos x="10" y="26"/>
                    </a:cxn>
                    <a:cxn ang="0">
                      <a:pos x="0" y="30"/>
                    </a:cxn>
                    <a:cxn ang="0">
                      <a:pos x="0" y="38"/>
                    </a:cxn>
                    <a:cxn ang="0">
                      <a:pos x="4" y="42"/>
                    </a:cxn>
                    <a:cxn ang="0">
                      <a:pos x="12" y="44"/>
                    </a:cxn>
                    <a:cxn ang="0">
                      <a:pos x="18" y="42"/>
                    </a:cxn>
                    <a:cxn ang="0">
                      <a:pos x="22" y="38"/>
                    </a:cxn>
                    <a:cxn ang="0">
                      <a:pos x="24" y="30"/>
                    </a:cxn>
                    <a:cxn ang="0">
                      <a:pos x="22" y="22"/>
                    </a:cxn>
                    <a:cxn ang="0">
                      <a:pos x="20" y="20"/>
                    </a:cxn>
                  </a:cxnLst>
                  <a:rect l="0" t="0" r="r" b="b"/>
                  <a:pathLst>
                    <a:path w="24" h="44">
                      <a:moveTo>
                        <a:pt x="20" y="20"/>
                      </a:moveTo>
                      <a:lnTo>
                        <a:pt x="20" y="20"/>
                      </a:lnTo>
                      <a:lnTo>
                        <a:pt x="22" y="16"/>
                      </a:lnTo>
                      <a:lnTo>
                        <a:pt x="22" y="16"/>
                      </a:lnTo>
                      <a:lnTo>
                        <a:pt x="24" y="12"/>
                      </a:lnTo>
                      <a:lnTo>
                        <a:pt x="24" y="12"/>
                      </a:lnTo>
                      <a:lnTo>
                        <a:pt x="22" y="6"/>
                      </a:lnTo>
                      <a:lnTo>
                        <a:pt x="20" y="4"/>
                      </a:lnTo>
                      <a:lnTo>
                        <a:pt x="20" y="4"/>
                      </a:lnTo>
                      <a:lnTo>
                        <a:pt x="16" y="2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6" y="2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4"/>
                      </a:lnTo>
                      <a:lnTo>
                        <a:pt x="10" y="14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12" y="6"/>
                      </a:lnTo>
                      <a:lnTo>
                        <a:pt x="12" y="6"/>
                      </a:lnTo>
                      <a:lnTo>
                        <a:pt x="12" y="8"/>
                      </a:lnTo>
                      <a:lnTo>
                        <a:pt x="12" y="8"/>
                      </a:lnTo>
                      <a:lnTo>
                        <a:pt x="14" y="10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2" y="16"/>
                      </a:lnTo>
                      <a:lnTo>
                        <a:pt x="12" y="16"/>
                      </a:lnTo>
                      <a:lnTo>
                        <a:pt x="12" y="18"/>
                      </a:lnTo>
                      <a:lnTo>
                        <a:pt x="12" y="18"/>
                      </a:lnTo>
                      <a:lnTo>
                        <a:pt x="8" y="18"/>
                      </a:lnTo>
                      <a:lnTo>
                        <a:pt x="8" y="24"/>
                      </a:lnTo>
                      <a:lnTo>
                        <a:pt x="8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26"/>
                      </a:lnTo>
                      <a:lnTo>
                        <a:pt x="12" y="26"/>
                      </a:lnTo>
                      <a:lnTo>
                        <a:pt x="14" y="28"/>
                      </a:lnTo>
                      <a:lnTo>
                        <a:pt x="14" y="32"/>
                      </a:lnTo>
                      <a:lnTo>
                        <a:pt x="14" y="32"/>
                      </a:lnTo>
                      <a:lnTo>
                        <a:pt x="12" y="36"/>
                      </a:lnTo>
                      <a:lnTo>
                        <a:pt x="12" y="36"/>
                      </a:lnTo>
                      <a:lnTo>
                        <a:pt x="12" y="38"/>
                      </a:lnTo>
                      <a:lnTo>
                        <a:pt x="12" y="38"/>
                      </a:lnTo>
                      <a:lnTo>
                        <a:pt x="10" y="36"/>
                      </a:lnTo>
                      <a:lnTo>
                        <a:pt x="10" y="36"/>
                      </a:lnTo>
                      <a:lnTo>
                        <a:pt x="10" y="34"/>
                      </a:lnTo>
                      <a:lnTo>
                        <a:pt x="10" y="26"/>
                      </a:lnTo>
                      <a:lnTo>
                        <a:pt x="0" y="26"/>
                      </a:lnTo>
                      <a:lnTo>
                        <a:pt x="0" y="30"/>
                      </a:lnTo>
                      <a:lnTo>
                        <a:pt x="0" y="30"/>
                      </a:lnTo>
                      <a:lnTo>
                        <a:pt x="0" y="38"/>
                      </a:lnTo>
                      <a:lnTo>
                        <a:pt x="0" y="38"/>
                      </a:lnTo>
                      <a:lnTo>
                        <a:pt x="4" y="42"/>
                      </a:lnTo>
                      <a:lnTo>
                        <a:pt x="4" y="42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8" y="42"/>
                      </a:lnTo>
                      <a:lnTo>
                        <a:pt x="18" y="42"/>
                      </a:lnTo>
                      <a:lnTo>
                        <a:pt x="22" y="38"/>
                      </a:lnTo>
                      <a:lnTo>
                        <a:pt x="22" y="38"/>
                      </a:lnTo>
                      <a:lnTo>
                        <a:pt x="24" y="30"/>
                      </a:lnTo>
                      <a:lnTo>
                        <a:pt x="24" y="30"/>
                      </a:lnTo>
                      <a:lnTo>
                        <a:pt x="22" y="22"/>
                      </a:lnTo>
                      <a:lnTo>
                        <a:pt x="22" y="22"/>
                      </a:lnTo>
                      <a:lnTo>
                        <a:pt x="20" y="20"/>
                      </a:lnTo>
                      <a:lnTo>
                        <a:pt x="20" y="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36" name="Freeform 1063"/>
                <p:cNvSpPr>
                  <a:spLocks/>
                </p:cNvSpPr>
                <p:nvPr/>
              </p:nvSpPr>
              <p:spPr bwMode="auto">
                <a:xfrm>
                  <a:off x="4570636" y="6275871"/>
                  <a:ext cx="56574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4"/>
                    </a:cxn>
                    <a:cxn ang="0">
                      <a:pos x="24" y="44"/>
                    </a:cxn>
                    <a:cxn ang="0">
                      <a:pos x="36" y="44"/>
                    </a:cxn>
                    <a:cxn ang="0">
                      <a:pos x="36" y="24"/>
                    </a:cxn>
                    <a:cxn ang="0">
                      <a:pos x="46" y="24"/>
                    </a:cxn>
                    <a:cxn ang="0">
                      <a:pos x="46" y="44"/>
                    </a:cxn>
                    <a:cxn ang="0">
                      <a:pos x="46" y="44"/>
                    </a:cxn>
                    <a:cxn ang="0">
                      <a:pos x="60" y="44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0" y="2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60" h="44">
                      <a:moveTo>
                        <a:pt x="0" y="44"/>
                      </a:move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4"/>
                      </a:lnTo>
                      <a:lnTo>
                        <a:pt x="24" y="44"/>
                      </a:lnTo>
                      <a:lnTo>
                        <a:pt x="36" y="44"/>
                      </a:lnTo>
                      <a:lnTo>
                        <a:pt x="36" y="24"/>
                      </a:lnTo>
                      <a:lnTo>
                        <a:pt x="46" y="24"/>
                      </a:lnTo>
                      <a:lnTo>
                        <a:pt x="46" y="44"/>
                      </a:lnTo>
                      <a:lnTo>
                        <a:pt x="46" y="44"/>
                      </a:lnTo>
                      <a:lnTo>
                        <a:pt x="60" y="44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0" y="2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37" name="Freeform 1064"/>
                <p:cNvSpPr>
                  <a:spLocks/>
                </p:cNvSpPr>
                <p:nvPr/>
              </p:nvSpPr>
              <p:spPr bwMode="auto">
                <a:xfrm>
                  <a:off x="4636639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38" name="Freeform 1065"/>
                <p:cNvSpPr>
                  <a:spLocks/>
                </p:cNvSpPr>
                <p:nvPr/>
              </p:nvSpPr>
              <p:spPr bwMode="auto">
                <a:xfrm>
                  <a:off x="4659269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2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36" y="44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22" y="0"/>
                    </a:cxn>
                    <a:cxn ang="0">
                      <a:pos x="22" y="24"/>
                    </a:cxn>
                  </a:cxnLst>
                  <a:rect l="0" t="0" r="r" b="b"/>
                  <a:pathLst>
                    <a:path w="36" h="44">
                      <a:moveTo>
                        <a:pt x="22" y="24"/>
                      </a:move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36" y="44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22" y="0"/>
                      </a:lnTo>
                      <a:lnTo>
                        <a:pt x="22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39" name="Freeform 1066"/>
                <p:cNvSpPr>
                  <a:spLocks/>
                </p:cNvSpPr>
                <p:nvPr/>
              </p:nvSpPr>
              <p:spPr bwMode="auto">
                <a:xfrm>
                  <a:off x="4702643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40" name="Freeform 1067"/>
                <p:cNvSpPr>
                  <a:spLocks/>
                </p:cNvSpPr>
                <p:nvPr/>
              </p:nvSpPr>
              <p:spPr bwMode="auto">
                <a:xfrm>
                  <a:off x="4736587" y="6275871"/>
                  <a:ext cx="43374" cy="41488"/>
                </a:xfrm>
                <a:custGeom>
                  <a:avLst/>
                  <a:gdLst/>
                  <a:ahLst/>
                  <a:cxnLst>
                    <a:cxn ang="0">
                      <a:pos x="34" y="24"/>
                    </a:cxn>
                    <a:cxn ang="0">
                      <a:pos x="24" y="24"/>
                    </a:cxn>
                    <a:cxn ang="0">
                      <a:pos x="24" y="24"/>
                    </a:cxn>
                    <a:cxn ang="0">
                      <a:pos x="24" y="0"/>
                    </a:cxn>
                    <a:cxn ang="0">
                      <a:pos x="24" y="0"/>
                    </a:cxn>
                    <a:cxn ang="0">
                      <a:pos x="10" y="0"/>
                    </a:cxn>
                    <a:cxn ang="0">
                      <a:pos x="10" y="0"/>
                    </a:cxn>
                    <a:cxn ang="0">
                      <a:pos x="10" y="24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2" y="24"/>
                    </a:cxn>
                    <a:cxn ang="0">
                      <a:pos x="22" y="24"/>
                    </a:cxn>
                    <a:cxn ang="0">
                      <a:pos x="22" y="44"/>
                    </a:cxn>
                    <a:cxn ang="0">
                      <a:pos x="22" y="44"/>
                    </a:cxn>
                    <a:cxn ang="0">
                      <a:pos x="34" y="44"/>
                    </a:cxn>
                    <a:cxn ang="0">
                      <a:pos x="34" y="44"/>
                    </a:cxn>
                    <a:cxn ang="0">
                      <a:pos x="34" y="24"/>
                    </a:cxn>
                    <a:cxn ang="0">
                      <a:pos x="46" y="24"/>
                    </a:cxn>
                    <a:cxn ang="0">
                      <a:pos x="46" y="24"/>
                    </a:cxn>
                    <a:cxn ang="0">
                      <a:pos x="46" y="0"/>
                    </a:cxn>
                    <a:cxn ang="0">
                      <a:pos x="46" y="0"/>
                    </a:cxn>
                    <a:cxn ang="0">
                      <a:pos x="34" y="0"/>
                    </a:cxn>
                    <a:cxn ang="0">
                      <a:pos x="34" y="0"/>
                    </a:cxn>
                    <a:cxn ang="0">
                      <a:pos x="34" y="24"/>
                    </a:cxn>
                    <a:cxn ang="0">
                      <a:pos x="34" y="24"/>
                    </a:cxn>
                  </a:cxnLst>
                  <a:rect l="0" t="0" r="r" b="b"/>
                  <a:pathLst>
                    <a:path w="46" h="44">
                      <a:moveTo>
                        <a:pt x="34" y="24"/>
                      </a:moveTo>
                      <a:lnTo>
                        <a:pt x="24" y="24"/>
                      </a:lnTo>
                      <a:lnTo>
                        <a:pt x="24" y="24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10" y="24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2" y="24"/>
                      </a:lnTo>
                      <a:lnTo>
                        <a:pt x="22" y="24"/>
                      </a:lnTo>
                      <a:lnTo>
                        <a:pt x="22" y="44"/>
                      </a:lnTo>
                      <a:lnTo>
                        <a:pt x="22" y="44"/>
                      </a:lnTo>
                      <a:lnTo>
                        <a:pt x="34" y="44"/>
                      </a:lnTo>
                      <a:lnTo>
                        <a:pt x="34" y="44"/>
                      </a:lnTo>
                      <a:lnTo>
                        <a:pt x="34" y="24"/>
                      </a:lnTo>
                      <a:lnTo>
                        <a:pt x="46" y="24"/>
                      </a:lnTo>
                      <a:lnTo>
                        <a:pt x="46" y="24"/>
                      </a:ln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34" y="0"/>
                      </a:lnTo>
                      <a:lnTo>
                        <a:pt x="34" y="0"/>
                      </a:lnTo>
                      <a:lnTo>
                        <a:pt x="34" y="24"/>
                      </a:lnTo>
                      <a:lnTo>
                        <a:pt x="34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41" name="Freeform 1068"/>
                <p:cNvSpPr>
                  <a:spLocks/>
                </p:cNvSpPr>
                <p:nvPr/>
              </p:nvSpPr>
              <p:spPr bwMode="auto">
                <a:xfrm>
                  <a:off x="4725272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2" h="24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42" name="Freeform 1069"/>
                <p:cNvSpPr>
                  <a:spLocks/>
                </p:cNvSpPr>
                <p:nvPr/>
              </p:nvSpPr>
              <p:spPr bwMode="auto">
                <a:xfrm>
                  <a:off x="4791276" y="6275871"/>
                  <a:ext cx="11315" cy="22630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0" y="24"/>
                    </a:cxn>
                    <a:cxn ang="0">
                      <a:pos x="12" y="24"/>
                    </a:cxn>
                    <a:cxn ang="0">
                      <a:pos x="12" y="2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4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2" h="24">
                      <a:moveTo>
                        <a:pt x="0" y="24"/>
                      </a:moveTo>
                      <a:lnTo>
                        <a:pt x="0" y="24"/>
                      </a:lnTo>
                      <a:lnTo>
                        <a:pt x="12" y="24"/>
                      </a:lnTo>
                      <a:lnTo>
                        <a:pt x="12" y="2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43" name="Freeform 1070"/>
                <p:cNvSpPr>
                  <a:spLocks/>
                </p:cNvSpPr>
                <p:nvPr/>
              </p:nvSpPr>
              <p:spPr bwMode="auto">
                <a:xfrm>
                  <a:off x="481202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44" name="Freeform 1071"/>
                <p:cNvSpPr>
                  <a:spLocks/>
                </p:cNvSpPr>
                <p:nvPr/>
              </p:nvSpPr>
              <p:spPr bwMode="auto">
                <a:xfrm>
                  <a:off x="483465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45" name="Freeform 1072"/>
                <p:cNvSpPr>
                  <a:spLocks/>
                </p:cNvSpPr>
                <p:nvPr/>
              </p:nvSpPr>
              <p:spPr bwMode="auto">
                <a:xfrm>
                  <a:off x="4857280" y="6275871"/>
                  <a:ext cx="1131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44"/>
                    </a:cxn>
                    <a:cxn ang="0">
                      <a:pos x="12" y="0"/>
                    </a:cxn>
                    <a:cxn ang="0">
                      <a:pos x="12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44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12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44"/>
                      </a:lnTo>
                      <a:lnTo>
                        <a:pt x="12" y="0"/>
                      </a:lnTo>
                      <a:lnTo>
                        <a:pt x="1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  <p:sp>
              <p:nvSpPr>
                <p:cNvPr id="346" name="Freeform 1073"/>
                <p:cNvSpPr>
                  <a:spLocks/>
                </p:cNvSpPr>
                <p:nvPr/>
              </p:nvSpPr>
              <p:spPr bwMode="auto">
                <a:xfrm>
                  <a:off x="4878024" y="6275871"/>
                  <a:ext cx="33945" cy="41488"/>
                </a:xfrm>
                <a:custGeom>
                  <a:avLst/>
                  <a:gdLst/>
                  <a:ahLst/>
                  <a:cxnLst>
                    <a:cxn ang="0">
                      <a:pos x="0" y="44"/>
                    </a:cxn>
                    <a:cxn ang="0">
                      <a:pos x="0" y="44"/>
                    </a:cxn>
                    <a:cxn ang="0">
                      <a:pos x="12" y="44"/>
                    </a:cxn>
                    <a:cxn ang="0">
                      <a:pos x="12" y="24"/>
                    </a:cxn>
                    <a:cxn ang="0">
                      <a:pos x="24" y="24"/>
                    </a:cxn>
                    <a:cxn ang="0">
                      <a:pos x="24" y="42"/>
                    </a:cxn>
                    <a:cxn ang="0">
                      <a:pos x="36" y="42"/>
                    </a:cxn>
                    <a:cxn ang="0">
                      <a:pos x="36" y="0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0" y="44"/>
                    </a:cxn>
                  </a:cxnLst>
                  <a:rect l="0" t="0" r="r" b="b"/>
                  <a:pathLst>
                    <a:path w="36" h="44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2" y="44"/>
                      </a:lnTo>
                      <a:lnTo>
                        <a:pt x="12" y="24"/>
                      </a:lnTo>
                      <a:lnTo>
                        <a:pt x="24" y="24"/>
                      </a:lnTo>
                      <a:lnTo>
                        <a:pt x="24" y="42"/>
                      </a:lnTo>
                      <a:lnTo>
                        <a:pt x="36" y="42"/>
                      </a:lnTo>
                      <a:lnTo>
                        <a:pt x="36" y="0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da-DK">
                    <a:ea typeface="ＭＳ Ｐゴシック" pitchFamily="-97" charset="-128"/>
                  </a:endParaRPr>
                </a:p>
              </p:txBody>
            </p:sp>
          </p:grpSp>
        </p:grpSp>
      </p:grpSp>
      <p:sp>
        <p:nvSpPr>
          <p:cNvPr id="364" name="Rectangle 448"/>
          <p:cNvSpPr>
            <a:spLocks noChangeArrowheads="1"/>
          </p:cNvSpPr>
          <p:nvPr/>
        </p:nvSpPr>
        <p:spPr bwMode="auto">
          <a:xfrm>
            <a:off x="7578414" y="3501008"/>
            <a:ext cx="1386074" cy="40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indent="-342900" defTabSz="914400"/>
            <a:r>
              <a:rPr lang="en-US" b="1" noProof="1" smtClean="0">
                <a:solidFill>
                  <a:schemeClr val="tx2"/>
                </a:solidFill>
                <a:latin typeface="Calibri" pitchFamily="-111" charset="0"/>
              </a:rPr>
              <a:t>COMPLETE</a:t>
            </a:r>
            <a:endParaRPr lang="en-US" b="1" noProof="1">
              <a:solidFill>
                <a:schemeClr val="tx2"/>
              </a:solidFill>
              <a:latin typeface="Calibri" pitchFamily="-111" charset="0"/>
            </a:endParaRPr>
          </a:p>
        </p:txBody>
      </p:sp>
      <p:sp>
        <p:nvSpPr>
          <p:cNvPr id="365" name="Rektangel 153"/>
          <p:cNvSpPr>
            <a:spLocks noChangeArrowheads="1"/>
          </p:cNvSpPr>
          <p:nvPr/>
        </p:nvSpPr>
        <p:spPr bwMode="auto">
          <a:xfrm>
            <a:off x="2580983" y="1758724"/>
            <a:ext cx="5248567" cy="10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en-US" sz="28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PROGRAMME WITHOUT THESIS</a:t>
            </a:r>
          </a:p>
          <a:p>
            <a:pPr algn="ctr" defTabSz="801688">
              <a:spcBef>
                <a:spcPct val="20000"/>
              </a:spcBef>
            </a:pPr>
            <a:r>
              <a:rPr lang="en-US" sz="2800" noProof="1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(MASTER ONLY) </a:t>
            </a:r>
            <a:endParaRPr lang="en-US" sz="2800" noProof="1">
              <a:solidFill>
                <a:schemeClr val="bg1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pic>
        <p:nvPicPr>
          <p:cNvPr id="366" name="Content Placeholder 4" descr="Inner-UPM-Template_Option-1A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0394"/>
            <a:ext cx="7315200" cy="43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8282780"/>
      </p:ext>
    </p:extLst>
  </p:cSld>
  <p:clrMapOvr>
    <a:masterClrMapping/>
  </p:clrMapOvr>
  <p:transition advTm="4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20576</TotalTime>
  <Words>4407</Words>
  <Application>Microsoft Office PowerPoint</Application>
  <PresentationFormat>On-screen Show (4:3)</PresentationFormat>
  <Paragraphs>922</Paragraphs>
  <Slides>68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PERINCIAN PROSES PERKHIDMATAN PENGAJIAN SISWAZAH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PELANTIKAN AHLI JK PEPERIKSAAN TESIS</vt:lpstr>
      <vt:lpstr>PENYERAHAN TESIS UNTUK PEPERIKSAAN</vt:lpstr>
      <vt:lpstr>PROSES PEMERIKSAAN TESIS</vt:lpstr>
      <vt:lpstr>PEPERIKSAAN AKHIR (VIVA VOCE)</vt:lpstr>
      <vt:lpstr>KEPUTUSAN VIVA VOCE</vt:lpstr>
      <vt:lpstr>Samb.</vt:lpstr>
      <vt:lpstr>PENERIMAAN TESIS SELEPAS VIVA VOCE</vt:lpstr>
      <vt:lpstr>PENERIMAAN TESIS MUKTAMAD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Company>Universiti Putra Malaysia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 Rais</dc:creator>
  <cp:lastModifiedBy>user</cp:lastModifiedBy>
  <cp:revision>1365</cp:revision>
  <dcterms:created xsi:type="dcterms:W3CDTF">2011-01-03T00:17:19Z</dcterms:created>
  <dcterms:modified xsi:type="dcterms:W3CDTF">2015-03-20T08:07:04Z</dcterms:modified>
</cp:coreProperties>
</file>